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63" r:id="rId5"/>
    <p:sldId id="264" r:id="rId6"/>
    <p:sldId id="262" r:id="rId7"/>
    <p:sldId id="265" r:id="rId8"/>
    <p:sldId id="266" r:id="rId9"/>
    <p:sldId id="267" r:id="rId10"/>
    <p:sldId id="257" r:id="rId11"/>
    <p:sldId id="269" r:id="rId12"/>
    <p:sldId id="27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066AB-77FF-49E5-BE28-0FD4D6C6FAC9}" v="4" dt="2024-05-27T11:52:26.751"/>
    <p1510:client id="{DE52B1D1-9FC2-61B0-EC2D-53E938823DFE}" v="9" dt="2024-05-27T11:49:23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A006-E5E5-4D42-BEF5-08CEA4D5B32B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9E24-D6D6-47F0-8FD2-0D08A880BE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6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EB9C4-2C44-416F-8AE9-56A3B0181F3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07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813C-874D-4F61-A237-9FAA06020E30}" type="datetime1">
              <a:rPr lang="it-IT" smtClean="0"/>
              <a:t>27/05/2024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FC0-E046-4B68-8C8D-E0BF1DB29F7C}" type="datetime1">
              <a:rPr lang="it-IT" smtClean="0"/>
              <a:t>27/05/2024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C6E3-556A-40D2-974D-DB280A8EA14B}" type="datetime1">
              <a:rPr lang="it-IT" smtClean="0"/>
              <a:t>27/05/2024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139-60F4-4C71-9AB3-4EA3A02BD3E5}" type="datetime1">
              <a:rPr lang="it-IT" smtClean="0"/>
              <a:t>27/05/2024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6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8BDD-DB29-4FCD-86D1-B7D9325A024C}" type="datetime1">
              <a:rPr lang="it-IT" smtClean="0"/>
              <a:t>27/05/2024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7D82-A95F-476E-B512-B8E9A07F1245}" type="datetime1">
              <a:rPr lang="it-IT" smtClean="0"/>
              <a:t>27/05/2024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BC8E-38FD-4EE4-AF17-4BC608041644}" type="datetime1">
              <a:rPr lang="it-IT" smtClean="0"/>
              <a:t>27/05/2024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52D4-3E95-4DB0-BAF2-F33F5F96236C}" type="datetime1">
              <a:rPr lang="it-IT" smtClean="0"/>
              <a:t>27/05/2024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725-9BAB-4F68-B765-3DA9261DFC52}" type="datetime1">
              <a:rPr lang="it-IT" smtClean="0"/>
              <a:t>27/05/2024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24C4-8AA4-4D54-8796-2E9ED6CE3C7C}" type="datetime1">
              <a:rPr lang="it-IT" smtClean="0"/>
              <a:t>27/05/2024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00-E5D8-4BB7-B45D-9AB05C9EE6E9}" type="datetime1">
              <a:rPr lang="it-IT" smtClean="0"/>
              <a:t>27/05/2024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562D-51C9-418D-8D1B-D541B63F997D}" type="datetime1">
              <a:rPr lang="it-IT" smtClean="0"/>
              <a:t>27/05/2024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880E-9428-4B51-80EA-B507AEEAFED0}" type="datetime1">
              <a:rPr lang="it-IT" smtClean="0"/>
              <a:t>27/05/2024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6500" noProof="0">
                <a:solidFill>
                  <a:schemeClr val="tx2"/>
                </a:solidFill>
              </a:rPr>
              <a:t>Highly available, causally ordered group chat</a:t>
            </a:r>
            <a:endParaRPr lang="en-GB" sz="6500" noProof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noProof="0">
                <a:solidFill>
                  <a:schemeClr val="tx2"/>
                </a:solidFill>
              </a:rPr>
              <a:t>Francesco </a:t>
            </a:r>
            <a:r>
              <a:rPr lang="en-GB" sz="2800" noProof="0" err="1">
                <a:solidFill>
                  <a:schemeClr val="tx2"/>
                </a:solidFill>
              </a:rPr>
              <a:t>Spangaro</a:t>
            </a:r>
            <a:r>
              <a:rPr lang="en-GB" sz="2800" noProof="0">
                <a:solidFill>
                  <a:schemeClr val="tx2"/>
                </a:solidFill>
              </a:rPr>
              <a:t> – Giacomo Orsenigo – Federico </a:t>
            </a:r>
            <a:r>
              <a:rPr lang="en-GB" sz="2800" noProof="0" err="1">
                <a:solidFill>
                  <a:schemeClr val="tx2"/>
                </a:solidFill>
              </a:rPr>
              <a:t>Saccani</a:t>
            </a:r>
            <a:r>
              <a:rPr lang="en-GB" sz="2800" noProof="0">
                <a:solidFill>
                  <a:schemeClr val="tx2"/>
                </a:solidFill>
              </a:rPr>
              <a:t> </a:t>
            </a:r>
            <a:br>
              <a:rPr lang="en-GB" sz="2800" noProof="0">
                <a:solidFill>
                  <a:schemeClr val="tx2"/>
                </a:solidFill>
              </a:rPr>
            </a:br>
            <a:br>
              <a:rPr lang="en-GB" sz="2800" noProof="0">
                <a:solidFill>
                  <a:schemeClr val="tx2"/>
                </a:solidFill>
              </a:rPr>
            </a:br>
            <a:endParaRPr lang="en-GB" sz="2800" noProof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A0EA7B-A6B8-C0F5-4949-B7BF32EC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BFF259-8E87-042F-8065-C0A00B1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709" y="343559"/>
            <a:ext cx="7402902" cy="885457"/>
          </a:xfrm>
        </p:spPr>
        <p:txBody>
          <a:bodyPr/>
          <a:lstStyle/>
          <a:p>
            <a:r>
              <a:rPr lang="en-GB"/>
              <a:t>Vector clocks for causal delivery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10</a:t>
            </a:fld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A409E3-9181-8ECE-DD36-F4910908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5" y="1642813"/>
            <a:ext cx="5468113" cy="35723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1954A-A97A-1E68-23D6-B82344955A7B}"/>
              </a:ext>
            </a:extLst>
          </p:cNvPr>
          <p:cNvSpPr txBox="1"/>
          <p:nvPr/>
        </p:nvSpPr>
        <p:spPr>
          <a:xfrm>
            <a:off x="6326404" y="1642813"/>
            <a:ext cx="553133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Order between messages and replies is preserved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Increment personal clock only when sending a message</a:t>
            </a:r>
            <a:endParaRPr lang="en-GB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On message reception check the clocks</a:t>
            </a:r>
            <a:endParaRPr lang="en-GB" sz="2400"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sz="2400">
                <a:ea typeface="Calibri"/>
                <a:cs typeface="Calibri"/>
              </a:rPr>
              <a:t>Hold a message until all previous messages are received: 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err="1">
                <a:ea typeface="Calibri"/>
                <a:cs typeface="Calibri"/>
              </a:rPr>
              <a:t>ts</a:t>
            </a:r>
            <a:r>
              <a:rPr lang="en-GB" sz="2400">
                <a:ea typeface="Calibri"/>
                <a:cs typeface="Calibri"/>
              </a:rPr>
              <a:t>(r)[j] = </a:t>
            </a:r>
            <a:r>
              <a:rPr lang="en-GB" sz="2400" err="1">
                <a:ea typeface="Calibri"/>
                <a:cs typeface="Calibri"/>
              </a:rPr>
              <a:t>Vk</a:t>
            </a:r>
            <a:r>
              <a:rPr lang="en-GB" sz="2400">
                <a:ea typeface="Calibri"/>
                <a:cs typeface="Calibri"/>
              </a:rPr>
              <a:t>[j]+1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err="1">
                <a:ea typeface="Calibri"/>
                <a:cs typeface="Calibri"/>
              </a:rPr>
              <a:t>ts</a:t>
            </a:r>
            <a:r>
              <a:rPr lang="en-GB" sz="2400">
                <a:ea typeface="Calibri"/>
                <a:cs typeface="Calibri"/>
              </a:rPr>
              <a:t>(r)[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] ≤ </a:t>
            </a:r>
            <a:r>
              <a:rPr lang="en-GB" sz="2400" err="1">
                <a:ea typeface="Calibri"/>
                <a:cs typeface="Calibri"/>
              </a:rPr>
              <a:t>Vk</a:t>
            </a:r>
            <a:r>
              <a:rPr lang="en-GB" sz="2400">
                <a:ea typeface="Calibri"/>
                <a:cs typeface="Calibri"/>
              </a:rPr>
              <a:t>[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] </a:t>
            </a:r>
            <a:r>
              <a:rPr lang="it" sz="2400" b="1">
                <a:ea typeface="Calibri"/>
                <a:cs typeface="Calibri"/>
              </a:rPr>
              <a:t>∀</a:t>
            </a:r>
            <a:r>
              <a:rPr lang="en-GB" sz="2400">
                <a:ea typeface="Calibri"/>
                <a:cs typeface="Calibri"/>
              </a:rPr>
              <a:t> 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 ≠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>
                <a:ea typeface="Calibri"/>
                <a:cs typeface="Calibri"/>
              </a:rPr>
              <a:t>If there are no previous messages accept the message and merge the clocks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647E559-96CA-1E3F-EA15-5DAD0CD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4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07" y="471641"/>
            <a:ext cx="6099277" cy="885457"/>
          </a:xfrm>
        </p:spPr>
        <p:txBody>
          <a:bodyPr/>
          <a:lstStyle/>
          <a:p>
            <a:r>
              <a:rPr lang="en-GB"/>
              <a:t>Sending a message (code)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11</a:t>
            </a:fld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838200" y="1781525"/>
            <a:ext cx="7772400" cy="3600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19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</a:t>
            </a:r>
            <a:r>
              <a:rPr kumimoji="0" lang="it-IT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lock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put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it-IT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Message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9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9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msgList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propertyChangeSupport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firePropertyChange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lang="it-IT" altLang="it-IT" sz="1900">
                <a:solidFill>
                  <a:srgbClr val="C3E88D"/>
                </a:solidFill>
                <a:latin typeface="JetBrains Mono"/>
              </a:rPr>
              <a:t> …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it-IT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19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 </a:t>
            </a:r>
            <a:r>
              <a:rPr kumimoji="0" lang="it-IT" altLang="it-IT" sz="19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finally</a:t>
            </a:r>
            <a:r>
              <a:rPr kumimoji="0" lang="it-IT" altLang="it-IT" sz="19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19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9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unlock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19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it-IT" altLang="it-IT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8758084" y="1781525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Only</a:t>
            </a:r>
            <a:r>
              <a:rPr lang="it-IT"/>
              <a:t> one </a:t>
            </a:r>
            <a:r>
              <a:rPr lang="it-IT" err="1"/>
              <a:t>message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the time can be </a:t>
            </a:r>
            <a:r>
              <a:rPr lang="it-IT" err="1"/>
              <a:t>add</a:t>
            </a:r>
            <a:r>
              <a:rPr lang="it-IT"/>
              <a:t> to a chat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67665" y="2104691"/>
            <a:ext cx="5690419" cy="422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8758084" y="2607988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Increment</a:t>
            </a:r>
            <a:r>
              <a:rPr lang="it-IT"/>
              <a:t> the </a:t>
            </a:r>
            <a:r>
              <a:rPr lang="it-IT" err="1"/>
              <a:t>sender's</a:t>
            </a:r>
            <a:r>
              <a:rPr lang="it-IT"/>
              <a:t> clock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8758084" y="3434451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Create the </a:t>
            </a:r>
            <a:r>
              <a:rPr lang="it-IT" err="1"/>
              <a:t>message</a:t>
            </a:r>
            <a:r>
              <a:rPr lang="it-IT"/>
              <a:t> with </a:t>
            </a:r>
            <a:r>
              <a:rPr lang="it-IT" err="1"/>
              <a:t>updated</a:t>
            </a:r>
            <a:r>
              <a:rPr lang="it-IT"/>
              <a:t> clocks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902245" y="2850057"/>
            <a:ext cx="1855839" cy="81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914968" y="3270632"/>
            <a:ext cx="843116" cy="48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1625D7E-ABD3-D94E-CEB9-9BED2F5E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EA01DB-BA52-7A24-A55B-5FA8D79B14CE}"/>
              </a:ext>
            </a:extLst>
          </p:cNvPr>
          <p:cNvSpPr txBox="1"/>
          <p:nvPr/>
        </p:nvSpPr>
        <p:spPr>
          <a:xfrm>
            <a:off x="8758084" y="4266225"/>
            <a:ext cx="25957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Update GUI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8563D37-0E40-C79E-4399-1857B09606B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302477" y="3785262"/>
            <a:ext cx="2455607" cy="665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2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7"/>
          </a:xfrm>
        </p:spPr>
        <p:txBody>
          <a:bodyPr/>
          <a:lstStyle/>
          <a:p>
            <a:r>
              <a:rPr lang="en-GB"/>
              <a:t>Checking vector clocks on reception (code)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12</a:t>
            </a:fld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3797708" y="1350157"/>
            <a:ext cx="777240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int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checkVC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Integer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vectorClocks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());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boolean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it-IT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users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it-IT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&amp;&amp; !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){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it-IT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&gt;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))) {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20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it-IT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(!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it-IT" altLang="it-IT" sz="2000">
                <a:solidFill>
                  <a:srgbClr val="89DDFF"/>
                </a:solidFill>
                <a:latin typeface="JetBrains Mono"/>
              </a:rPr>
              <a:t>    </a:t>
            </a:r>
            <a:r>
              <a:rPr kumimoji="0" lang="it-IT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it-IT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lang="it-IT" altLang="it-IT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283325" y="1252355"/>
            <a:ext cx="239018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ea typeface="Calibri"/>
                <a:cs typeface="Calibri"/>
              </a:rPr>
              <a:t>Check </a:t>
            </a:r>
            <a:r>
              <a:rPr lang="it-IT" err="1">
                <a:ea typeface="Calibri"/>
                <a:cs typeface="Calibri"/>
              </a:rPr>
              <a:t>if</a:t>
            </a:r>
            <a:r>
              <a:rPr lang="it-IT">
                <a:ea typeface="Calibri"/>
                <a:cs typeface="Calibri"/>
              </a:rPr>
              <a:t> one entry in the </a:t>
            </a:r>
            <a:r>
              <a:rPr lang="it-IT" err="1">
                <a:ea typeface="Calibri"/>
                <a:cs typeface="Calibri"/>
              </a:rPr>
              <a:t>vector</a:t>
            </a:r>
            <a:r>
              <a:rPr lang="it-IT">
                <a:ea typeface="Calibri"/>
                <a:cs typeface="Calibri"/>
              </a:rPr>
              <a:t> clock </a:t>
            </a:r>
            <a:r>
              <a:rPr lang="it-IT" err="1">
                <a:ea typeface="Calibri"/>
                <a:cs typeface="Calibri"/>
              </a:rPr>
              <a:t>map</a:t>
            </a:r>
            <a:r>
              <a:rPr lang="it-IT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has</a:t>
            </a:r>
            <a:r>
              <a:rPr lang="it-IT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increased</a:t>
            </a:r>
            <a:endParaRPr lang="it-IT">
              <a:ea typeface="Calibri"/>
              <a:cs typeface="Calibri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</p:cNvCxnSpPr>
          <p:nvPr/>
        </p:nvCxnSpPr>
        <p:spPr>
          <a:xfrm>
            <a:off x="2565680" y="1778719"/>
            <a:ext cx="1603197" cy="977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251647" y="2439775"/>
            <a:ext cx="32077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The first entry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increased</a:t>
            </a:r>
            <a:r>
              <a:rPr lang="it-IT"/>
              <a:t> by 1, </a:t>
            </a:r>
            <a:r>
              <a:rPr lang="it-IT" err="1"/>
              <a:t>we</a:t>
            </a:r>
            <a:r>
              <a:rPr lang="it-IT"/>
              <a:t> assume </a:t>
            </a:r>
            <a:r>
              <a:rPr lang="it-IT" err="1"/>
              <a:t>it's</a:t>
            </a:r>
            <a:r>
              <a:rPr lang="it-IT"/>
              <a:t> the </a:t>
            </a:r>
            <a:r>
              <a:rPr lang="it-IT" err="1"/>
              <a:t>sender</a:t>
            </a:r>
            <a:endParaRPr lang="it-IT" err="1">
              <a:ea typeface="Calibri"/>
              <a:cs typeface="Calibr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244458" y="4884832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If</a:t>
            </a:r>
            <a:r>
              <a:rPr lang="it-IT"/>
              <a:t> no clocks </a:t>
            </a:r>
            <a:r>
              <a:rPr lang="it-IT" err="1"/>
              <a:t>incremented</a:t>
            </a:r>
            <a:r>
              <a:rPr lang="it-IT"/>
              <a:t>, drop the </a:t>
            </a:r>
            <a:r>
              <a:rPr lang="it-IT" err="1"/>
              <a:t>message</a:t>
            </a:r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59421" y="2762941"/>
            <a:ext cx="1014256" cy="323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</p:cNvCxnSpPr>
          <p:nvPr/>
        </p:nvCxnSpPr>
        <p:spPr>
          <a:xfrm flipV="1">
            <a:off x="2703590" y="4655203"/>
            <a:ext cx="1335010" cy="466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C9CD5F-D430-28D4-34D8-CC20B7CBFE4A}"/>
              </a:ext>
            </a:extLst>
          </p:cNvPr>
          <p:cNvSpPr txBox="1"/>
          <p:nvPr/>
        </p:nvSpPr>
        <p:spPr>
          <a:xfrm>
            <a:off x="244459" y="3223518"/>
            <a:ext cx="235585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any</a:t>
            </a:r>
            <a:r>
              <a:rPr lang="it-IT"/>
              <a:t> </a:t>
            </a:r>
            <a:r>
              <a:rPr lang="it-IT" err="1"/>
              <a:t>other</a:t>
            </a:r>
            <a:r>
              <a:rPr lang="it-IT"/>
              <a:t> entry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increased</a:t>
            </a:r>
            <a:r>
              <a:rPr lang="it-IT"/>
              <a:t>, or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any</a:t>
            </a:r>
            <a:r>
              <a:rPr lang="it-IT"/>
              <a:t> entry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increased</a:t>
            </a:r>
            <a:r>
              <a:rPr lang="it-IT"/>
              <a:t> more </a:t>
            </a:r>
            <a:r>
              <a:rPr lang="it-IT" err="1"/>
              <a:t>than</a:t>
            </a:r>
            <a:r>
              <a:rPr lang="it-IT"/>
              <a:t> 1, </a:t>
            </a:r>
            <a:r>
              <a:rPr lang="it-IT" err="1"/>
              <a:t>enqueue</a:t>
            </a:r>
            <a:r>
              <a:rPr lang="it-IT"/>
              <a:t> the </a:t>
            </a:r>
            <a:r>
              <a:rPr lang="it-IT" err="1"/>
              <a:t>message</a:t>
            </a:r>
            <a:endParaRPr lang="it-IT" err="1">
              <a:ea typeface="Calibri"/>
              <a:cs typeface="Calibri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90E9778-96C3-EBA3-BB85-0FFA30A0FFA5}"/>
              </a:ext>
            </a:extLst>
          </p:cNvPr>
          <p:cNvCxnSpPr>
            <a:cxnSpLocks/>
          </p:cNvCxnSpPr>
          <p:nvPr/>
        </p:nvCxnSpPr>
        <p:spPr>
          <a:xfrm flipV="1">
            <a:off x="2535614" y="3588774"/>
            <a:ext cx="1938063" cy="301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DCC8FCE-B10D-94DA-5F48-FE8A0C071373}"/>
              </a:ext>
            </a:extLst>
          </p:cNvPr>
          <p:cNvSpPr txBox="1"/>
          <p:nvPr/>
        </p:nvSpPr>
        <p:spPr>
          <a:xfrm>
            <a:off x="244458" y="5622862"/>
            <a:ext cx="221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Accept</a:t>
            </a:r>
            <a:r>
              <a:rPr lang="it-IT"/>
              <a:t> the </a:t>
            </a:r>
            <a:r>
              <a:rPr lang="it-IT" err="1"/>
              <a:t>message</a:t>
            </a:r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1C81454-7F62-125F-C876-1458404DDA3C}"/>
              </a:ext>
            </a:extLst>
          </p:cNvPr>
          <p:cNvCxnSpPr>
            <a:cxnSpLocks/>
          </p:cNvCxnSpPr>
          <p:nvPr/>
        </p:nvCxnSpPr>
        <p:spPr>
          <a:xfrm flipV="1">
            <a:off x="2480365" y="5271250"/>
            <a:ext cx="1558235" cy="464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EE28BE1-3D05-594C-DF8D-CF57A2EB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265" y="365125"/>
            <a:ext cx="2043471" cy="885457"/>
          </a:xfrm>
        </p:spPr>
        <p:txBody>
          <a:bodyPr>
            <a:normAutofit fontScale="90000"/>
          </a:bodyPr>
          <a:lstStyle/>
          <a:p>
            <a:r>
              <a:rPr lang="en-GB"/>
              <a:t>Network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2</a:t>
            </a:fld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8" y="1977963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8" y="4173796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78" y="1977963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78" y="4173796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71" y="2915827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664110" y="2307344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334729" y="2636725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664110" y="4503177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4011559" y="2636725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1664110" y="2636725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1664110" y="2459744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7305368" y="1250582"/>
            <a:ext cx="4114792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Peer to peer connection with a discovery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Using Java TCP sockets</a:t>
            </a:r>
            <a:endParaRPr lang="en-GB" sz="28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Acks to detect network failures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91102608-827B-D296-F09E-0C6C93193949}"/>
              </a:ext>
            </a:extLst>
          </p:cNvPr>
          <p:cNvSpPr txBox="1">
            <a:spLocks/>
          </p:cNvSpPr>
          <p:nvPr/>
        </p:nvSpPr>
        <p:spPr>
          <a:xfrm>
            <a:off x="4040038" y="63577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42" y="365125"/>
            <a:ext cx="4272117" cy="885457"/>
          </a:xfrm>
        </p:spPr>
        <p:txBody>
          <a:bodyPr/>
          <a:lstStyle/>
          <a:p>
            <a:r>
              <a:rPr lang="en-GB"/>
              <a:t>Connection setup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3</a:t>
            </a:fld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1977963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4173796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78" y="1977963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78" y="4173796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42" y="2701945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664110" y="2307344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334729" y="2636725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664110" y="4503177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4011559" y="2636725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1664110" y="2636725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1664110" y="2459744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7305368" y="1250582"/>
            <a:ext cx="411479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/>
              <a:t>The new peer asks the discovery server for the list of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endParaRPr lang="en-GB" sz="280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2E6014D-F41D-A903-544B-16B92CAC7494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V="1">
            <a:off x="4340940" y="3587402"/>
            <a:ext cx="2020531" cy="91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E211124F-4576-F83C-F68E-2FE93DFD7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166" y="4411437"/>
            <a:ext cx="560439" cy="56043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7ECB8DE-0806-B382-3D9E-4BD77BEC7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979" y="3609589"/>
            <a:ext cx="560439" cy="56043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96A7FBB-C95E-54C1-852C-AC313FDD4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682178" y="4859907"/>
            <a:ext cx="847956" cy="105745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E674B65-547C-6328-38D6-FB34B7D569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9258" y="4832558"/>
            <a:ext cx="550940" cy="56043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4FB3458-01BD-BACD-2FAA-7F1CC0679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41216" y="3731832"/>
            <a:ext cx="786581" cy="98091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C117EE0-157A-D61A-D088-FA9A72581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371494" y="2392524"/>
            <a:ext cx="550940" cy="560439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A6888C26-17CE-3A7A-FA4C-487930620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91849" y="3409794"/>
            <a:ext cx="826268" cy="103040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6D9332A5-FF53-3A46-85F4-B51920AC4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694517" y="2555081"/>
            <a:ext cx="550940" cy="5604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D68277-2298-A254-A7C0-B76A0A5C6C98}"/>
              </a:ext>
            </a:extLst>
          </p:cNvPr>
          <p:cNvSpPr txBox="1"/>
          <p:nvPr/>
        </p:nvSpPr>
        <p:spPr>
          <a:xfrm>
            <a:off x="7305368" y="3147051"/>
            <a:ext cx="4251376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800"/>
              <a:t>The new peer establishes connections with all other peers.</a:t>
            </a:r>
          </a:p>
          <a:p>
            <a:endParaRPr lang="en-GB" sz="280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76ABE0DD-62AA-F78B-26A5-E1BC99468D8C}"/>
              </a:ext>
            </a:extLst>
          </p:cNvPr>
          <p:cNvSpPr txBox="1">
            <a:spLocks/>
          </p:cNvSpPr>
          <p:nvPr/>
        </p:nvSpPr>
        <p:spPr>
          <a:xfrm>
            <a:off x="3860320" y="63577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0.14257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16093 0.116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22357 0.0115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5" y="57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1.25E-6 -0.2236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8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12669 -0.1740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22357 -0.0115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57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2.08333E-7 0.22361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2669 0.1740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924" y="316209"/>
            <a:ext cx="3304310" cy="885457"/>
          </a:xfrm>
        </p:spPr>
        <p:txBody>
          <a:bodyPr/>
          <a:lstStyle/>
          <a:p>
            <a:r>
              <a:rPr lang="en-GB" noProof="0"/>
              <a:t>Chat creation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4</a:t>
            </a:fld>
            <a:endParaRPr lang="en-GB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708947" y="2494777"/>
            <a:ext cx="1092982" cy="1004015"/>
            <a:chOff x="639125" y="2543354"/>
            <a:chExt cx="1092982" cy="1004015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39125" y="2999631"/>
              <a:ext cx="108363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Chat name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690925" y="3208815"/>
              <a:ext cx="1041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41202" y="1468870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156783" y="1252650"/>
            <a:ext cx="1107575" cy="1034575"/>
            <a:chOff x="600753" y="2543354"/>
            <a:chExt cx="1084310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00753" y="3037288"/>
              <a:ext cx="108363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Chat name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643881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7BC61599-B2C2-1DD3-C17C-A2514696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7034" y="6356350"/>
            <a:ext cx="4114800" cy="365125"/>
          </a:xfrm>
        </p:spPr>
        <p:txBody>
          <a:bodyPr/>
          <a:lstStyle/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3137C-CEE4-E478-F866-6E806E319BAD}"/>
              </a:ext>
            </a:extLst>
          </p:cNvPr>
          <p:cNvSpPr txBox="1"/>
          <p:nvPr/>
        </p:nvSpPr>
        <p:spPr>
          <a:xfrm>
            <a:off x="6483275" y="5203594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Chat name:</a:t>
            </a:r>
          </a:p>
          <a:p>
            <a:r>
              <a:rPr lang="it-IT" sz="1600" b="1">
                <a:ea typeface="Calibri"/>
                <a:cs typeface="Calibri"/>
              </a:rPr>
              <a:t>&lt;</a:t>
            </a:r>
            <a:r>
              <a:rPr lang="it-IT" sz="1600" b="1" err="1">
                <a:ea typeface="Calibri"/>
                <a:cs typeface="Calibri"/>
              </a:rPr>
              <a:t>empty</a:t>
            </a:r>
            <a:r>
              <a:rPr lang="it-IT" sz="1600" b="1">
                <a:ea typeface="Calibri"/>
                <a:cs typeface="Calibri"/>
              </a:rPr>
              <a:t>&gt;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50486A-66AE-7CCA-4A7F-596371763265}"/>
              </a:ext>
            </a:extLst>
          </p:cNvPr>
          <p:cNvSpPr txBox="1"/>
          <p:nvPr/>
        </p:nvSpPr>
        <p:spPr>
          <a:xfrm>
            <a:off x="10688129" y="2114030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Chat name:</a:t>
            </a:r>
          </a:p>
          <a:p>
            <a:r>
              <a:rPr lang="it-IT" sz="1600" b="1">
                <a:ea typeface="Calibri"/>
                <a:cs typeface="Calibri"/>
              </a:rPr>
              <a:t>&lt;empty&gt;</a:t>
            </a:r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98961A-C2EB-BE8D-55A9-1377D2C60411}"/>
              </a:ext>
            </a:extLst>
          </p:cNvPr>
          <p:cNvSpPr txBox="1"/>
          <p:nvPr/>
        </p:nvSpPr>
        <p:spPr>
          <a:xfrm>
            <a:off x="144820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Chat name:</a:t>
            </a:r>
          </a:p>
          <a:p>
            <a:r>
              <a:rPr lang="it-IT" sz="1600" b="1">
                <a:ea typeface="Calibri"/>
                <a:cs typeface="Calibri"/>
              </a:rPr>
              <a:t>&lt;</a:t>
            </a:r>
            <a:r>
              <a:rPr lang="it-IT" sz="1600" b="1" err="1">
                <a:ea typeface="Calibri"/>
                <a:cs typeface="Calibri"/>
              </a:rPr>
              <a:t>empty</a:t>
            </a:r>
            <a:r>
              <a:rPr lang="it-IT" sz="1600" b="1">
                <a:ea typeface="Calibri"/>
                <a:cs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109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55 2.96296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33385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170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5582 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7"/>
          </a:xfrm>
        </p:spPr>
        <p:txBody>
          <a:bodyPr/>
          <a:lstStyle/>
          <a:p>
            <a:r>
              <a:rPr lang="en-GB" noProof="0"/>
              <a:t>Sending</a:t>
            </a:r>
            <a:r>
              <a:rPr lang="en-GB"/>
              <a:t> a message (without network faults)</a:t>
            </a:r>
            <a:endParaRPr lang="en-GB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5</a:t>
            </a:fld>
            <a:endParaRPr lang="en-GB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2796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35380" y="1615891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88883" y="171318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3B4596-5B59-979D-AC73-6A4816C792F7}"/>
              </a:ext>
            </a:extLst>
          </p:cNvPr>
          <p:cNvSpPr txBox="1"/>
          <p:nvPr/>
        </p:nvSpPr>
        <p:spPr>
          <a:xfrm>
            <a:off x="10720549" y="151535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90D24739-237F-8AB4-0295-E30A76AB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5468" y="6356350"/>
            <a:ext cx="4114800" cy="365125"/>
          </a:xfrm>
        </p:spPr>
        <p:txBody>
          <a:bodyPr/>
          <a:lstStyle/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53815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54023 -0.008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5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168" y="365125"/>
            <a:ext cx="3542891" cy="885457"/>
          </a:xfrm>
        </p:spPr>
        <p:txBody>
          <a:bodyPr/>
          <a:lstStyle/>
          <a:p>
            <a:r>
              <a:rPr lang="en-GB" noProof="0"/>
              <a:t>Network </a:t>
            </a:r>
            <a:r>
              <a:rPr lang="en-GB"/>
              <a:t>faults</a:t>
            </a:r>
            <a:endParaRPr lang="en-GB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6</a:t>
            </a:fld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8" y="1977963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8" y="4173796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78" y="1977963"/>
            <a:ext cx="658762" cy="658762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664110" y="2307344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334729" y="2636725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1664110" y="2636725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00246" y="1250582"/>
            <a:ext cx="571991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Calibri Light" panose="020F0302020204030204"/>
              <a:buAutoNum type="arabicPeriod"/>
            </a:pPr>
            <a:r>
              <a:rPr lang="en-GB" sz="2800"/>
              <a:t>All packets are acknowledged to detect network </a:t>
            </a:r>
            <a:r>
              <a:rPr lang="en-GB" sz="2800">
                <a:latin typeface="Calibri"/>
                <a:ea typeface="Calibri"/>
                <a:cs typeface="Calibri"/>
              </a:rPr>
              <a:t>faults</a:t>
            </a:r>
            <a:endParaRPr lang="it-IT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endParaRPr lang="en-GB" sz="280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D68277-2298-A254-A7C0-B76A0A5C6C98}"/>
              </a:ext>
            </a:extLst>
          </p:cNvPr>
          <p:cNvSpPr txBox="1"/>
          <p:nvPr/>
        </p:nvSpPr>
        <p:spPr>
          <a:xfrm>
            <a:off x="5750643" y="2259871"/>
            <a:ext cx="571991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GB" sz="2800"/>
              <a:t>All packets sent during network fault are enqueued</a:t>
            </a:r>
            <a:endParaRPr lang="en-GB" sz="2800">
              <a:ea typeface="Calibri"/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CD41F4-F1D3-2D0D-7178-42D7A2D5FA0E}"/>
              </a:ext>
            </a:extLst>
          </p:cNvPr>
          <p:cNvSpPr txBox="1"/>
          <p:nvPr/>
        </p:nvSpPr>
        <p:spPr>
          <a:xfrm>
            <a:off x="1146692" y="154260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E595B2-49A0-5BE2-8784-588ADF02453D}"/>
              </a:ext>
            </a:extLst>
          </p:cNvPr>
          <p:cNvSpPr txBox="1"/>
          <p:nvPr/>
        </p:nvSpPr>
        <p:spPr>
          <a:xfrm>
            <a:off x="3793876" y="155743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7DAEE-4D99-4472-013D-6F2187453A26}"/>
              </a:ext>
            </a:extLst>
          </p:cNvPr>
          <p:cNvSpPr txBox="1"/>
          <p:nvPr/>
        </p:nvSpPr>
        <p:spPr>
          <a:xfrm>
            <a:off x="1054363" y="4828267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C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2312891" y="197796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DF3337-8BAA-FD32-EB36-FB5FF2BEE33B}"/>
              </a:ext>
            </a:extLst>
          </p:cNvPr>
          <p:cNvSpPr txBox="1"/>
          <p:nvPr/>
        </p:nvSpPr>
        <p:spPr>
          <a:xfrm>
            <a:off x="5725445" y="3242380"/>
            <a:ext cx="57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sz="2800"/>
              <a:t>Automatically retry to reconnect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F0108EB-231D-76FB-7058-43F2BDEA6767}"/>
              </a:ext>
            </a:extLst>
          </p:cNvPr>
          <p:cNvSpPr txBox="1"/>
          <p:nvPr/>
        </p:nvSpPr>
        <p:spPr>
          <a:xfrm>
            <a:off x="5700246" y="3887831"/>
            <a:ext cx="571991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sz="2800"/>
              <a:t>When reconnected send enqueued packets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44822887-282F-18C2-1591-6811201E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7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(example of network fault)</a:t>
            </a:r>
            <a:endParaRPr lang="en-GB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7</a:t>
            </a:fld>
            <a:endParaRPr lang="en-GB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2796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aetta 7">
            <a:extLst>
              <a:ext uri="{FF2B5EF4-FFF2-40B4-BE49-F238E27FC236}">
                <a16:creationId xmlns:a16="http://schemas.microsoft.com/office/drawing/2014/main" id="{EC388EBC-984C-97E4-3DD6-8B1B32A548D3}"/>
              </a:ext>
            </a:extLst>
          </p:cNvPr>
          <p:cNvSpPr/>
          <p:nvPr/>
        </p:nvSpPr>
        <p:spPr>
          <a:xfrm>
            <a:off x="5556474" y="138159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 err="1"/>
              <a:t>Resend</a:t>
            </a:r>
            <a:r>
              <a:rPr lang="it-IT" sz="1600" b="1"/>
              <a:t> </a:t>
            </a:r>
            <a:r>
              <a:rPr lang="it-IT" sz="1600" b="1" err="1"/>
              <a:t>queue</a:t>
            </a:r>
            <a:r>
              <a:rPr lang="it-IT" sz="1600" b="1"/>
              <a:t>:</a:t>
            </a:r>
          </a:p>
          <a:p>
            <a:r>
              <a:rPr lang="it-IT" sz="1600"/>
              <a:t>B -&gt; Message 1 (chat 1)</a:t>
            </a:r>
          </a:p>
        </p:txBody>
      </p: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2AD02855-5704-2923-D10D-CBB7E63F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24792 -0.000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1" grpId="0" animBg="1"/>
      <p:bldP spid="8" grpId="0" animBg="1"/>
      <p:bldP spid="8" grpId="1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7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(example of network fault)</a:t>
            </a:r>
            <a:endParaRPr lang="en-GB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8</a:t>
            </a:fld>
            <a:endParaRPr lang="en-GB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27586" y="2547770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  <a:endParaRPr lang="it-IT" sz="1600">
              <a:ea typeface="Calibri"/>
              <a:cs typeface="Calibr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41446" y="578745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  <a:endParaRPr lang="it-IT" sz="1600">
              <a:ea typeface="Calibri"/>
              <a:cs typeface="Calibri"/>
            </a:endParaRP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err="1"/>
              <a:t>Resend</a:t>
            </a:r>
            <a:r>
              <a:rPr lang="it-IT" sz="1600" b="1"/>
              <a:t> </a:t>
            </a:r>
            <a:r>
              <a:rPr lang="it-IT" sz="1600" b="1" err="1"/>
              <a:t>queue</a:t>
            </a:r>
            <a:r>
              <a:rPr lang="it-IT" sz="1600" b="1"/>
              <a:t>:</a:t>
            </a:r>
          </a:p>
          <a:p>
            <a:r>
              <a:rPr lang="it-IT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6420070" y="480650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2796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29" name="Immagine 20">
            <a:extLst>
              <a:ext uri="{FF2B5EF4-FFF2-40B4-BE49-F238E27FC236}">
                <a16:creationId xmlns:a16="http://schemas.microsoft.com/office/drawing/2014/main" id="{EA90E906-F6C1-3E38-F2CE-54E4FA030127}"/>
              </a:ext>
            </a:extLst>
          </p:cNvPr>
          <p:cNvGrpSpPr/>
          <p:nvPr/>
        </p:nvGrpSpPr>
        <p:grpSpPr>
          <a:xfrm>
            <a:off x="4638988" y="480650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CBE1EDE-D34D-EC42-1B53-D398A173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50C549F4-2BE9-3348-704A-DEEAF1E3BE7E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0BF8B8C-963D-E24E-FF78-6154BDFF64BF}"/>
                </a:ext>
              </a:extLst>
            </p:cNvPr>
            <p:cNvSpPr txBox="1"/>
            <p:nvPr/>
          </p:nvSpPr>
          <p:spPr>
            <a:xfrm>
              <a:off x="72796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38" name="Immagine 22">
            <a:extLst>
              <a:ext uri="{FF2B5EF4-FFF2-40B4-BE49-F238E27FC236}">
                <a16:creationId xmlns:a16="http://schemas.microsoft.com/office/drawing/2014/main" id="{A1CE2B98-C942-E80B-DB9C-87A1E5043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5440" y="2647773"/>
            <a:ext cx="550940" cy="560439"/>
          </a:xfrm>
          <a:prstGeom prst="rect">
            <a:avLst/>
          </a:prstGeom>
        </p:spPr>
      </p:pic>
      <p:sp>
        <p:nvSpPr>
          <p:cNvPr id="25" name="Segnaposto piè di pagina 4">
            <a:extLst>
              <a:ext uri="{FF2B5EF4-FFF2-40B4-BE49-F238E27FC236}">
                <a16:creationId xmlns:a16="http://schemas.microsoft.com/office/drawing/2014/main" id="{EE4A99F6-0330-2330-24C6-23345787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1407 -0.309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155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30456 -0.3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1.85185E-6 L 0.32748 0.3486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1585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1.48148E-6 L -0.3276 0.326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7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(example of network fault)</a:t>
            </a:r>
            <a:endParaRPr lang="en-GB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C6C510-9FC6-2EE8-D765-4CFCAA9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GB" smtClean="0"/>
              <a:t>9</a:t>
            </a:fld>
            <a:endParaRPr lang="en-GB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62607" y="1517527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38431" y="17734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  <a:p>
            <a:r>
              <a:rPr lang="it-IT" sz="1600"/>
              <a:t>Message 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315039" y="501655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  <a:p>
            <a:r>
              <a:rPr lang="it-IT" sz="160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err="1"/>
              <a:t>Resend</a:t>
            </a:r>
            <a:r>
              <a:rPr lang="it-IT" sz="1600" b="1"/>
              <a:t> queue:</a:t>
            </a:r>
          </a:p>
          <a:p>
            <a:r>
              <a:rPr lang="it-IT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2280251" y="1321934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2796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AA92C1-B6BD-A5A2-8FD0-2A11334C513A}"/>
              </a:ext>
            </a:extLst>
          </p:cNvPr>
          <p:cNvSpPr txBox="1"/>
          <p:nvPr/>
        </p:nvSpPr>
        <p:spPr>
          <a:xfrm>
            <a:off x="10745573" y="1542606"/>
            <a:ext cx="1107996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err="1"/>
              <a:t>Queued</a:t>
            </a:r>
            <a:r>
              <a:rPr lang="it-IT" sz="1600" b="1"/>
              <a:t> </a:t>
            </a:r>
            <a:r>
              <a:rPr lang="it-IT" sz="1600" b="1" err="1"/>
              <a:t>messages</a:t>
            </a:r>
            <a:r>
              <a:rPr lang="it-IT" sz="1600" b="1"/>
              <a:t>:</a:t>
            </a:r>
          </a:p>
          <a:p>
            <a:r>
              <a:rPr lang="it-IT" sz="1600"/>
              <a:t>Message 2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FABCE63-6BDA-7A02-A850-170DE5347418}"/>
              </a:ext>
            </a:extLst>
          </p:cNvPr>
          <p:cNvSpPr txBox="1"/>
          <p:nvPr/>
        </p:nvSpPr>
        <p:spPr>
          <a:xfrm>
            <a:off x="7408700" y="4636730"/>
            <a:ext cx="39451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err="1"/>
              <a:t>When</a:t>
            </a:r>
            <a:r>
              <a:rPr lang="it-IT" sz="2400"/>
              <a:t> the network </a:t>
            </a:r>
            <a:r>
              <a:rPr lang="it-IT" sz="2400" err="1"/>
              <a:t>recovers</a:t>
            </a:r>
            <a:endParaRPr lang="it-IT" sz="240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F3C734E-DF9E-C191-3E5B-5FFD983D8AF9}"/>
              </a:ext>
            </a:extLst>
          </p:cNvPr>
          <p:cNvSpPr txBox="1"/>
          <p:nvPr/>
        </p:nvSpPr>
        <p:spPr>
          <a:xfrm>
            <a:off x="7408700" y="5270955"/>
            <a:ext cx="39451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/>
              <a:t>All </a:t>
            </a:r>
            <a:r>
              <a:rPr lang="it-IT" sz="2400" err="1"/>
              <a:t>messages</a:t>
            </a:r>
            <a:r>
              <a:rPr lang="it-IT" sz="2400"/>
              <a:t> are </a:t>
            </a:r>
            <a:r>
              <a:rPr lang="it-IT" sz="2400" err="1"/>
              <a:t>recevived</a:t>
            </a:r>
            <a:r>
              <a:rPr lang="it-IT" sz="2400"/>
              <a:t> in the </a:t>
            </a:r>
            <a:r>
              <a:rPr lang="it-IT" sz="2400" err="1"/>
              <a:t>correct</a:t>
            </a:r>
            <a:r>
              <a:rPr lang="it-IT" sz="2400"/>
              <a:t> </a:t>
            </a:r>
            <a:r>
              <a:rPr lang="it-IT" sz="2400" err="1"/>
              <a:t>order</a:t>
            </a:r>
            <a:endParaRPr lang="it-IT" sz="240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A3B732-EBB2-E5A9-E153-3E8BEAF0A3B5}"/>
              </a:ext>
            </a:extLst>
          </p:cNvPr>
          <p:cNvSpPr txBox="1"/>
          <p:nvPr/>
        </p:nvSpPr>
        <p:spPr>
          <a:xfrm>
            <a:off x="10731365" y="153311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  <a:p>
            <a:r>
              <a:rPr lang="it-IT" sz="1600"/>
              <a:t>Message 2</a:t>
            </a:r>
          </a:p>
        </p:txBody>
      </p:sp>
      <p:sp>
        <p:nvSpPr>
          <p:cNvPr id="29" name="Segnaposto piè di pagina 4">
            <a:extLst>
              <a:ext uri="{FF2B5EF4-FFF2-40B4-BE49-F238E27FC236}">
                <a16:creationId xmlns:a16="http://schemas.microsoft.com/office/drawing/2014/main" id="{D1D269DC-B0CF-D7CF-B1E6-72CBA18A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10734844 - </a:t>
            </a:r>
            <a:r>
              <a:rPr lang="it-IT">
                <a:ea typeface="+mn-lt"/>
                <a:cs typeface="+mn-lt"/>
              </a:rPr>
              <a:t>10710031</a:t>
            </a:r>
            <a:r>
              <a:rPr lang="it-IT"/>
              <a:t> - </a:t>
            </a:r>
            <a:r>
              <a:rPr lang="it-IT">
                <a:ea typeface="+mn-lt"/>
                <a:cs typeface="+mn-lt"/>
              </a:rPr>
              <a:t>10700471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54101 -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2.96296E-6 L -0.53515 0.005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8" grpId="0" animBg="1"/>
      <p:bldP spid="25" grpId="0"/>
      <p:bldP spid="26" grpId="0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Office Theme</vt:lpstr>
      <vt:lpstr>Highly available, causally ordered group chat</vt:lpstr>
      <vt:lpstr>Network</vt:lpstr>
      <vt:lpstr>Connection setup</vt:lpstr>
      <vt:lpstr>Chat creation</vt:lpstr>
      <vt:lpstr>Sending a message (without network faults)</vt:lpstr>
      <vt:lpstr>Network faults</vt:lpstr>
      <vt:lpstr>Sending a message (example of network fault)</vt:lpstr>
      <vt:lpstr>Sending a message (example of network fault)</vt:lpstr>
      <vt:lpstr>Sending a message (example of network fault)</vt:lpstr>
      <vt:lpstr>Vector clocks for causal delivery</vt:lpstr>
      <vt:lpstr>Sending a message (code)</vt:lpstr>
      <vt:lpstr>Checking vector clocks on reception (code)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available, causally ordered group chat</dc:title>
  <dc:creator>Giacomo Orsenigo</dc:creator>
  <cp:revision>11</cp:revision>
  <dcterms:created xsi:type="dcterms:W3CDTF">2024-05-18T15:31:50Z</dcterms:created>
  <dcterms:modified xsi:type="dcterms:W3CDTF">2024-05-27T11:54:00Z</dcterms:modified>
</cp:coreProperties>
</file>