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49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14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44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53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01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20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07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4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5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7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2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8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0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9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4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B92E-F554-4054-9B76-3E4B18A1DBEA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9371A-843F-461E-AA39-BAC015684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1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dispositivo, bilancia, interno&#10;&#10;Descrizione generata automaticamente">
            <a:extLst>
              <a:ext uri="{FF2B5EF4-FFF2-40B4-BE49-F238E27FC236}">
                <a16:creationId xmlns:a16="http://schemas.microsoft.com/office/drawing/2014/main" id="{AC39B1CB-DDDE-64C9-8186-45B857635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434824"/>
            <a:ext cx="5571065" cy="5571065"/>
          </a:xfrm>
          <a:prstGeom prst="rect">
            <a:avLst/>
          </a:prstGeom>
          <a:ln>
            <a:noFill/>
          </a:ln>
        </p:spPr>
      </p:pic>
      <p:pic>
        <p:nvPicPr>
          <p:cNvPr id="17" name="Immagine 1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720297DB-530D-C55E-A5E4-3108F3F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4" y="2504796"/>
            <a:ext cx="3311236" cy="1662544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29CB90-5384-D744-1239-F374329FB037}"/>
              </a:ext>
            </a:extLst>
          </p:cNvPr>
          <p:cNvSpPr txBox="1"/>
          <p:nvPr/>
        </p:nvSpPr>
        <p:spPr>
          <a:xfrm>
            <a:off x="6608618" y="1300299"/>
            <a:ext cx="303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 tweets NLP -</a:t>
            </a:r>
          </a:p>
          <a:p>
            <a:pPr algn="ctr"/>
            <a:r>
              <a:rPr lang="it-IT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it-IT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7DB859-2C5A-C430-F491-F72A4AE4C6A0}"/>
              </a:ext>
            </a:extLst>
          </p:cNvPr>
          <p:cNvSpPr txBox="1"/>
          <p:nvPr/>
        </p:nvSpPr>
        <p:spPr>
          <a:xfrm>
            <a:off x="6329046" y="4651672"/>
            <a:ext cx="42696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Francesco Vissicchio -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</a:t>
            </a:r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250331</a:t>
            </a:r>
          </a:p>
          <a:p>
            <a:pPr algn="ctr"/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Giusy Giovinazzo -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</a:t>
            </a:r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250318</a:t>
            </a:r>
          </a:p>
          <a:p>
            <a:pPr algn="ctr"/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Antonietta Iaria - </a:t>
            </a:r>
            <a:r>
              <a:rPr lang="it-IT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</a:t>
            </a:r>
            <a:r>
              <a:rPr lang="it-IT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250340</a:t>
            </a:r>
          </a:p>
          <a:p>
            <a:pPr algn="ctr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Febbraio 2024</a:t>
            </a:r>
            <a:endParaRPr lang="it-IT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491018E7-B983-6658-9A2A-7E23A37E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877"/>
            <a:ext cx="9511272" cy="272965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32AA64-A326-9C96-7A9B-736D5E2F5771}"/>
              </a:ext>
            </a:extLst>
          </p:cNvPr>
          <p:cNvSpPr txBox="1"/>
          <p:nvPr/>
        </p:nvSpPr>
        <p:spPr>
          <a:xfrm>
            <a:off x="110836" y="1"/>
            <a:ext cx="8437419" cy="726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Metriche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classificazione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per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modelli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 Deep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DF259E-20CD-B788-DA38-968EC53535D1}"/>
              </a:ext>
            </a:extLst>
          </p:cNvPr>
          <p:cNvSpPr txBox="1"/>
          <p:nvPr/>
        </p:nvSpPr>
        <p:spPr>
          <a:xfrm>
            <a:off x="665019" y="4691468"/>
            <a:ext cx="884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modello TF-IDF sembra essere 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ù 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equilibrato in termini di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recall, con uno F1 Score che riflette questo equilibrio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modello Word2Vec ha una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migliore ma un recall inferiore, potrebbe essere 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ù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selettivo ma tende a perdere 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ù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istanze positive reali.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DDA53D8-EFFE-0A44-E44F-88A3FE7BF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6811"/>
            <a:ext cx="5294716" cy="4884376"/>
          </a:xfrm>
          <a:prstGeom prst="rect">
            <a:avLst/>
          </a:prstGeom>
        </p:spPr>
      </p:pic>
      <p:pic>
        <p:nvPicPr>
          <p:cNvPr id="11" name="Immagine 10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7E804ED-9091-4D99-9EB3-5FFF342F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887536"/>
            <a:ext cx="5294715" cy="50829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946303-FAFF-BD8C-8FD9-4FACB0EF0B2A}"/>
              </a:ext>
            </a:extLst>
          </p:cNvPr>
          <p:cNvSpPr txBox="1"/>
          <p:nvPr/>
        </p:nvSpPr>
        <p:spPr>
          <a:xfrm>
            <a:off x="3692204" y="93039"/>
            <a:ext cx="489731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Distribuzioni delle classi nei dataset</a:t>
            </a:r>
          </a:p>
        </p:txBody>
      </p:sp>
    </p:spTree>
    <p:extLst>
      <p:ext uri="{BB962C8B-B14F-4D97-AF65-F5344CB8AC3E}">
        <p14:creationId xmlns:p14="http://schemas.microsoft.com/office/powerpoint/2010/main" val="24924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Elementi grafici, tipografia&#10;&#10;Descrizione generata automaticamente">
            <a:extLst>
              <a:ext uri="{FF2B5EF4-FFF2-40B4-BE49-F238E27FC236}">
                <a16:creationId xmlns:a16="http://schemas.microsoft.com/office/drawing/2014/main" id="{71084E57-96FD-7B21-02AB-F633A204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" y="933856"/>
            <a:ext cx="7164036" cy="455779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94DABA-B108-1F9B-1631-724729D62DBE}"/>
              </a:ext>
            </a:extLst>
          </p:cNvPr>
          <p:cNvSpPr txBox="1"/>
          <p:nvPr/>
        </p:nvSpPr>
        <p:spPr>
          <a:xfrm>
            <a:off x="8021994" y="1536969"/>
            <a:ext cx="3242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delle parole con frequenza maggiore </a:t>
            </a:r>
            <a:endParaRPr lang="it-IT" sz="1800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dell’intero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Più grande il carattere, maggiore la frequenza della parola</a:t>
            </a:r>
            <a:r>
              <a:rPr lang="it-IT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imensioni più grandi alle parole più importanti.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227B88-CF4C-92CA-0C4C-3E064C64836A}"/>
              </a:ext>
            </a:extLst>
          </p:cNvPr>
          <p:cNvSpPr txBox="1"/>
          <p:nvPr/>
        </p:nvSpPr>
        <p:spPr>
          <a:xfrm>
            <a:off x="1648691" y="132276"/>
            <a:ext cx="7190509" cy="668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Istogrammi</a:t>
            </a:r>
            <a:r>
              <a:rPr 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analisi</a:t>
            </a:r>
            <a:r>
              <a:rPr 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Word Level</a:t>
            </a:r>
          </a:p>
        </p:txBody>
      </p:sp>
      <p:pic>
        <p:nvPicPr>
          <p:cNvPr id="5" name="Immagine 4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4283B73F-55A2-33F9-657F-012E7701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91" y="1134626"/>
            <a:ext cx="4136194" cy="4242249"/>
          </a:xfrm>
          <a:prstGeom prst="rect">
            <a:avLst/>
          </a:prstGeom>
        </p:spPr>
      </p:pic>
      <p:pic>
        <p:nvPicPr>
          <p:cNvPr id="7" name="Immagine 6" descr="Immagine che contiene diagramma, schermata, Diagramma, testo&#10;&#10;Descrizione generata automaticamente">
            <a:extLst>
              <a:ext uri="{FF2B5EF4-FFF2-40B4-BE49-F238E27FC236}">
                <a16:creationId xmlns:a16="http://schemas.microsoft.com/office/drawing/2014/main" id="{3411B0C6-B0E3-0449-D723-D0E864E1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26" y="1134627"/>
            <a:ext cx="4040744" cy="424224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5FB233-B5BF-602B-B11B-A21EEECD03A8}"/>
              </a:ext>
            </a:extLst>
          </p:cNvPr>
          <p:cNvSpPr txBox="1"/>
          <p:nvPr/>
        </p:nvSpPr>
        <p:spPr>
          <a:xfrm>
            <a:off x="89176" y="1389877"/>
            <a:ext cx="3447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lteriore analisi esplorativa del testo dei Tweets per capire meglio la loro lunghezza, il numero di parole e le loro combinazioni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Nell’asse delle ordinate abbiamo la frequenza relativa a lunghezza dei Tweets e numero di parole per ogni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 comune per NLP.</a:t>
            </a:r>
          </a:p>
        </p:txBody>
      </p:sp>
    </p:spTree>
    <p:extLst>
      <p:ext uri="{BB962C8B-B14F-4D97-AF65-F5344CB8AC3E}">
        <p14:creationId xmlns:p14="http://schemas.microsoft.com/office/powerpoint/2010/main" val="749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97DFAF-83CE-15C3-C73C-37B629190882}"/>
              </a:ext>
            </a:extLst>
          </p:cNvPr>
          <p:cNvSpPr txBox="1"/>
          <p:nvPr/>
        </p:nvSpPr>
        <p:spPr>
          <a:xfrm>
            <a:off x="630936" y="1565564"/>
            <a:ext cx="3429000" cy="410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 ROC 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grafici utili per valutare la performance complessiva di un modello di classificazione binaria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è una misura singola che riassume la performance dell’intera curva ROC ed è una misura che varia tra 0 e 1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AUC=1, significa predizione perfetta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AUC=0.5, significa predizione casuale.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FA550403-3595-DFFE-2ECB-F8FD385D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4" y="871381"/>
            <a:ext cx="6903720" cy="550571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6BCDC7-C3E5-08BA-17F9-E34D886A2CB0}"/>
              </a:ext>
            </a:extLst>
          </p:cNvPr>
          <p:cNvSpPr txBox="1"/>
          <p:nvPr/>
        </p:nvSpPr>
        <p:spPr>
          <a:xfrm>
            <a:off x="1919409" y="40384"/>
            <a:ext cx="642998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ROC e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utilizzati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CD9668-730D-81B5-A8A3-8864B4E8D4B7}"/>
              </a:ext>
            </a:extLst>
          </p:cNvPr>
          <p:cNvSpPr txBox="1"/>
          <p:nvPr/>
        </p:nvSpPr>
        <p:spPr>
          <a:xfrm>
            <a:off x="381001" y="1096139"/>
            <a:ext cx="3888528" cy="505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L'asse delle ascisse parte da una frazione del set totale di addestramento e aumenta fino all'intero set.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L’asse delle ordinate dei grafici rappresenta lo Score, come   l’accuratezza.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curva Training Score è la media dei punteggi di addestramento ottenuti.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curva del Cross-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è la media dei punteggi ottenuti durante la cross-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’area grigia che contiene le curve, indica la deviazione standard dei punteggi.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latin typeface="CMR1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831657B-7BFE-41D3-8C31-84E79EB55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56" y="573932"/>
            <a:ext cx="6499878" cy="589496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EA0FAC-C008-4FEB-E37C-90056E15F36F}"/>
              </a:ext>
            </a:extLst>
          </p:cNvPr>
          <p:cNvSpPr txBox="1"/>
          <p:nvPr/>
        </p:nvSpPr>
        <p:spPr>
          <a:xfrm>
            <a:off x="2656005" y="56134"/>
            <a:ext cx="585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di apprendimento dei modelli di ML</a:t>
            </a:r>
          </a:p>
        </p:txBody>
      </p:sp>
    </p:spTree>
    <p:extLst>
      <p:ext uri="{BB962C8B-B14F-4D97-AF65-F5344CB8AC3E}">
        <p14:creationId xmlns:p14="http://schemas.microsoft.com/office/powerpoint/2010/main" val="20022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7DD57F-DBF6-DDCA-AE26-F4C6E87B3B14}"/>
              </a:ext>
            </a:extLst>
          </p:cNvPr>
          <p:cNvSpPr txBox="1"/>
          <p:nvPr/>
        </p:nvSpPr>
        <p:spPr>
          <a:xfrm>
            <a:off x="399622" y="172438"/>
            <a:ext cx="8949690" cy="702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Metriche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classificazione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per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modelli</a:t>
            </a:r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 Machine Learning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63DB2C-67EB-E33C-79E2-DADC20D8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233054"/>
            <a:ext cx="8950037" cy="333894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DE2F9A-B6DD-8B15-C775-B6605879D936}"/>
              </a:ext>
            </a:extLst>
          </p:cNvPr>
          <p:cNvSpPr txBox="1"/>
          <p:nvPr/>
        </p:nvSpPr>
        <p:spPr>
          <a:xfrm>
            <a:off x="803565" y="4842053"/>
            <a:ext cx="9235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proporzione di identificazioni positive che sono effettivamente corrette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proporzione di casi positivi reali che il modello `e stato in grado di identificare correttamente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media armonica di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recall. Indica il bilanciamento tra queste due metriche.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69C1F4-6CA2-5F7E-5CD3-1E31CC6CD00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AC829CC-0D3C-FA71-1E82-3A90D771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9" y="789711"/>
            <a:ext cx="3611119" cy="2518756"/>
          </a:xfrm>
          <a:prstGeom prst="rect">
            <a:avLst/>
          </a:prstGeom>
        </p:spPr>
      </p:pic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7793C7C-E32E-4067-D1D9-D072A3E9E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86" y="3791334"/>
            <a:ext cx="3474145" cy="25187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B0990E-75DC-DB50-8604-A30C367189A4}"/>
              </a:ext>
            </a:extLst>
          </p:cNvPr>
          <p:cNvSpPr txBox="1"/>
          <p:nvPr/>
        </p:nvSpPr>
        <p:spPr>
          <a:xfrm>
            <a:off x="817979" y="125327"/>
            <a:ext cx="6344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con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approccio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</a:t>
            </a:r>
          </a:p>
          <a:p>
            <a:endParaRPr lang="it-IT" sz="2400" dirty="0"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0DEBE1-8B57-0145-9ECD-E1EC037C89D6}"/>
              </a:ext>
            </a:extLst>
          </p:cNvPr>
          <p:cNvSpPr txBox="1"/>
          <p:nvPr/>
        </p:nvSpPr>
        <p:spPr>
          <a:xfrm>
            <a:off x="207818" y="2395419"/>
            <a:ext cx="5660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curva di Training Loss indica la perdita del modello sul set di allenamento dopo ogni epoca, cioè quanto apprende dal Train Set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curva di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mostra la perdita del modello sul set di validazione dopo ogni epoca, cioè quanto il modello generalizza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modello Deep Learning con approccio TF-IDF soffre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7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E80AD0-85DF-54A2-3F0D-CB2DA7BB2171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DA3E86E-A7DF-D418-E477-24009D8D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5" y="871666"/>
            <a:ext cx="3560078" cy="2518756"/>
          </a:xfrm>
          <a:prstGeom prst="rect">
            <a:avLst/>
          </a:prstGeom>
        </p:spPr>
      </p:pic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3B9612D-7D22-DB0A-1E4A-1E9001D3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33" y="3590878"/>
            <a:ext cx="3486167" cy="25187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9E82B4-B297-EA48-A75D-F076E35993A2}"/>
              </a:ext>
            </a:extLst>
          </p:cNvPr>
          <p:cNvSpPr txBox="1"/>
          <p:nvPr/>
        </p:nvSpPr>
        <p:spPr>
          <a:xfrm>
            <a:off x="166256" y="133002"/>
            <a:ext cx="6594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con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approccio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Word2Vec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453468-A88C-9B6F-CBE5-BF0B4535305F}"/>
              </a:ext>
            </a:extLst>
          </p:cNvPr>
          <p:cNvSpPr txBox="1"/>
          <p:nvPr/>
        </p:nvSpPr>
        <p:spPr>
          <a:xfrm>
            <a:off x="166256" y="2447862"/>
            <a:ext cx="5322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si ha una diminuzione della Training Loss, ma un aumento della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Loss, allora il modello soffre di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Training Loss e Validation 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diminuiscono entrambe, allora il modello sta imparando bene</a:t>
            </a:r>
            <a:r>
              <a:rPr lang="it-IT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modello con approccio Word2Vec sembra evitare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riuscire a trovare un buon compromesso.</a:t>
            </a:r>
          </a:p>
        </p:txBody>
      </p:sp>
    </p:spTree>
    <p:extLst>
      <p:ext uri="{BB962C8B-B14F-4D97-AF65-F5344CB8AC3E}">
        <p14:creationId xmlns:p14="http://schemas.microsoft.com/office/powerpoint/2010/main" val="2298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492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CMR10</vt:lpstr>
      <vt:lpstr>Times New Roman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Vissicchio</dc:creator>
  <cp:lastModifiedBy>utente</cp:lastModifiedBy>
  <cp:revision>5</cp:revision>
  <dcterms:created xsi:type="dcterms:W3CDTF">2024-02-17T14:48:02Z</dcterms:created>
  <dcterms:modified xsi:type="dcterms:W3CDTF">2024-02-18T18:58:32Z</dcterms:modified>
</cp:coreProperties>
</file>