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6" r:id="rId4"/>
    <p:sldId id="277" r:id="rId5"/>
    <p:sldId id="278" r:id="rId6"/>
    <p:sldId id="281" r:id="rId7"/>
    <p:sldId id="259" r:id="rId8"/>
    <p:sldId id="263" r:id="rId9"/>
    <p:sldId id="283" r:id="rId10"/>
    <p:sldId id="282" r:id="rId11"/>
    <p:sldId id="271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 autoAdjust="0"/>
    <p:restoredTop sz="89840" autoAdjust="0"/>
  </p:normalViewPr>
  <p:slideViewPr>
    <p:cSldViewPr>
      <p:cViewPr varScale="1">
        <p:scale>
          <a:sx n="69" d="100"/>
          <a:sy n="69" d="100"/>
        </p:scale>
        <p:origin x="-12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artel1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Cartel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style val="3"/>
  <c:chart>
    <c:title>
      <c:tx>
        <c:rich>
          <a:bodyPr/>
          <a:lstStyle/>
          <a:p>
            <a:pPr algn="ctr">
              <a:defRPr/>
            </a:pPr>
            <a:r>
              <a:rPr lang="it-IT" sz="1800" baseline="0" smtClean="0"/>
              <a:t>Quali informazioni ritieni utili inserire all'interno dell'applicazione</a:t>
            </a:r>
          </a:p>
        </c:rich>
      </c:tx>
      <c:layout>
        <c:manualLayout>
          <c:xMode val="edge"/>
          <c:yMode val="edge"/>
          <c:x val="0.18374327986764016"/>
          <c:y val="2.8800466995073083E-2"/>
        </c:manualLayout>
      </c:layout>
    </c:title>
    <c:plotArea>
      <c:layout>
        <c:manualLayout>
          <c:layoutTarget val="inner"/>
          <c:xMode val="edge"/>
          <c:yMode val="edge"/>
          <c:x val="3.0004329111637962E-2"/>
          <c:y val="0.20933475035972429"/>
          <c:w val="0.96999567088836203"/>
          <c:h val="0.53856030932475585"/>
        </c:manualLayout>
      </c:layout>
      <c:barChart>
        <c:barDir val="col"/>
        <c:grouping val="clustered"/>
        <c:ser>
          <c:idx val="0"/>
          <c:order val="0"/>
          <c:tx>
            <c:strRef>
              <c:f>Foglio1!$A$25:$A$36</c:f>
              <c:strCache>
                <c:ptCount val="1"/>
                <c:pt idx="0">
                  <c:v>Dati anagrafici Dati contrattuali Gossip Biografia Fantacalcio Dati relativi alla carriera Merchandising Palmarès News Video Caratteristiche tecniche Altro</c:v>
                </c:pt>
              </c:strCache>
            </c:strRef>
          </c:tx>
          <c:spPr>
            <a:solidFill>
              <a:schemeClr val="accent1"/>
            </a:solidFill>
            <a:ln w="47625" cap="flat" cmpd="dbl" algn="ctr">
              <a:solidFill>
                <a:schemeClr val="lt1"/>
              </a:solidFill>
              <a:prstDash val="solid"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it-IT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Foglio1!$A$25:$A$36</c:f>
              <c:strCache>
                <c:ptCount val="12"/>
                <c:pt idx="0">
                  <c:v>Dati anagrafici</c:v>
                </c:pt>
                <c:pt idx="1">
                  <c:v>Dati contrattuali</c:v>
                </c:pt>
                <c:pt idx="2">
                  <c:v>Gossip</c:v>
                </c:pt>
                <c:pt idx="3">
                  <c:v>Biografia</c:v>
                </c:pt>
                <c:pt idx="4">
                  <c:v>Fantacalcio</c:v>
                </c:pt>
                <c:pt idx="5">
                  <c:v>Dati relativi alla carriera</c:v>
                </c:pt>
                <c:pt idx="6">
                  <c:v>Merchandising</c:v>
                </c:pt>
                <c:pt idx="7">
                  <c:v>Palmarès</c:v>
                </c:pt>
                <c:pt idx="8">
                  <c:v>News</c:v>
                </c:pt>
                <c:pt idx="9">
                  <c:v>Video</c:v>
                </c:pt>
                <c:pt idx="10">
                  <c:v>Caratteristiche tecniche</c:v>
                </c:pt>
                <c:pt idx="11">
                  <c:v>Altro</c:v>
                </c:pt>
              </c:strCache>
            </c:strRef>
          </c:cat>
          <c:val>
            <c:numRef>
              <c:f>Foglio1!$B$25:$B$36</c:f>
              <c:numCache>
                <c:formatCode>General</c:formatCode>
                <c:ptCount val="12"/>
                <c:pt idx="0">
                  <c:v>74</c:v>
                </c:pt>
                <c:pt idx="1">
                  <c:v>69</c:v>
                </c:pt>
                <c:pt idx="2">
                  <c:v>18</c:v>
                </c:pt>
                <c:pt idx="3">
                  <c:v>59</c:v>
                </c:pt>
                <c:pt idx="4">
                  <c:v>18</c:v>
                </c:pt>
                <c:pt idx="5">
                  <c:v>64</c:v>
                </c:pt>
                <c:pt idx="6">
                  <c:v>16</c:v>
                </c:pt>
                <c:pt idx="7">
                  <c:v>67</c:v>
                </c:pt>
                <c:pt idx="8">
                  <c:v>67</c:v>
                </c:pt>
                <c:pt idx="9">
                  <c:v>62</c:v>
                </c:pt>
                <c:pt idx="10">
                  <c:v>57</c:v>
                </c:pt>
                <c:pt idx="11">
                  <c:v>10</c:v>
                </c:pt>
              </c:numCache>
            </c:numRef>
          </c:val>
        </c:ser>
        <c:dLbls>
          <c:showVal val="1"/>
        </c:dLbls>
        <c:overlap val="-25"/>
        <c:axId val="54036736"/>
        <c:axId val="54051584"/>
      </c:barChart>
      <c:catAx>
        <c:axId val="54036736"/>
        <c:scaling>
          <c:orientation val="minMax"/>
        </c:scaling>
        <c:axPos val="b"/>
        <c:numFmt formatCode="General" sourceLinked="0"/>
        <c:majorTickMark val="none"/>
        <c:tickLblPos val="nextTo"/>
        <c:txPr>
          <a:bodyPr/>
          <a:lstStyle/>
          <a:p>
            <a:pPr>
              <a:defRPr sz="1400" b="1"/>
            </a:pPr>
            <a:endParaRPr lang="it-IT"/>
          </a:p>
        </c:txPr>
        <c:crossAx val="54051584"/>
        <c:crosses val="autoZero"/>
        <c:auto val="1"/>
        <c:lblAlgn val="ctr"/>
        <c:lblOffset val="100"/>
      </c:catAx>
      <c:valAx>
        <c:axId val="54051584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54036736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style val="5"/>
  <c:chart>
    <c:title>
      <c:tx>
        <c:rich>
          <a:bodyPr/>
          <a:lstStyle/>
          <a:p>
            <a:pPr algn="ctr">
              <a:defRPr/>
            </a:pPr>
            <a:r>
              <a:rPr lang="it-IT" sz="1800" b="1" i="0" u="none" strike="noStrike" baseline="0" smtClean="0"/>
              <a:t>Indicare le caratteristiche relative alla ricerca di un calciatore che l'applicazione deve possedere</a:t>
            </a:r>
            <a:endParaRPr lang="it-IT"/>
          </a:p>
        </c:rich>
      </c:tx>
      <c:layout>
        <c:manualLayout>
          <c:xMode val="edge"/>
          <c:yMode val="edge"/>
          <c:x val="0.12337369406930992"/>
          <c:y val="4.0288976883766869E-2"/>
        </c:manualLayout>
      </c:layout>
    </c:title>
    <c:plotArea>
      <c:layout>
        <c:manualLayout>
          <c:layoutTarget val="inner"/>
          <c:xMode val="edge"/>
          <c:yMode val="edge"/>
          <c:x val="2.0476908441396748E-2"/>
          <c:y val="0.13440454846163433"/>
          <c:w val="0.95543917287858493"/>
          <c:h val="0.77308641501836073"/>
        </c:manualLayout>
      </c:layout>
      <c:barChart>
        <c:barDir val="col"/>
        <c:grouping val="clustered"/>
        <c:ser>
          <c:idx val="0"/>
          <c:order val="0"/>
          <c:spPr>
            <a:solidFill>
              <a:schemeClr val="accent2"/>
            </a:solidFill>
            <a:ln w="47625" cap="flat" cmpd="dbl" algn="ctr">
              <a:solidFill>
                <a:schemeClr val="lt1"/>
              </a:solidFill>
              <a:prstDash val="solid"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Foglio1!$A$3:$A$9</c:f>
              <c:strCache>
                <c:ptCount val="7"/>
                <c:pt idx="0">
                  <c:v>Nome</c:v>
                </c:pt>
                <c:pt idx="1">
                  <c:v>Cognome</c:v>
                </c:pt>
                <c:pt idx="2">
                  <c:v>Campionato di appartenenza</c:v>
                </c:pt>
                <c:pt idx="3">
                  <c:v>Nome completo</c:v>
                </c:pt>
                <c:pt idx="4">
                  <c:v>Selezione da un elenco</c:v>
                </c:pt>
                <c:pt idx="5">
                  <c:v>Squadra di appartenenza</c:v>
                </c:pt>
                <c:pt idx="6">
                  <c:v>Altro</c:v>
                </c:pt>
              </c:strCache>
            </c:strRef>
          </c:cat>
          <c:val>
            <c:numRef>
              <c:f>Foglio1!$B$3:$B$9</c:f>
              <c:numCache>
                <c:formatCode>General</c:formatCode>
                <c:ptCount val="7"/>
                <c:pt idx="0">
                  <c:v>44</c:v>
                </c:pt>
                <c:pt idx="1">
                  <c:v>74</c:v>
                </c:pt>
                <c:pt idx="2">
                  <c:v>18</c:v>
                </c:pt>
                <c:pt idx="3">
                  <c:v>64</c:v>
                </c:pt>
                <c:pt idx="4">
                  <c:v>34</c:v>
                </c:pt>
                <c:pt idx="5">
                  <c:v>23</c:v>
                </c:pt>
                <c:pt idx="6">
                  <c:v>8</c:v>
                </c:pt>
              </c:numCache>
            </c:numRef>
          </c:val>
        </c:ser>
        <c:dLbls>
          <c:showVal val="1"/>
        </c:dLbls>
        <c:overlap val="-25"/>
        <c:axId val="56865920"/>
        <c:axId val="56867456"/>
      </c:barChart>
      <c:catAx>
        <c:axId val="56865920"/>
        <c:scaling>
          <c:orientation val="minMax"/>
        </c:scaling>
        <c:axPos val="b"/>
        <c:numFmt formatCode="General" sourceLinked="0"/>
        <c:majorTickMark val="none"/>
        <c:tickLblPos val="nextTo"/>
        <c:txPr>
          <a:bodyPr/>
          <a:lstStyle/>
          <a:p>
            <a:pPr>
              <a:defRPr sz="1200" b="1"/>
            </a:pPr>
            <a:endParaRPr lang="it-IT"/>
          </a:p>
        </c:txPr>
        <c:crossAx val="56867456"/>
        <c:crosses val="autoZero"/>
        <c:auto val="1"/>
        <c:lblAlgn val="ctr"/>
        <c:lblOffset val="100"/>
      </c:catAx>
      <c:valAx>
        <c:axId val="56867456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56865920"/>
        <c:crosses val="autoZero"/>
        <c:crossBetween val="between"/>
      </c:valAx>
    </c:plotArea>
    <c:plotVisOnly val="1"/>
    <c:dispBlanksAs val="gap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0.71083</cdr:x>
      <cdr:y>0.25962</cdr:y>
    </cdr:from>
    <cdr:to>
      <cdr:x>0.99593</cdr:x>
      <cdr:y>0.33634</cdr:y>
    </cdr:to>
    <cdr:sp macro="" textlink="">
      <cdr:nvSpPr>
        <cdr:cNvPr id="2" name="CasellaDiTesto 3"/>
        <cdr:cNvSpPr txBox="1"/>
      </cdr:nvSpPr>
      <cdr:spPr>
        <a:xfrm xmlns:a="http://schemas.openxmlformats.org/drawingml/2006/main">
          <a:off x="6372200" y="1353902"/>
          <a:ext cx="2555776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latinLnBrk="0">
            <a:defRPr sz="1800" kern="1200">
              <a:solidFill>
                <a:sysClr val="windowText" lastClr="000000"/>
              </a:solidFill>
              <a:latin typeface="Tw Cen MT"/>
            </a:defRPr>
          </a:lvl1pPr>
          <a:lvl2pPr marL="457200" algn="l" defTabSz="914400" rtl="0" latinLnBrk="0">
            <a:defRPr sz="1800" kern="1200">
              <a:solidFill>
                <a:sysClr val="windowText" lastClr="000000"/>
              </a:solidFill>
              <a:latin typeface="Tw Cen MT"/>
            </a:defRPr>
          </a:lvl2pPr>
          <a:lvl3pPr marL="914400" algn="l" defTabSz="914400" rtl="0" latinLnBrk="0">
            <a:defRPr sz="1800" kern="1200">
              <a:solidFill>
                <a:sysClr val="windowText" lastClr="000000"/>
              </a:solidFill>
              <a:latin typeface="Tw Cen MT"/>
            </a:defRPr>
          </a:lvl3pPr>
          <a:lvl4pPr marL="1371600" algn="l" defTabSz="914400" rtl="0" latinLnBrk="0">
            <a:defRPr sz="1800" kern="1200">
              <a:solidFill>
                <a:sysClr val="windowText" lastClr="000000"/>
              </a:solidFill>
              <a:latin typeface="Tw Cen MT"/>
            </a:defRPr>
          </a:lvl4pPr>
          <a:lvl5pPr marL="1828800" algn="l" defTabSz="914400" rtl="0" latinLnBrk="0">
            <a:defRPr sz="1800" kern="1200">
              <a:solidFill>
                <a:sysClr val="windowText" lastClr="000000"/>
              </a:solidFill>
              <a:latin typeface="Tw Cen MT"/>
            </a:defRPr>
          </a:lvl5pPr>
          <a:lvl6pPr marL="2286000" algn="l" defTabSz="914400" rtl="0" latinLnBrk="0">
            <a:defRPr sz="1800" kern="1200">
              <a:solidFill>
                <a:sysClr val="windowText" lastClr="000000"/>
              </a:solidFill>
              <a:latin typeface="Tw Cen MT"/>
            </a:defRPr>
          </a:lvl6pPr>
          <a:lvl7pPr marL="2743200" algn="l" defTabSz="914400" rtl="0" latinLnBrk="0">
            <a:defRPr sz="1800" kern="1200">
              <a:solidFill>
                <a:sysClr val="windowText" lastClr="000000"/>
              </a:solidFill>
              <a:latin typeface="Tw Cen MT"/>
            </a:defRPr>
          </a:lvl7pPr>
          <a:lvl8pPr marL="3200400" algn="l" defTabSz="914400" rtl="0" latinLnBrk="0">
            <a:defRPr sz="1800" kern="1200">
              <a:solidFill>
                <a:sysClr val="windowText" lastClr="000000"/>
              </a:solidFill>
              <a:latin typeface="Tw Cen MT"/>
            </a:defRPr>
          </a:lvl8pPr>
          <a:lvl9pPr marL="3657600" algn="l" defTabSz="914400" rtl="0" latinLnBrk="0">
            <a:defRPr sz="1800" kern="1200">
              <a:solidFill>
                <a:sysClr val="windowText" lastClr="000000"/>
              </a:solidFill>
              <a:latin typeface="Tw Cen MT"/>
            </a:defRPr>
          </a:lvl9pPr>
        </a:lstStyle>
        <a:p xmlns:a="http://schemas.openxmlformats.org/drawingml/2006/main">
          <a:pPr>
            <a:buFont typeface="Wingdings" pitchFamily="2" charset="2"/>
            <a:buChar char="v"/>
          </a:pPr>
          <a:r>
            <a:rPr lang="it-IT" sz="2000" b="1" dirty="0" smtClean="0">
              <a:solidFill>
                <a:srgbClr val="00B050"/>
              </a:solidFill>
            </a:rPr>
            <a:t>Valori percentuali</a:t>
          </a:r>
          <a:endParaRPr lang="it-IT" sz="2000" b="1" dirty="0">
            <a:solidFill>
              <a:srgbClr val="00B05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2705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79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543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960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808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3/23/2015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‹N›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t-IT" noProof="1" smtClean="0"/>
              <a:t>Fare clic per modificare stili del testo dello schema</a:t>
            </a:r>
          </a:p>
          <a:p>
            <a:pPr lvl="1"/>
            <a:r>
              <a:rPr lang="it-IT" noProof="1" smtClean="0"/>
              <a:t>Secondo livello</a:t>
            </a:r>
          </a:p>
          <a:p>
            <a:pPr lvl="2"/>
            <a:r>
              <a:rPr lang="it-IT" noProof="1" smtClean="0"/>
              <a:t>Terzo livello</a:t>
            </a:r>
          </a:p>
          <a:p>
            <a:pPr lvl="3"/>
            <a:r>
              <a:rPr lang="it-IT" noProof="1" smtClean="0"/>
              <a:t>Quarto livello</a:t>
            </a:r>
          </a:p>
          <a:p>
            <a:pPr lvl="4"/>
            <a:r>
              <a:rPr lang="it-IT" noProof="1" smtClean="0"/>
              <a:t>Quinto livello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B819-6633-4615-BB07-C55D005E14AD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28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5222-B196-4F9B-9AEC-1292459A754A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8645-E80F-450A-B756-91DCB9A8A25E}" type="datetime1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‹N›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noProof="1" smtClean="0"/>
              <a:t>Fare clic per modificare stili del testo dello schema</a:t>
            </a:r>
          </a:p>
          <a:p>
            <a:pPr lvl="1"/>
            <a:r>
              <a:rPr lang="it-IT" noProof="1" smtClean="0"/>
              <a:t>Secondo livello</a:t>
            </a:r>
          </a:p>
          <a:p>
            <a:pPr lvl="2"/>
            <a:r>
              <a:rPr lang="it-IT" noProof="1" smtClean="0"/>
              <a:t>Terzo livello</a:t>
            </a:r>
          </a:p>
          <a:p>
            <a:pPr lvl="3"/>
            <a:r>
              <a:rPr lang="it-IT" noProof="1" smtClean="0"/>
              <a:t>Quarto livello</a:t>
            </a:r>
          </a:p>
          <a:p>
            <a:pPr lvl="4"/>
            <a:r>
              <a:rPr lang="it-IT" noProof="1" smtClean="0"/>
              <a:t>Quinto livello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 noProof="1" smtClean="0"/>
              <a:t>Fare clic per modificare stili del testo dello schema</a:t>
            </a:r>
          </a:p>
          <a:p>
            <a:pPr lvl="1"/>
            <a:r>
              <a:rPr lang="it-IT" noProof="1" smtClean="0"/>
              <a:t>Secondo livello</a:t>
            </a:r>
          </a:p>
          <a:p>
            <a:pPr lvl="2"/>
            <a:r>
              <a:rPr lang="it-IT" noProof="1" smtClean="0"/>
              <a:t>Terzo livello</a:t>
            </a:r>
          </a:p>
          <a:p>
            <a:pPr lvl="3"/>
            <a:r>
              <a:rPr lang="it-IT" noProof="1" smtClean="0"/>
              <a:t>Quarto livello</a:t>
            </a:r>
          </a:p>
          <a:p>
            <a:pPr lvl="4"/>
            <a:r>
              <a:rPr lang="it-IT" noProof="1" smtClean="0"/>
              <a:t>Quinto livello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0183-A4F0-4B5F-923C-1EA91824690E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olo e testo su due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noProof="1" smtClean="0"/>
              <a:t>Fare clic per modificare stili del testo dello schema</a:t>
            </a:r>
          </a:p>
          <a:p>
            <a:pPr lvl="1"/>
            <a:r>
              <a:rPr lang="it-IT" noProof="1" smtClean="0"/>
              <a:t>Secondo livello</a:t>
            </a:r>
          </a:p>
          <a:p>
            <a:pPr lvl="2"/>
            <a:r>
              <a:rPr lang="it-IT" noProof="1" smtClean="0"/>
              <a:t>Terzo livello</a:t>
            </a:r>
          </a:p>
          <a:p>
            <a:pPr lvl="3"/>
            <a:r>
              <a:rPr lang="it-IT" noProof="1" smtClean="0"/>
              <a:t>Quarto livello</a:t>
            </a:r>
          </a:p>
          <a:p>
            <a:pPr lvl="4"/>
            <a:r>
              <a:rPr lang="it-IT" noProof="1" smtClean="0"/>
              <a:t>Quinto livello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 noProof="1" smtClean="0"/>
              <a:t>Fare clic per modificare stili del testo dello schema</a:t>
            </a:r>
          </a:p>
          <a:p>
            <a:pPr lvl="1"/>
            <a:r>
              <a:rPr lang="it-IT" noProof="1" smtClean="0"/>
              <a:t>Secondo livello</a:t>
            </a:r>
          </a:p>
          <a:p>
            <a:pPr lvl="2"/>
            <a:r>
              <a:rPr lang="it-IT" noProof="1" smtClean="0"/>
              <a:t>Terzo livello</a:t>
            </a:r>
          </a:p>
          <a:p>
            <a:pPr lvl="3"/>
            <a:r>
              <a:rPr lang="it-IT" noProof="1" smtClean="0"/>
              <a:t>Quarto livello</a:t>
            </a:r>
          </a:p>
          <a:p>
            <a:pPr lvl="4"/>
            <a:r>
              <a:rPr lang="it-IT" noProof="1" smtClean="0"/>
              <a:t>Quinto livello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0183-A4F0-4B5F-923C-1EA91824690E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3/23/2015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6000" kern="1200" cap="all" baseline="0" dirty="0" smtClean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Football</a:t>
            </a:r>
            <a:r>
              <a:rPr lang="it-IT" sz="6000" kern="1200" cap="all" dirty="0" smtClean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player </a:t>
            </a:r>
            <a:r>
              <a:rPr lang="it-IT" sz="6000" kern="1200" cap="all" dirty="0" err="1" smtClean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datasheet</a:t>
            </a:r>
            <a:endParaRPr lang="it-IT" sz="600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Daniele – </a:t>
            </a:r>
            <a:r>
              <a:rPr lang="it-IT" dirty="0" err="1" smtClean="0"/>
              <a:t>Roina</a:t>
            </a:r>
            <a:r>
              <a:rPr lang="it-IT" dirty="0" smtClean="0"/>
              <a:t> – </a:t>
            </a:r>
            <a:r>
              <a:rPr lang="it-IT" dirty="0" err="1" smtClean="0"/>
              <a:t>Savarese</a:t>
            </a:r>
            <a:r>
              <a:rPr lang="it-IT" dirty="0" smtClean="0"/>
              <a:t> - Senatore</a:t>
            </a:r>
            <a:endParaRPr lang="it-IT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5496" y="6050036"/>
            <a:ext cx="2232248" cy="69133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900" dirty="0" smtClean="0">
                <a:solidFill>
                  <a:schemeClr val="tx1"/>
                </a:solidFill>
              </a:rPr>
              <a:t>2014/2015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 del Mercato</a:t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 smtClean="0"/>
              <a:t>Clienti potenziali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317070" cy="5043510"/>
          </a:xfrm>
        </p:spPr>
        <p:txBody>
          <a:bodyPr>
            <a:normAutofit/>
          </a:bodyPr>
          <a:lstStyle/>
          <a:p>
            <a:r>
              <a:rPr lang="it-IT" dirty="0" smtClean="0"/>
              <a:t>Osservatori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 algn="r"/>
            <a:r>
              <a:rPr lang="it-IT" dirty="0" smtClean="0"/>
              <a:t>Appassionati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Procuratori</a:t>
            </a:r>
          </a:p>
        </p:txBody>
      </p:sp>
      <p:pic>
        <p:nvPicPr>
          <p:cNvPr id="1026" name="Picture 2" descr="C:\Users\Asus\Desktop\scou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143116"/>
            <a:ext cx="3229818" cy="2012950"/>
          </a:xfrm>
          <a:prstGeom prst="rect">
            <a:avLst/>
          </a:prstGeom>
          <a:noFill/>
        </p:spPr>
      </p:pic>
      <p:pic>
        <p:nvPicPr>
          <p:cNvPr id="5" name="Immagine 4" descr="procurator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4873226"/>
            <a:ext cx="2986089" cy="1775235"/>
          </a:xfrm>
          <a:prstGeom prst="rect">
            <a:avLst/>
          </a:prstGeom>
        </p:spPr>
      </p:pic>
      <p:pic>
        <p:nvPicPr>
          <p:cNvPr id="6" name="Immagine 5" descr="amator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2571744"/>
            <a:ext cx="2600325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sus\Desktop\graz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2214554"/>
            <a:ext cx="2143125" cy="2133600"/>
          </a:xfrm>
          <a:prstGeom prst="rect">
            <a:avLst/>
          </a:prstGeom>
          <a:noFill/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142976" y="142852"/>
            <a:ext cx="628651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IUMUS 2014/15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3214686"/>
            <a:ext cx="5929354" cy="990600"/>
          </a:xfrm>
        </p:spPr>
        <p:txBody>
          <a:bodyPr/>
          <a:lstStyle/>
          <a:p>
            <a:pPr algn="ctr"/>
            <a:r>
              <a:rPr lang="it-IT" dirty="0" smtClean="0"/>
              <a:t>Grazie per l’attenzione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Definizione del prodotto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b="1" dirty="0"/>
          </a:p>
          <a:p>
            <a:r>
              <a:rPr lang="it-IT" dirty="0" smtClean="0"/>
              <a:t>Realizzare </a:t>
            </a:r>
            <a:r>
              <a:rPr lang="it-IT" dirty="0"/>
              <a:t>un’applicazione </a:t>
            </a:r>
            <a:r>
              <a:rPr lang="it-IT" dirty="0" err="1"/>
              <a:t>Android</a:t>
            </a:r>
            <a:r>
              <a:rPr lang="it-IT" dirty="0"/>
              <a:t> in grado di integrare informazioni riguardanti diversi aspetti relativi al profilo del giocatore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Creare la più grande banca dati riguardante le schede tecniche dei giocatori.</a:t>
            </a:r>
          </a:p>
        </p:txBody>
      </p:sp>
    </p:spTree>
    <p:extLst>
      <p:ext uri="{BB962C8B-B14F-4D97-AF65-F5344CB8AC3E}">
        <p14:creationId xmlns:p14="http://schemas.microsoft.com/office/powerpoint/2010/main" xmlns="" val="11843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Analisi Commerciale: Risultati</a:t>
            </a:r>
            <a:endParaRPr lang="it-IT" dirty="0"/>
          </a:p>
        </p:txBody>
      </p:sp>
      <p:graphicFrame>
        <p:nvGraphicFramePr>
          <p:cNvPr id="8" name="Grafico 7"/>
          <p:cNvGraphicFramePr/>
          <p:nvPr>
            <p:extLst>
              <p:ext uri="{D42A27DB-BD31-4B8C-83A1-F6EECF244321}">
                <p14:modId xmlns:p14="http://schemas.microsoft.com/office/powerpoint/2010/main" xmlns="" val="1016486726"/>
              </p:ext>
            </p:extLst>
          </p:nvPr>
        </p:nvGraphicFramePr>
        <p:xfrm>
          <a:off x="0" y="1615096"/>
          <a:ext cx="9036496" cy="5242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0" y="2132856"/>
            <a:ext cx="33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000" b="1" dirty="0" smtClean="0">
                <a:solidFill>
                  <a:srgbClr val="00B050"/>
                </a:solidFill>
              </a:rPr>
              <a:t>Valori percentuali</a:t>
            </a:r>
            <a:endParaRPr lang="it-IT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03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Analisi Commerciale: Risultati </a:t>
            </a:r>
            <a:endParaRPr lang="it-IT" dirty="0"/>
          </a:p>
        </p:txBody>
      </p:sp>
      <p:graphicFrame>
        <p:nvGraphicFramePr>
          <p:cNvPr id="3" name="Grafico 2"/>
          <p:cNvGraphicFramePr/>
          <p:nvPr/>
        </p:nvGraphicFramePr>
        <p:xfrm>
          <a:off x="0" y="1643050"/>
          <a:ext cx="8964488" cy="5214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0898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Requisiti </a:t>
            </a:r>
            <a:r>
              <a:rPr lang="it-IT" dirty="0" smtClean="0"/>
              <a:t>dell’applicazione risultanti dal sondaggio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it-IT" dirty="0" smtClean="0"/>
          </a:p>
          <a:p>
            <a:pPr lvl="1"/>
            <a:r>
              <a:rPr lang="it-IT" dirty="0" smtClean="0"/>
              <a:t>Dati anagrafici</a:t>
            </a:r>
          </a:p>
          <a:p>
            <a:pPr lvl="1"/>
            <a:r>
              <a:rPr lang="it-IT" dirty="0" smtClean="0"/>
              <a:t>Dati contrattuali</a:t>
            </a:r>
          </a:p>
          <a:p>
            <a:pPr lvl="1"/>
            <a:r>
              <a:rPr lang="it-IT" dirty="0" smtClean="0"/>
              <a:t>Biografia</a:t>
            </a:r>
          </a:p>
          <a:p>
            <a:pPr lvl="1"/>
            <a:r>
              <a:rPr lang="it-IT" dirty="0" smtClean="0"/>
              <a:t>Palmarès</a:t>
            </a:r>
          </a:p>
          <a:p>
            <a:pPr lvl="1"/>
            <a:r>
              <a:rPr lang="it-IT" dirty="0" smtClean="0"/>
              <a:t>Dati relativi alla carriera</a:t>
            </a:r>
          </a:p>
          <a:p>
            <a:pPr lvl="1"/>
            <a:r>
              <a:rPr lang="it-IT" dirty="0" smtClean="0"/>
              <a:t>News</a:t>
            </a:r>
          </a:p>
          <a:p>
            <a:pPr lvl="1"/>
            <a:r>
              <a:rPr lang="it-IT" dirty="0" smtClean="0"/>
              <a:t>Video </a:t>
            </a:r>
          </a:p>
          <a:p>
            <a:pPr lvl="1"/>
            <a:r>
              <a:rPr lang="it-IT" dirty="0" smtClean="0"/>
              <a:t>Caratteristiche tecniche</a:t>
            </a:r>
            <a:endParaRPr lang="it-IT" dirty="0"/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441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642910" y="21429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 del Mercato </a:t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400" kern="1200" dirty="0" smtClean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Concorrente  </a:t>
            </a:r>
            <a:r>
              <a:rPr lang="it-IT" dirty="0" smtClean="0"/>
              <a:t> </a:t>
            </a:r>
            <a:r>
              <a:rPr lang="it-IT" dirty="0" err="1" smtClean="0"/>
              <a:t>Transfermarkt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609600" y="1628800"/>
            <a:ext cx="4826496" cy="4526280"/>
          </a:xfrm>
        </p:spPr>
        <p:txBody>
          <a:bodyPr>
            <a:normAutofit lnSpcReduction="10000"/>
          </a:bodyPr>
          <a:lstStyle/>
          <a:p>
            <a:endParaRPr lang="it-IT" dirty="0"/>
          </a:p>
          <a:p>
            <a:pPr>
              <a:buClr>
                <a:srgbClr val="00B050"/>
              </a:buClr>
              <a:buSzPct val="90000"/>
              <a:buFont typeface="Wingdings 2" panose="05020102010507070707" pitchFamily="18" charset="2"/>
              <a:buChar char="P"/>
            </a:pPr>
            <a:r>
              <a:rPr lang="it-IT" dirty="0" smtClean="0"/>
              <a:t>Completamente gratuita e in continuo aggiornamento</a:t>
            </a:r>
          </a:p>
          <a:p>
            <a:pPr marL="0" indent="0">
              <a:buClr>
                <a:srgbClr val="00B050"/>
              </a:buClr>
              <a:buSzPct val="90000"/>
              <a:buNone/>
            </a:pPr>
            <a:endParaRPr lang="it-IT" dirty="0" smtClean="0"/>
          </a:p>
          <a:p>
            <a:pPr>
              <a:buClr>
                <a:srgbClr val="FF0000"/>
              </a:buClr>
              <a:buSzPct val="90000"/>
              <a:buFont typeface="Wingdings 2" panose="05020102010507070707" pitchFamily="18" charset="2"/>
              <a:buChar char="O"/>
            </a:pPr>
            <a:r>
              <a:rPr lang="it-IT" dirty="0" smtClean="0"/>
              <a:t>Lingua supportata: Tedesco</a:t>
            </a:r>
          </a:p>
          <a:p>
            <a:pPr>
              <a:buClr>
                <a:srgbClr val="FF0000"/>
              </a:buClr>
              <a:buSzPct val="90000"/>
              <a:buFont typeface="Wingdings 2" panose="05020102010507070707" pitchFamily="18" charset="2"/>
              <a:buChar char="O"/>
            </a:pPr>
            <a:r>
              <a:rPr lang="it-IT" dirty="0" smtClean="0"/>
              <a:t>Caratteristiche tecniche</a:t>
            </a:r>
          </a:p>
          <a:p>
            <a:pPr>
              <a:buClr>
                <a:srgbClr val="FF0000"/>
              </a:buClr>
              <a:buSzPct val="90000"/>
              <a:buFont typeface="Wingdings 2" panose="05020102010507070707" pitchFamily="18" charset="2"/>
              <a:buChar char="O"/>
            </a:pPr>
            <a:r>
              <a:rPr lang="it-IT" dirty="0" smtClean="0"/>
              <a:t>Biografia</a:t>
            </a:r>
          </a:p>
          <a:p>
            <a:pPr marL="0" indent="0">
              <a:buClr>
                <a:srgbClr val="FF0000"/>
              </a:buClr>
              <a:buSzPct val="90000"/>
              <a:buNone/>
            </a:pPr>
            <a:endParaRPr lang="it-IT" dirty="0" smtClean="0"/>
          </a:p>
          <a:p>
            <a:pPr marL="0" indent="0">
              <a:buClr>
                <a:srgbClr val="FF0000"/>
              </a:buClr>
              <a:buSzPct val="90000"/>
              <a:buNone/>
            </a:pPr>
            <a:r>
              <a:rPr lang="it-IT" dirty="0" smtClean="0"/>
              <a:t>Oltre 100.000 download</a:t>
            </a:r>
          </a:p>
          <a:p>
            <a:pPr>
              <a:buClr>
                <a:srgbClr val="FF0000"/>
              </a:buClr>
              <a:buSzPct val="90000"/>
              <a:buFont typeface="Wingdings 2" panose="05020102010507070707" pitchFamily="18" charset="2"/>
              <a:buChar char="O"/>
            </a:pPr>
            <a:endParaRPr lang="it-IT" dirty="0" smtClean="0"/>
          </a:p>
          <a:p>
            <a:pPr>
              <a:buClr>
                <a:srgbClr val="FF0000"/>
              </a:buClr>
              <a:buSzPct val="90000"/>
              <a:buFont typeface="Wingdings 2" panose="05020102010507070707" pitchFamily="18" charset="2"/>
              <a:buChar char="O"/>
            </a:pPr>
            <a:endParaRPr lang="it-IT" dirty="0" smtClean="0"/>
          </a:p>
          <a:p>
            <a:pPr>
              <a:buClr>
                <a:srgbClr val="FF0000"/>
              </a:buClr>
              <a:buSzPct val="90000"/>
              <a:buFont typeface="Wingdings 2" panose="05020102010507070707" pitchFamily="18" charset="2"/>
              <a:buChar char="O"/>
            </a:pPr>
            <a:endParaRPr lang="it-IT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1624381"/>
            <a:ext cx="3281159" cy="5188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 del Mercato </a:t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400" kern="1200" dirty="0" smtClean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Concorrente  </a:t>
            </a:r>
            <a:r>
              <a:rPr lang="it-IT" dirty="0" smtClean="0"/>
              <a:t> </a:t>
            </a:r>
            <a:r>
              <a:rPr lang="it-IT" dirty="0"/>
              <a:t>Statistiche </a:t>
            </a:r>
            <a:r>
              <a:rPr lang="it-IT" dirty="0" smtClean="0"/>
              <a:t>calcio</a:t>
            </a:r>
            <a:endParaRPr lang="it-IT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4895456" cy="4526280"/>
          </a:xfrm>
        </p:spPr>
        <p:txBody>
          <a:bodyPr/>
          <a:lstStyle/>
          <a:p>
            <a:endParaRPr lang="it-IT" dirty="0" smtClean="0"/>
          </a:p>
          <a:p>
            <a:pPr>
              <a:buClr>
                <a:srgbClr val="FF0000"/>
              </a:buClr>
              <a:buSzPct val="90000"/>
              <a:buFont typeface="Wingdings 2" panose="05020102010507070707" pitchFamily="18" charset="2"/>
              <a:buChar char="O"/>
            </a:pPr>
            <a:r>
              <a:rPr lang="it-IT" dirty="0" smtClean="0"/>
              <a:t>Gestione di campionati con limitate informazioni sui calciatori</a:t>
            </a:r>
          </a:p>
          <a:p>
            <a:pPr marL="0" indent="0">
              <a:buClr>
                <a:srgbClr val="FF0000"/>
              </a:buClr>
              <a:buSzPct val="90000"/>
              <a:buNone/>
            </a:pPr>
            <a:r>
              <a:rPr lang="it-IT" dirty="0" smtClean="0"/>
              <a:t>   </a:t>
            </a:r>
          </a:p>
          <a:p>
            <a:pPr marL="0" indent="0">
              <a:buClr>
                <a:srgbClr val="FF0000"/>
              </a:buClr>
              <a:buSzPct val="90000"/>
              <a:buNone/>
            </a:pPr>
            <a:r>
              <a:rPr lang="it-IT" dirty="0" smtClean="0"/>
              <a:t>Oltre 100.000 </a:t>
            </a:r>
            <a:r>
              <a:rPr lang="it-IT" dirty="0"/>
              <a:t>download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19" y="1556792"/>
            <a:ext cx="3281159" cy="521759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4797152"/>
            <a:ext cx="288032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01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Analisi Commerciale Risultati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3275856" cy="33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551742"/>
            <a:ext cx="2771800" cy="346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429000"/>
            <a:ext cx="303100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818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Analisi Commerciale Risultati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303843"/>
            <a:ext cx="2880320" cy="355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628800"/>
            <a:ext cx="2782813" cy="355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56793"/>
            <a:ext cx="2998541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279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na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79E6502-E858-46F1-997F-A119CCAAD5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Piano di marketing</Template>
  <TotalTime>0</TotalTime>
  <Words>152</Words>
  <Application>Microsoft Office PowerPoint</Application>
  <PresentationFormat>Presentazione su schermo (4:3)</PresentationFormat>
  <Paragraphs>58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Luna</vt:lpstr>
      <vt:lpstr>Football player datasheet</vt:lpstr>
      <vt:lpstr>Definizione del prodotto</vt:lpstr>
      <vt:lpstr>Analisi Commerciale: Risultati</vt:lpstr>
      <vt:lpstr>Analisi Commerciale: Risultati </vt:lpstr>
      <vt:lpstr>Requisiti dell’applicazione risultanti dal sondaggio</vt:lpstr>
      <vt:lpstr>Analisi del Mercato  Concorrente   Transfermarkt </vt:lpstr>
      <vt:lpstr>Analisi del Mercato  Concorrente   Statistiche calcio</vt:lpstr>
      <vt:lpstr>Analisi Commerciale Risultati</vt:lpstr>
      <vt:lpstr>Analisi Commerciale Risultati</vt:lpstr>
      <vt:lpstr>Analisi del Mercato Clienti potenziali</vt:lpstr>
      <vt:lpstr>Grazie per l’attenzione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2015-03-11T08:29:44Z</dcterms:created>
  <dcterms:modified xsi:type="dcterms:W3CDTF">2015-03-23T14:54:47Z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TC101079699990</vt:lpwstr>
  </property>
</Properties>
</file>