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1" r:id="rId6"/>
    <p:sldId id="257" r:id="rId7"/>
    <p:sldId id="276" r:id="rId8"/>
    <p:sldId id="258" r:id="rId9"/>
    <p:sldId id="259" r:id="rId10"/>
    <p:sldId id="261" r:id="rId11"/>
    <p:sldId id="264" r:id="rId12"/>
    <p:sldId id="277" r:id="rId13"/>
    <p:sldId id="278" r:id="rId14"/>
    <p:sldId id="284" r:id="rId15"/>
    <p:sldId id="285" r:id="rId16"/>
    <p:sldId id="279" r:id="rId17"/>
    <p:sldId id="280" r:id="rId18"/>
    <p:sldId id="260" r:id="rId19"/>
    <p:sldId id="265" r:id="rId20"/>
    <p:sldId id="281" r:id="rId21"/>
    <p:sldId id="282" r:id="rId22"/>
    <p:sldId id="283" r:id="rId23"/>
    <p:sldId id="267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8D0A5-A8FD-4148-8D08-FE7028CAE9F9}" v="618" dt="2022-12-05T22:50:23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altLang="zh-CN" sz="2000">
              <a:latin typeface="Tenorite" pitchFamily="2" charset="0"/>
            </a:rPr>
            <a:t>Data</a:t>
          </a:r>
          <a:r>
            <a:rPr lang="zh-CN" altLang="en-US" sz="2000">
              <a:latin typeface="Tenorite" pitchFamily="2" charset="0"/>
            </a:rPr>
            <a:t> </a:t>
          </a:r>
          <a:r>
            <a:rPr lang="en-US" altLang="zh-CN" sz="2000">
              <a:latin typeface="Tenorite" pitchFamily="2" charset="0"/>
            </a:rPr>
            <a:t>Collection</a:t>
          </a:r>
          <a:endParaRPr lang="en-US" sz="200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/>
            <a:t>The tweets dataset</a:t>
          </a:r>
          <a:endParaRPr lang="en-US" sz="140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altLang="zh-CN" sz="2000">
              <a:latin typeface="Tenorite" pitchFamily="2" charset="0"/>
            </a:rPr>
            <a:t>Data</a:t>
          </a:r>
          <a:r>
            <a:rPr lang="zh-CN" altLang="en-US" sz="2000">
              <a:latin typeface="Tenorite" pitchFamily="2" charset="0"/>
            </a:rPr>
            <a:t> </a:t>
          </a:r>
          <a:r>
            <a:rPr lang="en-US" altLang="zh-CN" sz="2000">
              <a:latin typeface="Tenorite" pitchFamily="2" charset="0"/>
            </a:rPr>
            <a:t>preprocessing</a:t>
          </a:r>
          <a:endParaRPr lang="en-US" sz="200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l">
            <a:buFont typeface="Arial" panose="020B0604020202020204" pitchFamily="34" charset="0"/>
            <a:buChar char="•"/>
          </a:pPr>
          <a:r>
            <a:rPr lang="en-US" altLang="zh-CN" sz="1400">
              <a:latin typeface="Tenorite" pitchFamily="2" charset="0"/>
            </a:rPr>
            <a:t>Transform,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combine,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and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filter</a:t>
          </a:r>
          <a:endParaRPr lang="en-US" sz="140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altLang="zh-CN" sz="2000">
              <a:latin typeface="Tenorite" pitchFamily="2" charset="0"/>
            </a:rPr>
            <a:t>Labeling</a:t>
          </a:r>
          <a:r>
            <a:rPr lang="zh-CN" altLang="en-US" sz="2000">
              <a:latin typeface="Tenorite" pitchFamily="2" charset="0"/>
            </a:rPr>
            <a:t> </a:t>
          </a:r>
          <a:r>
            <a:rPr lang="en-US" altLang="zh-CN" sz="2000">
              <a:latin typeface="Tenorite" pitchFamily="2" charset="0"/>
            </a:rPr>
            <a:t>data</a:t>
          </a:r>
        </a:p>
        <a:p>
          <a:pPr marL="0" algn="ctr">
            <a:buNone/>
          </a:pPr>
          <a:r>
            <a:rPr lang="en-US" altLang="zh-CN" sz="2000">
              <a:latin typeface="Tenorite" pitchFamily="2" charset="0"/>
            </a:rPr>
            <a:t>Lexicon-based</a:t>
          </a:r>
          <a:r>
            <a:rPr lang="zh-CN" altLang="en-US" sz="2000">
              <a:latin typeface="Tenorite" pitchFamily="2" charset="0"/>
            </a:rPr>
            <a:t> </a:t>
          </a:r>
          <a:r>
            <a:rPr lang="en-US" altLang="zh-CN" sz="2000">
              <a:latin typeface="Tenorite" pitchFamily="2" charset="0"/>
            </a:rPr>
            <a:t>Approach</a:t>
          </a:r>
          <a:endParaRPr lang="en-US" sz="200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altLang="zh-CN" sz="1400">
              <a:latin typeface="Tenorite" pitchFamily="2" charset="0"/>
            </a:rPr>
            <a:t>VADER</a:t>
          </a:r>
          <a:endParaRPr lang="en-US" sz="1400" dirty="0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66CA0B6-95FF-3A46-BF54-8E3C5843F883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altLang="zh-CN" sz="1400">
              <a:latin typeface="Tenorite" pitchFamily="2" charset="0"/>
            </a:rPr>
            <a:t>AFINN</a:t>
          </a:r>
          <a:r>
            <a:rPr lang="zh-CN" altLang="en-US" sz="1400">
              <a:latin typeface="Tenorite" pitchFamily="2" charset="0"/>
            </a:rPr>
            <a:t> </a:t>
          </a:r>
          <a:endParaRPr lang="en-US" sz="1400" dirty="0">
            <a:latin typeface="Tenorite" pitchFamily="2" charset="0"/>
          </a:endParaRPr>
        </a:p>
      </dgm:t>
    </dgm:pt>
    <dgm:pt modelId="{C117508E-3024-E449-BAAE-1987AA32AD71}" type="parTrans" cxnId="{C499AF16-4A28-D448-9A77-B8BAAF4098DA}">
      <dgm:prSet/>
      <dgm:spPr/>
      <dgm:t>
        <a:bodyPr/>
        <a:lstStyle/>
        <a:p>
          <a:endParaRPr lang="en-US"/>
        </a:p>
      </dgm:t>
    </dgm:pt>
    <dgm:pt modelId="{0B3040D4-47C6-DA43-932A-AD2F185F5C5E}" type="sibTrans" cxnId="{C499AF16-4A28-D448-9A77-B8BAAF4098DA}">
      <dgm:prSet/>
      <dgm:spPr/>
      <dgm:t>
        <a:bodyPr/>
        <a:lstStyle/>
        <a:p>
          <a:endParaRPr lang="en-US"/>
        </a:p>
      </dgm:t>
    </dgm:pt>
    <dgm:pt modelId="{A52A2E3D-DB9A-5E42-8A65-F3AF038A9E33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/>
            <a:t>stock price dataset</a:t>
          </a:r>
          <a:endParaRPr lang="en-US" sz="1400">
            <a:latin typeface="Tenorite" pitchFamily="2" charset="0"/>
          </a:endParaRPr>
        </a:p>
      </dgm:t>
    </dgm:pt>
    <dgm:pt modelId="{E91C9173-9072-1242-977B-F653DD358D3F}" type="parTrans" cxnId="{92C100C0-986B-9E4D-9E28-CB5C22002E80}">
      <dgm:prSet/>
      <dgm:spPr/>
      <dgm:t>
        <a:bodyPr/>
        <a:lstStyle/>
        <a:p>
          <a:endParaRPr lang="en-US"/>
        </a:p>
      </dgm:t>
    </dgm:pt>
    <dgm:pt modelId="{2EFB0814-9700-2B4F-9800-242CCF6603AF}" type="sibTrans" cxnId="{92C100C0-986B-9E4D-9E28-CB5C22002E80}">
      <dgm:prSet/>
      <dgm:spPr/>
      <dgm:t>
        <a:bodyPr/>
        <a:lstStyle/>
        <a:p>
          <a:endParaRPr lang="en-US"/>
        </a:p>
      </dgm:t>
    </dgm:pt>
    <dgm:pt modelId="{89CD99EA-2334-3E4C-BBBC-814FA2425549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l">
            <a:buFont typeface="Arial" panose="020B0604020202020204" pitchFamily="34" charset="0"/>
            <a:buChar char="•"/>
          </a:pPr>
          <a:r>
            <a:rPr lang="en-US" altLang="zh-CN" sz="1400">
              <a:latin typeface="Tenorite" pitchFamily="2" charset="0"/>
            </a:rPr>
            <a:t>Introduce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popularity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to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narrow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down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dataset</a:t>
          </a:r>
          <a:endParaRPr lang="en-US" sz="1400">
            <a:latin typeface="Tenorite" pitchFamily="2" charset="0"/>
          </a:endParaRPr>
        </a:p>
      </dgm:t>
    </dgm:pt>
    <dgm:pt modelId="{C78944FD-723B-2049-A47E-A213DFB5EFBF}" type="parTrans" cxnId="{468AC314-05F6-CE45-9CB2-60322F97E9FA}">
      <dgm:prSet/>
      <dgm:spPr/>
      <dgm:t>
        <a:bodyPr/>
        <a:lstStyle/>
        <a:p>
          <a:endParaRPr lang="en-US"/>
        </a:p>
      </dgm:t>
    </dgm:pt>
    <dgm:pt modelId="{FC03ED4D-5443-A845-A1C7-66A9DEECCF8F}" type="sibTrans" cxnId="{468AC314-05F6-CE45-9CB2-60322F97E9FA}">
      <dgm:prSet/>
      <dgm:spPr/>
      <dgm:t>
        <a:bodyPr/>
        <a:lstStyle/>
        <a:p>
          <a:endParaRPr lang="en-US"/>
        </a:p>
      </dgm:t>
    </dgm:pt>
    <dgm:pt modelId="{19E581AF-79C7-8A4D-A63C-73EE7205CC77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l">
            <a:buFont typeface="Arial" panose="020B0604020202020204" pitchFamily="34" charset="0"/>
            <a:buChar char="•"/>
          </a:pPr>
          <a:r>
            <a:rPr lang="en-US" altLang="zh-CN" sz="1400">
              <a:latin typeface="Tenorite" pitchFamily="2" charset="0"/>
            </a:rPr>
            <a:t>Transform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and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process</a:t>
          </a:r>
          <a:r>
            <a:rPr lang="zh-CN" altLang="en-US" sz="1400">
              <a:latin typeface="Tenorite" pitchFamily="2" charset="0"/>
            </a:rPr>
            <a:t> </a:t>
          </a:r>
          <a:r>
            <a:rPr lang="en-US" altLang="zh-CN" sz="1400">
              <a:latin typeface="Tenorite" pitchFamily="2" charset="0"/>
            </a:rPr>
            <a:t>text</a:t>
          </a:r>
          <a:r>
            <a:rPr lang="zh-CN" altLang="en-US" sz="1400">
              <a:latin typeface="Tenorite" pitchFamily="2" charset="0"/>
            </a:rPr>
            <a:t> </a:t>
          </a:r>
          <a:endParaRPr lang="en-US" sz="1400">
            <a:latin typeface="Tenorite" pitchFamily="2" charset="0"/>
          </a:endParaRPr>
        </a:p>
      </dgm:t>
    </dgm:pt>
    <dgm:pt modelId="{C901A964-D0FE-6842-A4BD-A90EE40BC4B5}" type="parTrans" cxnId="{EBE9968A-4354-344C-AF61-44BD5D686307}">
      <dgm:prSet/>
      <dgm:spPr/>
      <dgm:t>
        <a:bodyPr/>
        <a:lstStyle/>
        <a:p>
          <a:endParaRPr lang="en-US"/>
        </a:p>
      </dgm:t>
    </dgm:pt>
    <dgm:pt modelId="{E365EFD9-8759-3A45-9AA1-314CFF39734B}" type="sibTrans" cxnId="{EBE9968A-4354-344C-AF61-44BD5D686307}">
      <dgm:prSet/>
      <dgm:spPr/>
      <dgm:t>
        <a:bodyPr/>
        <a:lstStyle/>
        <a:p>
          <a:endParaRPr lang="en-US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3" custLinFactNeighborX="-62161" custLinFactNeighborY="-546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3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3"/>
      <dgm:spPr/>
    </dgm:pt>
    <dgm:pt modelId="{A126BA88-D0F9-AF4A-A7BA-0638E32B45F8}" type="pres">
      <dgm:prSet presAssocID="{73D947E0-108F-4D20-A71E-3CF329F97212}" presName="imagNode" presStyleLbl="fgImgPlace1" presStyleIdx="0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3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3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3"/>
      <dgm:spPr/>
    </dgm:pt>
    <dgm:pt modelId="{EFEB790C-BD5C-F54D-9993-F81422A8AD8E}" type="pres">
      <dgm:prSet presAssocID="{B1AFA1AF-0FF8-45B3-A6D0-0E255A2F637D}" presName="imagNode" presStyleLbl="fgImgPlace1" presStyleIdx="1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3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3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3"/>
      <dgm:spPr/>
    </dgm:pt>
    <dgm:pt modelId="{CC076D56-4BB0-7246-9039-788AB439DAF0}" type="pres">
      <dgm:prSet presAssocID="{E9682B4F-0217-4B50-923E-C104AA24290F}" presName="imagNode" presStyleLbl="fgImgPlace1" presStyleIdx="2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AE3D8D09-CF9C-034D-B75B-06EB51ED01AA}" type="presOf" srcId="{19E581AF-79C7-8A4D-A63C-73EE7205CC77}" destId="{BA2077AD-A827-784F-87A6-E8E29A836D84}" srcOrd="1" destOrd="3" presId="urn:microsoft.com/office/officeart/2005/8/layout/hList7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468AC314-05F6-CE45-9CB2-60322F97E9FA}" srcId="{B1AFA1AF-0FF8-45B3-A6D0-0E255A2F637D}" destId="{89CD99EA-2334-3E4C-BBBC-814FA2425549}" srcOrd="1" destOrd="0" parTransId="{C78944FD-723B-2049-A47E-A213DFB5EFBF}" sibTransId="{FC03ED4D-5443-A845-A1C7-66A9DEECCF8F}"/>
    <dgm:cxn modelId="{C499AF16-4A28-D448-9A77-B8BAAF4098DA}" srcId="{E9682B4F-0217-4B50-923E-C104AA24290F}" destId="{566CA0B6-95FF-3A46-BF54-8E3C5843F883}" srcOrd="1" destOrd="0" parTransId="{C117508E-3024-E449-BAAE-1987AA32AD71}" sibTransId="{0B3040D4-47C6-DA43-932A-AD2F185F5C5E}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946C164A-769F-8147-A19A-97A93F0144C2}" type="presOf" srcId="{566CA0B6-95FF-3A46-BF54-8E3C5843F883}" destId="{434ABADC-97F5-A547-823D-7594A86D79D3}" srcOrd="0" destOrd="2" presId="urn:microsoft.com/office/officeart/2005/8/layout/hList7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68AA2884-EC94-AB4B-B020-416C05A8A2AC}" type="presOf" srcId="{A52A2E3D-DB9A-5E42-8A65-F3AF038A9E33}" destId="{7DA281F5-0265-2048-A63A-727E19796F79}" srcOrd="1" destOrd="2" presId="urn:microsoft.com/office/officeart/2005/8/layout/hList7"/>
    <dgm:cxn modelId="{7DC60A88-AA58-F544-9117-23A4DD7950FC}" type="presOf" srcId="{A52A2E3D-DB9A-5E42-8A65-F3AF038A9E33}" destId="{8F8B275D-8553-0846-A316-484B7B291C97}" srcOrd="0" destOrd="2" presId="urn:microsoft.com/office/officeart/2005/8/layout/hList7"/>
    <dgm:cxn modelId="{EBE9968A-4354-344C-AF61-44BD5D686307}" srcId="{B1AFA1AF-0FF8-45B3-A6D0-0E255A2F637D}" destId="{19E581AF-79C7-8A4D-A63C-73EE7205CC77}" srcOrd="2" destOrd="0" parTransId="{C901A964-D0FE-6842-A4BD-A90EE40BC4B5}" sibTransId="{E365EFD9-8759-3A45-9AA1-314CFF39734B}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92C100C0-986B-9E4D-9E28-CB5C22002E80}" srcId="{73D947E0-108F-4D20-A71E-3CF329F97212}" destId="{A52A2E3D-DB9A-5E42-8A65-F3AF038A9E33}" srcOrd="1" destOrd="0" parTransId="{E91C9173-9072-1242-977B-F653DD358D3F}" sibTransId="{2EFB0814-9700-2B4F-9800-242CCF6603AF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D089ACF-2393-F445-B2A7-AB4C38923A11}" type="presOf" srcId="{89CD99EA-2334-3E4C-BBBC-814FA2425549}" destId="{BA2077AD-A827-784F-87A6-E8E29A836D84}" srcOrd="1" destOrd="2" presId="urn:microsoft.com/office/officeart/2005/8/layout/hList7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5B399AD7-CD10-3044-A082-3661676A9AAB}" type="presOf" srcId="{89CD99EA-2334-3E4C-BBBC-814FA2425549}" destId="{4DFF6703-D32F-9E47-96B8-A304C47CCB78}" srcOrd="0" destOrd="2" presId="urn:microsoft.com/office/officeart/2005/8/layout/hList7"/>
    <dgm:cxn modelId="{921076E0-4A47-034F-AF33-2E67CCE6BD8C}" type="presOf" srcId="{566CA0B6-95FF-3A46-BF54-8E3C5843F883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089D76FB-32F1-D043-B739-678B3EDF7A56}" type="presOf" srcId="{19E581AF-79C7-8A4D-A63C-73EE7205CC77}" destId="{4DFF6703-D32F-9E47-96B8-A304C47CCB78}" srcOrd="0" destOrd="3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300525-6E96-4B8C-8277-D8DEE90683D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271DD8-2DB2-44AE-AFB5-A53E882B4710}">
      <dgm:prSet custT="1"/>
      <dgm:spPr/>
      <dgm:t>
        <a:bodyPr/>
        <a:lstStyle/>
        <a:p>
          <a:r>
            <a:rPr lang="en-US" sz="2000" dirty="0"/>
            <a:t>The neutral sentiment took the largest proportion</a:t>
          </a:r>
        </a:p>
      </dgm:t>
    </dgm:pt>
    <dgm:pt modelId="{29828BDE-3BA9-4763-AA0E-67849ECA6CA2}" type="parTrans" cxnId="{7AC31498-CED0-49DD-B8CF-DAF69EDBCD06}">
      <dgm:prSet/>
      <dgm:spPr/>
      <dgm:t>
        <a:bodyPr/>
        <a:lstStyle/>
        <a:p>
          <a:endParaRPr lang="en-US" sz="2000"/>
        </a:p>
      </dgm:t>
    </dgm:pt>
    <dgm:pt modelId="{499351E0-DDE6-4636-9F17-BCEA734AC1A7}" type="sibTrans" cxnId="{7AC31498-CED0-49DD-B8CF-DAF69EDBCD06}">
      <dgm:prSet/>
      <dgm:spPr/>
      <dgm:t>
        <a:bodyPr/>
        <a:lstStyle/>
        <a:p>
          <a:endParaRPr lang="en-US" sz="2000"/>
        </a:p>
      </dgm:t>
    </dgm:pt>
    <dgm:pt modelId="{6E60372A-5E12-4252-BC8A-A7C73C8A4602}">
      <dgm:prSet custT="1"/>
      <dgm:spPr/>
      <dgm:t>
        <a:bodyPr/>
        <a:lstStyle/>
        <a:p>
          <a:r>
            <a:rPr lang="en-US" sz="2000"/>
            <a:t>In VADER scores, positive sentiments were almost twice as much as negative sentiments</a:t>
          </a:r>
        </a:p>
      </dgm:t>
    </dgm:pt>
    <dgm:pt modelId="{55D1CC3B-2CD7-4073-9935-C333070B1D27}" type="parTrans" cxnId="{54705396-26D8-4C1C-B807-1F00606F8A79}">
      <dgm:prSet/>
      <dgm:spPr/>
      <dgm:t>
        <a:bodyPr/>
        <a:lstStyle/>
        <a:p>
          <a:endParaRPr lang="en-US" sz="2000"/>
        </a:p>
      </dgm:t>
    </dgm:pt>
    <dgm:pt modelId="{5C2553C5-28A2-4AA9-AF84-7668B62442A5}" type="sibTrans" cxnId="{54705396-26D8-4C1C-B807-1F00606F8A79}">
      <dgm:prSet/>
      <dgm:spPr/>
      <dgm:t>
        <a:bodyPr/>
        <a:lstStyle/>
        <a:p>
          <a:endParaRPr lang="en-US" sz="2000"/>
        </a:p>
      </dgm:t>
    </dgm:pt>
    <dgm:pt modelId="{03279D88-AF3B-491F-B58A-33745D5E9272}">
      <dgm:prSet custT="1"/>
      <dgm:spPr/>
      <dgm:t>
        <a:bodyPr/>
        <a:lstStyle/>
        <a:p>
          <a:r>
            <a:rPr lang="en-US" sz="2000"/>
            <a:t>VADER classified more negative and positive sentiments, and less neutral sentiments than AFINN did.</a:t>
          </a:r>
        </a:p>
      </dgm:t>
    </dgm:pt>
    <dgm:pt modelId="{8864E122-A21B-4F80-BC62-9634BF3228BC}" type="parTrans" cxnId="{23D58C49-DA7C-4AE7-B75B-A31B94898C08}">
      <dgm:prSet/>
      <dgm:spPr/>
      <dgm:t>
        <a:bodyPr/>
        <a:lstStyle/>
        <a:p>
          <a:endParaRPr lang="en-US" sz="2000"/>
        </a:p>
      </dgm:t>
    </dgm:pt>
    <dgm:pt modelId="{B35DD9C9-12E5-49A6-88F3-6806BDC2AE26}" type="sibTrans" cxnId="{23D58C49-DA7C-4AE7-B75B-A31B94898C08}">
      <dgm:prSet/>
      <dgm:spPr/>
      <dgm:t>
        <a:bodyPr/>
        <a:lstStyle/>
        <a:p>
          <a:endParaRPr lang="en-US" sz="2000"/>
        </a:p>
      </dgm:t>
    </dgm:pt>
    <dgm:pt modelId="{DD6A1054-2DDB-4BC6-BAAD-4CDB6A5CF1B7}">
      <dgm:prSet custT="1"/>
      <dgm:spPr/>
      <dgm:t>
        <a:bodyPr/>
        <a:lstStyle/>
        <a:p>
          <a:r>
            <a:rPr lang="en-US" sz="2000"/>
            <a:t>The proportion of positive sentiments categorized by both AFINN and VADER increased in 2018 and 2019.</a:t>
          </a:r>
        </a:p>
      </dgm:t>
    </dgm:pt>
    <dgm:pt modelId="{92BD269B-EC7F-4BB8-9D01-40C3D481A079}" type="parTrans" cxnId="{75A2E472-CFF6-461D-A29B-82630FE92CD0}">
      <dgm:prSet/>
      <dgm:spPr/>
      <dgm:t>
        <a:bodyPr/>
        <a:lstStyle/>
        <a:p>
          <a:endParaRPr lang="en-US" sz="2000"/>
        </a:p>
      </dgm:t>
    </dgm:pt>
    <dgm:pt modelId="{741BEB9C-026C-4981-A8E8-CF0678C84E5F}" type="sibTrans" cxnId="{75A2E472-CFF6-461D-A29B-82630FE92CD0}">
      <dgm:prSet/>
      <dgm:spPr/>
      <dgm:t>
        <a:bodyPr/>
        <a:lstStyle/>
        <a:p>
          <a:endParaRPr lang="en-US" sz="2000"/>
        </a:p>
      </dgm:t>
    </dgm:pt>
    <dgm:pt modelId="{B266014D-3A2E-274B-872F-BE48C5B194A0}" type="pres">
      <dgm:prSet presAssocID="{57300525-6E96-4B8C-8277-D8DEE90683D9}" presName="vert0" presStyleCnt="0">
        <dgm:presLayoutVars>
          <dgm:dir/>
          <dgm:animOne val="branch"/>
          <dgm:animLvl val="lvl"/>
        </dgm:presLayoutVars>
      </dgm:prSet>
      <dgm:spPr/>
    </dgm:pt>
    <dgm:pt modelId="{3C203040-CB01-0348-AA59-0513C77D4477}" type="pres">
      <dgm:prSet presAssocID="{BB271DD8-2DB2-44AE-AFB5-A53E882B4710}" presName="thickLine" presStyleLbl="alignNode1" presStyleIdx="0" presStyleCnt="4"/>
      <dgm:spPr/>
    </dgm:pt>
    <dgm:pt modelId="{AF43EE76-6E5A-1B4C-9E00-0AF084D31D5E}" type="pres">
      <dgm:prSet presAssocID="{BB271DD8-2DB2-44AE-AFB5-A53E882B4710}" presName="horz1" presStyleCnt="0"/>
      <dgm:spPr/>
    </dgm:pt>
    <dgm:pt modelId="{12CB681D-22AA-1B40-9974-49308FB1B13D}" type="pres">
      <dgm:prSet presAssocID="{BB271DD8-2DB2-44AE-AFB5-A53E882B4710}" presName="tx1" presStyleLbl="revTx" presStyleIdx="0" presStyleCnt="4"/>
      <dgm:spPr/>
    </dgm:pt>
    <dgm:pt modelId="{7F7AD88D-FF4C-954A-B6DD-CE58813A1D63}" type="pres">
      <dgm:prSet presAssocID="{BB271DD8-2DB2-44AE-AFB5-A53E882B4710}" presName="vert1" presStyleCnt="0"/>
      <dgm:spPr/>
    </dgm:pt>
    <dgm:pt modelId="{C223B42A-6803-AB4D-8ED1-EFE88C17FC75}" type="pres">
      <dgm:prSet presAssocID="{6E60372A-5E12-4252-BC8A-A7C73C8A4602}" presName="thickLine" presStyleLbl="alignNode1" presStyleIdx="1" presStyleCnt="4"/>
      <dgm:spPr/>
    </dgm:pt>
    <dgm:pt modelId="{D70E952D-F97C-6F4D-8C76-91BDF7D86F94}" type="pres">
      <dgm:prSet presAssocID="{6E60372A-5E12-4252-BC8A-A7C73C8A4602}" presName="horz1" presStyleCnt="0"/>
      <dgm:spPr/>
    </dgm:pt>
    <dgm:pt modelId="{C1C9B4BF-FA92-1549-8160-4F0103DBFF6F}" type="pres">
      <dgm:prSet presAssocID="{6E60372A-5E12-4252-BC8A-A7C73C8A4602}" presName="tx1" presStyleLbl="revTx" presStyleIdx="1" presStyleCnt="4"/>
      <dgm:spPr/>
    </dgm:pt>
    <dgm:pt modelId="{DDF51FE2-FBE4-B048-B796-634EBDA3C336}" type="pres">
      <dgm:prSet presAssocID="{6E60372A-5E12-4252-BC8A-A7C73C8A4602}" presName="vert1" presStyleCnt="0"/>
      <dgm:spPr/>
    </dgm:pt>
    <dgm:pt modelId="{23751997-8838-CC4E-B014-AC4B35588AEE}" type="pres">
      <dgm:prSet presAssocID="{03279D88-AF3B-491F-B58A-33745D5E9272}" presName="thickLine" presStyleLbl="alignNode1" presStyleIdx="2" presStyleCnt="4"/>
      <dgm:spPr/>
    </dgm:pt>
    <dgm:pt modelId="{A01E473D-7900-5447-95E0-EA19FF39E4A6}" type="pres">
      <dgm:prSet presAssocID="{03279D88-AF3B-491F-B58A-33745D5E9272}" presName="horz1" presStyleCnt="0"/>
      <dgm:spPr/>
    </dgm:pt>
    <dgm:pt modelId="{E7087AAF-CDCE-6743-8297-364A95EDD95E}" type="pres">
      <dgm:prSet presAssocID="{03279D88-AF3B-491F-B58A-33745D5E9272}" presName="tx1" presStyleLbl="revTx" presStyleIdx="2" presStyleCnt="4"/>
      <dgm:spPr/>
    </dgm:pt>
    <dgm:pt modelId="{6833ECDA-D4AD-DE40-880A-465662B01BD2}" type="pres">
      <dgm:prSet presAssocID="{03279D88-AF3B-491F-B58A-33745D5E9272}" presName="vert1" presStyleCnt="0"/>
      <dgm:spPr/>
    </dgm:pt>
    <dgm:pt modelId="{95ED4AF2-9F56-7841-9A07-C13521026D16}" type="pres">
      <dgm:prSet presAssocID="{DD6A1054-2DDB-4BC6-BAAD-4CDB6A5CF1B7}" presName="thickLine" presStyleLbl="alignNode1" presStyleIdx="3" presStyleCnt="4"/>
      <dgm:spPr/>
    </dgm:pt>
    <dgm:pt modelId="{ECFAFD6E-4C0A-A74D-BCDB-3E6756A5E8FD}" type="pres">
      <dgm:prSet presAssocID="{DD6A1054-2DDB-4BC6-BAAD-4CDB6A5CF1B7}" presName="horz1" presStyleCnt="0"/>
      <dgm:spPr/>
    </dgm:pt>
    <dgm:pt modelId="{69698357-0B0B-B442-946D-E7F0B73C7AA7}" type="pres">
      <dgm:prSet presAssocID="{DD6A1054-2DDB-4BC6-BAAD-4CDB6A5CF1B7}" presName="tx1" presStyleLbl="revTx" presStyleIdx="3" presStyleCnt="4"/>
      <dgm:spPr/>
    </dgm:pt>
    <dgm:pt modelId="{D0D33C21-7686-7F4A-B31C-F9C8A2B7C22B}" type="pres">
      <dgm:prSet presAssocID="{DD6A1054-2DDB-4BC6-BAAD-4CDB6A5CF1B7}" presName="vert1" presStyleCnt="0"/>
      <dgm:spPr/>
    </dgm:pt>
  </dgm:ptLst>
  <dgm:cxnLst>
    <dgm:cxn modelId="{DFEEDD07-C831-1444-90FA-3385F0B4CD44}" type="presOf" srcId="{DD6A1054-2DDB-4BC6-BAAD-4CDB6A5CF1B7}" destId="{69698357-0B0B-B442-946D-E7F0B73C7AA7}" srcOrd="0" destOrd="0" presId="urn:microsoft.com/office/officeart/2008/layout/LinedList"/>
    <dgm:cxn modelId="{B8D18714-988D-C94F-8BFA-ED2B9AD7EAD6}" type="presOf" srcId="{03279D88-AF3B-491F-B58A-33745D5E9272}" destId="{E7087AAF-CDCE-6743-8297-364A95EDD95E}" srcOrd="0" destOrd="0" presId="urn:microsoft.com/office/officeart/2008/layout/LinedList"/>
    <dgm:cxn modelId="{AB063F48-B3F1-504F-9C7F-29145FA00838}" type="presOf" srcId="{6E60372A-5E12-4252-BC8A-A7C73C8A4602}" destId="{C1C9B4BF-FA92-1549-8160-4F0103DBFF6F}" srcOrd="0" destOrd="0" presId="urn:microsoft.com/office/officeart/2008/layout/LinedList"/>
    <dgm:cxn modelId="{23D58C49-DA7C-4AE7-B75B-A31B94898C08}" srcId="{57300525-6E96-4B8C-8277-D8DEE90683D9}" destId="{03279D88-AF3B-491F-B58A-33745D5E9272}" srcOrd="2" destOrd="0" parTransId="{8864E122-A21B-4F80-BC62-9634BF3228BC}" sibTransId="{B35DD9C9-12E5-49A6-88F3-6806BDC2AE26}"/>
    <dgm:cxn modelId="{75A2E472-CFF6-461D-A29B-82630FE92CD0}" srcId="{57300525-6E96-4B8C-8277-D8DEE90683D9}" destId="{DD6A1054-2DDB-4BC6-BAAD-4CDB6A5CF1B7}" srcOrd="3" destOrd="0" parTransId="{92BD269B-EC7F-4BB8-9D01-40C3D481A079}" sibTransId="{741BEB9C-026C-4981-A8E8-CF0678C84E5F}"/>
    <dgm:cxn modelId="{46A6D380-23AB-D54D-BD9F-E3171ED86718}" type="presOf" srcId="{BB271DD8-2DB2-44AE-AFB5-A53E882B4710}" destId="{12CB681D-22AA-1B40-9974-49308FB1B13D}" srcOrd="0" destOrd="0" presId="urn:microsoft.com/office/officeart/2008/layout/LinedList"/>
    <dgm:cxn modelId="{54705396-26D8-4C1C-B807-1F00606F8A79}" srcId="{57300525-6E96-4B8C-8277-D8DEE90683D9}" destId="{6E60372A-5E12-4252-BC8A-A7C73C8A4602}" srcOrd="1" destOrd="0" parTransId="{55D1CC3B-2CD7-4073-9935-C333070B1D27}" sibTransId="{5C2553C5-28A2-4AA9-AF84-7668B62442A5}"/>
    <dgm:cxn modelId="{7AC31498-CED0-49DD-B8CF-DAF69EDBCD06}" srcId="{57300525-6E96-4B8C-8277-D8DEE90683D9}" destId="{BB271DD8-2DB2-44AE-AFB5-A53E882B4710}" srcOrd="0" destOrd="0" parTransId="{29828BDE-3BA9-4763-AA0E-67849ECA6CA2}" sibTransId="{499351E0-DDE6-4636-9F17-BCEA734AC1A7}"/>
    <dgm:cxn modelId="{0DB9C8A3-A014-8E44-98E3-538EA882B231}" type="presOf" srcId="{57300525-6E96-4B8C-8277-D8DEE90683D9}" destId="{B266014D-3A2E-274B-872F-BE48C5B194A0}" srcOrd="0" destOrd="0" presId="urn:microsoft.com/office/officeart/2008/layout/LinedList"/>
    <dgm:cxn modelId="{38AA8660-8E33-0A48-99D3-2972344646E0}" type="presParOf" srcId="{B266014D-3A2E-274B-872F-BE48C5B194A0}" destId="{3C203040-CB01-0348-AA59-0513C77D4477}" srcOrd="0" destOrd="0" presId="urn:microsoft.com/office/officeart/2008/layout/LinedList"/>
    <dgm:cxn modelId="{0FA76A62-F6F7-4547-8FC1-CB970810710A}" type="presParOf" srcId="{B266014D-3A2E-274B-872F-BE48C5B194A0}" destId="{AF43EE76-6E5A-1B4C-9E00-0AF084D31D5E}" srcOrd="1" destOrd="0" presId="urn:microsoft.com/office/officeart/2008/layout/LinedList"/>
    <dgm:cxn modelId="{0CA685D0-7BF1-894C-9075-2A4B9C063E83}" type="presParOf" srcId="{AF43EE76-6E5A-1B4C-9E00-0AF084D31D5E}" destId="{12CB681D-22AA-1B40-9974-49308FB1B13D}" srcOrd="0" destOrd="0" presId="urn:microsoft.com/office/officeart/2008/layout/LinedList"/>
    <dgm:cxn modelId="{F3BFD1D5-5146-B644-9157-8560A4F19C6B}" type="presParOf" srcId="{AF43EE76-6E5A-1B4C-9E00-0AF084D31D5E}" destId="{7F7AD88D-FF4C-954A-B6DD-CE58813A1D63}" srcOrd="1" destOrd="0" presId="urn:microsoft.com/office/officeart/2008/layout/LinedList"/>
    <dgm:cxn modelId="{50DD4F1B-D3BE-A54B-8584-E63648BF8907}" type="presParOf" srcId="{B266014D-3A2E-274B-872F-BE48C5B194A0}" destId="{C223B42A-6803-AB4D-8ED1-EFE88C17FC75}" srcOrd="2" destOrd="0" presId="urn:microsoft.com/office/officeart/2008/layout/LinedList"/>
    <dgm:cxn modelId="{B00A5944-AD04-5B49-8863-E63EE991E7C8}" type="presParOf" srcId="{B266014D-3A2E-274B-872F-BE48C5B194A0}" destId="{D70E952D-F97C-6F4D-8C76-91BDF7D86F94}" srcOrd="3" destOrd="0" presId="urn:microsoft.com/office/officeart/2008/layout/LinedList"/>
    <dgm:cxn modelId="{6BF00BB5-742B-7249-B6CB-FEAEDC09A014}" type="presParOf" srcId="{D70E952D-F97C-6F4D-8C76-91BDF7D86F94}" destId="{C1C9B4BF-FA92-1549-8160-4F0103DBFF6F}" srcOrd="0" destOrd="0" presId="urn:microsoft.com/office/officeart/2008/layout/LinedList"/>
    <dgm:cxn modelId="{B258FF5E-32B0-8D41-AAB7-534A765B2D25}" type="presParOf" srcId="{D70E952D-F97C-6F4D-8C76-91BDF7D86F94}" destId="{DDF51FE2-FBE4-B048-B796-634EBDA3C336}" srcOrd="1" destOrd="0" presId="urn:microsoft.com/office/officeart/2008/layout/LinedList"/>
    <dgm:cxn modelId="{70E23DC6-F215-E24A-A669-474E57369F65}" type="presParOf" srcId="{B266014D-3A2E-274B-872F-BE48C5B194A0}" destId="{23751997-8838-CC4E-B014-AC4B35588AEE}" srcOrd="4" destOrd="0" presId="urn:microsoft.com/office/officeart/2008/layout/LinedList"/>
    <dgm:cxn modelId="{343F1BFA-67B7-214B-8BF7-1001ACE74D41}" type="presParOf" srcId="{B266014D-3A2E-274B-872F-BE48C5B194A0}" destId="{A01E473D-7900-5447-95E0-EA19FF39E4A6}" srcOrd="5" destOrd="0" presId="urn:microsoft.com/office/officeart/2008/layout/LinedList"/>
    <dgm:cxn modelId="{90490170-DCE2-F24F-9B9B-E9D848F58343}" type="presParOf" srcId="{A01E473D-7900-5447-95E0-EA19FF39E4A6}" destId="{E7087AAF-CDCE-6743-8297-364A95EDD95E}" srcOrd="0" destOrd="0" presId="urn:microsoft.com/office/officeart/2008/layout/LinedList"/>
    <dgm:cxn modelId="{86A62959-75D4-E74D-A67D-01FED3590D09}" type="presParOf" srcId="{A01E473D-7900-5447-95E0-EA19FF39E4A6}" destId="{6833ECDA-D4AD-DE40-880A-465662B01BD2}" srcOrd="1" destOrd="0" presId="urn:microsoft.com/office/officeart/2008/layout/LinedList"/>
    <dgm:cxn modelId="{FC90F5F0-A842-E947-B20E-74E3459202DD}" type="presParOf" srcId="{B266014D-3A2E-274B-872F-BE48C5B194A0}" destId="{95ED4AF2-9F56-7841-9A07-C13521026D16}" srcOrd="6" destOrd="0" presId="urn:microsoft.com/office/officeart/2008/layout/LinedList"/>
    <dgm:cxn modelId="{AC653ADD-2EE8-9549-B252-E170F7FB4040}" type="presParOf" srcId="{B266014D-3A2E-274B-872F-BE48C5B194A0}" destId="{ECFAFD6E-4C0A-A74D-BCDB-3E6756A5E8FD}" srcOrd="7" destOrd="0" presId="urn:microsoft.com/office/officeart/2008/layout/LinedList"/>
    <dgm:cxn modelId="{359A5955-1EA1-4840-BE30-A3F568EF073E}" type="presParOf" srcId="{ECFAFD6E-4C0A-A74D-BCDB-3E6756A5E8FD}" destId="{69698357-0B0B-B442-946D-E7F0B73C7AA7}" srcOrd="0" destOrd="0" presId="urn:microsoft.com/office/officeart/2008/layout/LinedList"/>
    <dgm:cxn modelId="{88E18905-CDE4-AC4E-9425-862F389A2E65}" type="presParOf" srcId="{ECFAFD6E-4C0A-A74D-BCDB-3E6756A5E8FD}" destId="{D0D33C21-7686-7F4A-B31C-F9C8A2B7C2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A02AE0-2387-4A59-9DB7-25938933CA83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D5B7DB7-C37F-4F9A-BFDD-0F96D6688F54}">
      <dgm:prSet custT="1"/>
      <dgm:spPr/>
      <dgm:t>
        <a:bodyPr/>
        <a:lstStyle/>
        <a:p>
          <a:r>
            <a:rPr lang="en-US" sz="2000" dirty="0"/>
            <a:t>The neutral sentiments had the highest counts in both VADER and AFFIN, following by the positive sentiments</a:t>
          </a:r>
        </a:p>
      </dgm:t>
    </dgm:pt>
    <dgm:pt modelId="{456265CC-686E-452B-8A94-FF695F8FA6E7}" type="parTrans" cxnId="{D8DD2711-5908-4FE2-9845-422C78D891C5}">
      <dgm:prSet/>
      <dgm:spPr/>
      <dgm:t>
        <a:bodyPr/>
        <a:lstStyle/>
        <a:p>
          <a:endParaRPr lang="en-US" sz="2000"/>
        </a:p>
      </dgm:t>
    </dgm:pt>
    <dgm:pt modelId="{F66CD5B8-C91A-4234-8F44-A9A80D5C42AB}" type="sibTrans" cxnId="{D8DD2711-5908-4FE2-9845-422C78D891C5}">
      <dgm:prSet custT="1"/>
      <dgm:spPr/>
      <dgm:t>
        <a:bodyPr/>
        <a:lstStyle/>
        <a:p>
          <a:endParaRPr lang="en-US" sz="2000"/>
        </a:p>
      </dgm:t>
    </dgm:pt>
    <dgm:pt modelId="{A8DE5171-84B4-4EEE-8B9C-BC14743E03EC}">
      <dgm:prSet custT="1"/>
      <dgm:spPr/>
      <dgm:t>
        <a:bodyPr/>
        <a:lstStyle/>
        <a:p>
          <a:r>
            <a:rPr lang="en-US" sz="2000" dirty="0"/>
            <a:t>There are more tweets in 2018 and 2019, and the positive sentiments increased in both VADER and AFFIN </a:t>
          </a:r>
        </a:p>
      </dgm:t>
    </dgm:pt>
    <dgm:pt modelId="{39DE7D45-4703-4C33-ABB0-F1DC8EB3E976}" type="parTrans" cxnId="{82979368-BB1F-4518-A6EC-73606A12C40B}">
      <dgm:prSet/>
      <dgm:spPr/>
      <dgm:t>
        <a:bodyPr/>
        <a:lstStyle/>
        <a:p>
          <a:endParaRPr lang="en-US" sz="2000"/>
        </a:p>
      </dgm:t>
    </dgm:pt>
    <dgm:pt modelId="{EE82C4E9-ACA6-4083-A9DB-4A04C3ADD7EC}" type="sibTrans" cxnId="{82979368-BB1F-4518-A6EC-73606A12C40B}">
      <dgm:prSet custT="1"/>
      <dgm:spPr/>
      <dgm:t>
        <a:bodyPr/>
        <a:lstStyle/>
        <a:p>
          <a:endParaRPr lang="en-US" sz="2000"/>
        </a:p>
      </dgm:t>
    </dgm:pt>
    <dgm:pt modelId="{C10D28ED-34CE-4222-A5B0-29B4B4BEDA1B}">
      <dgm:prSet custT="1"/>
      <dgm:spPr/>
      <dgm:t>
        <a:bodyPr/>
        <a:lstStyle/>
        <a:p>
          <a:r>
            <a:rPr lang="en-US" sz="2000" dirty="0"/>
            <a:t>Sentiments seem have some seasonal patterns</a:t>
          </a:r>
        </a:p>
      </dgm:t>
    </dgm:pt>
    <dgm:pt modelId="{7376FB7D-7B78-46AB-920A-3EE48891C67B}" type="parTrans" cxnId="{B8974476-67D4-428D-9DE9-9A4CF0F96490}">
      <dgm:prSet/>
      <dgm:spPr/>
      <dgm:t>
        <a:bodyPr/>
        <a:lstStyle/>
        <a:p>
          <a:endParaRPr lang="en-US" sz="2000"/>
        </a:p>
      </dgm:t>
    </dgm:pt>
    <dgm:pt modelId="{C1F608E9-FFDD-4AC4-8B43-EAD47F52F598}" type="sibTrans" cxnId="{B8974476-67D4-428D-9DE9-9A4CF0F96490}">
      <dgm:prSet custT="1"/>
      <dgm:spPr/>
      <dgm:t>
        <a:bodyPr/>
        <a:lstStyle/>
        <a:p>
          <a:endParaRPr lang="en-US" sz="2000"/>
        </a:p>
      </dgm:t>
    </dgm:pt>
    <dgm:pt modelId="{E36902A0-14FD-4340-BAA6-3B39A110396A}">
      <dgm:prSet custT="1"/>
      <dgm:spPr/>
      <dgm:t>
        <a:bodyPr/>
        <a:lstStyle/>
        <a:p>
          <a:r>
            <a:rPr lang="en-US" sz="2000" dirty="0"/>
            <a:t>Word clouds show the most frequent words in positive and negative sentiments, VADER labeled words better than AFFIN</a:t>
          </a:r>
        </a:p>
      </dgm:t>
    </dgm:pt>
    <dgm:pt modelId="{C6499793-3B13-462A-BBD4-057FA172ED49}" type="parTrans" cxnId="{793C1936-3533-4A2F-9BBD-9787CE37E933}">
      <dgm:prSet/>
      <dgm:spPr/>
      <dgm:t>
        <a:bodyPr/>
        <a:lstStyle/>
        <a:p>
          <a:endParaRPr lang="en-US" sz="2000"/>
        </a:p>
      </dgm:t>
    </dgm:pt>
    <dgm:pt modelId="{499658DA-7666-4F2C-8119-96D33FC9BEB1}" type="sibTrans" cxnId="{793C1936-3533-4A2F-9BBD-9787CE37E933}">
      <dgm:prSet custT="1"/>
      <dgm:spPr/>
      <dgm:t>
        <a:bodyPr/>
        <a:lstStyle/>
        <a:p>
          <a:endParaRPr lang="en-US" sz="2000"/>
        </a:p>
      </dgm:t>
    </dgm:pt>
    <dgm:pt modelId="{16036E25-F018-4500-9902-8A0C55AD6C8C}">
      <dgm:prSet custT="1"/>
      <dgm:spPr/>
      <dgm:t>
        <a:bodyPr/>
        <a:lstStyle/>
        <a:p>
          <a:r>
            <a:rPr lang="en-US" sz="2000" dirty="0"/>
            <a:t>Sentiments and stock price gain, close value have some correlation</a:t>
          </a:r>
        </a:p>
      </dgm:t>
    </dgm:pt>
    <dgm:pt modelId="{37EFB954-09BE-4EB3-9CB6-5D02F143CA6E}" type="parTrans" cxnId="{A9E0707C-CBDE-47C6-9C91-AAA8F006E6E0}">
      <dgm:prSet/>
      <dgm:spPr/>
      <dgm:t>
        <a:bodyPr/>
        <a:lstStyle/>
        <a:p>
          <a:endParaRPr lang="en-US" sz="2000"/>
        </a:p>
      </dgm:t>
    </dgm:pt>
    <dgm:pt modelId="{D24E8B83-F3A6-4E2E-81EB-DE837A1FB2E6}" type="sibTrans" cxnId="{A9E0707C-CBDE-47C6-9C91-AAA8F006E6E0}">
      <dgm:prSet/>
      <dgm:spPr/>
      <dgm:t>
        <a:bodyPr/>
        <a:lstStyle/>
        <a:p>
          <a:endParaRPr lang="en-US" sz="2000"/>
        </a:p>
      </dgm:t>
    </dgm:pt>
    <dgm:pt modelId="{66ACA340-C1D9-324F-8430-57F056589458}" type="pres">
      <dgm:prSet presAssocID="{4CA02AE0-2387-4A59-9DB7-25938933CA83}" presName="linear" presStyleCnt="0">
        <dgm:presLayoutVars>
          <dgm:animLvl val="lvl"/>
          <dgm:resizeHandles val="exact"/>
        </dgm:presLayoutVars>
      </dgm:prSet>
      <dgm:spPr/>
    </dgm:pt>
    <dgm:pt modelId="{82E7974C-9CC8-0F45-B4D3-B9B2C327A8AD}" type="pres">
      <dgm:prSet presAssocID="{DD5B7DB7-C37F-4F9A-BFDD-0F96D6688F5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E34A32-C10C-5D4A-BC4E-2E06AFED53D4}" type="pres">
      <dgm:prSet presAssocID="{F66CD5B8-C91A-4234-8F44-A9A80D5C42AB}" presName="spacer" presStyleCnt="0"/>
      <dgm:spPr/>
    </dgm:pt>
    <dgm:pt modelId="{0B9C0C26-EB39-4E4C-8F31-16618FA61537}" type="pres">
      <dgm:prSet presAssocID="{A8DE5171-84B4-4EEE-8B9C-BC14743E03E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A7679B-141C-F24E-A9CE-2E6956E5825D}" type="pres">
      <dgm:prSet presAssocID="{EE82C4E9-ACA6-4083-A9DB-4A04C3ADD7EC}" presName="spacer" presStyleCnt="0"/>
      <dgm:spPr/>
    </dgm:pt>
    <dgm:pt modelId="{9D404A01-12EF-6E44-9FB7-D0EBD490DDC8}" type="pres">
      <dgm:prSet presAssocID="{C10D28ED-34CE-4222-A5B0-29B4B4BEDA1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9BADA4-DE56-8842-910D-BB6059880BBC}" type="pres">
      <dgm:prSet presAssocID="{C1F608E9-FFDD-4AC4-8B43-EAD47F52F598}" presName="spacer" presStyleCnt="0"/>
      <dgm:spPr/>
    </dgm:pt>
    <dgm:pt modelId="{11081F88-C8C1-1F4C-AFBF-ABE7F96B93BA}" type="pres">
      <dgm:prSet presAssocID="{E36902A0-14FD-4340-BAA6-3B39A11039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9A247D-9BA1-984F-B430-F0028B52D1D6}" type="pres">
      <dgm:prSet presAssocID="{499658DA-7666-4F2C-8119-96D33FC9BEB1}" presName="spacer" presStyleCnt="0"/>
      <dgm:spPr/>
    </dgm:pt>
    <dgm:pt modelId="{130070D2-8D5F-5A46-9421-3A1C664D6A39}" type="pres">
      <dgm:prSet presAssocID="{16036E25-F018-4500-9902-8A0C55AD6C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8DD2711-5908-4FE2-9845-422C78D891C5}" srcId="{4CA02AE0-2387-4A59-9DB7-25938933CA83}" destId="{DD5B7DB7-C37F-4F9A-BFDD-0F96D6688F54}" srcOrd="0" destOrd="0" parTransId="{456265CC-686E-452B-8A94-FF695F8FA6E7}" sibTransId="{F66CD5B8-C91A-4234-8F44-A9A80D5C42AB}"/>
    <dgm:cxn modelId="{6A769C30-D197-D648-82AC-1786FC25ED68}" type="presOf" srcId="{16036E25-F018-4500-9902-8A0C55AD6C8C}" destId="{130070D2-8D5F-5A46-9421-3A1C664D6A39}" srcOrd="0" destOrd="0" presId="urn:microsoft.com/office/officeart/2005/8/layout/vList2"/>
    <dgm:cxn modelId="{793C1936-3533-4A2F-9BBD-9787CE37E933}" srcId="{4CA02AE0-2387-4A59-9DB7-25938933CA83}" destId="{E36902A0-14FD-4340-BAA6-3B39A110396A}" srcOrd="3" destOrd="0" parTransId="{C6499793-3B13-462A-BBD4-057FA172ED49}" sibTransId="{499658DA-7666-4F2C-8119-96D33FC9BEB1}"/>
    <dgm:cxn modelId="{6E354343-4888-504C-8262-2B89E2A92BF7}" type="presOf" srcId="{DD5B7DB7-C37F-4F9A-BFDD-0F96D6688F54}" destId="{82E7974C-9CC8-0F45-B4D3-B9B2C327A8AD}" srcOrd="0" destOrd="0" presId="urn:microsoft.com/office/officeart/2005/8/layout/vList2"/>
    <dgm:cxn modelId="{36EA2259-FF04-354A-9F68-1362CDE6245D}" type="presOf" srcId="{4CA02AE0-2387-4A59-9DB7-25938933CA83}" destId="{66ACA340-C1D9-324F-8430-57F056589458}" srcOrd="0" destOrd="0" presId="urn:microsoft.com/office/officeart/2005/8/layout/vList2"/>
    <dgm:cxn modelId="{1D342B5A-96C3-2248-BF14-063259F75A00}" type="presOf" srcId="{A8DE5171-84B4-4EEE-8B9C-BC14743E03EC}" destId="{0B9C0C26-EB39-4E4C-8F31-16618FA61537}" srcOrd="0" destOrd="0" presId="urn:microsoft.com/office/officeart/2005/8/layout/vList2"/>
    <dgm:cxn modelId="{82979368-BB1F-4518-A6EC-73606A12C40B}" srcId="{4CA02AE0-2387-4A59-9DB7-25938933CA83}" destId="{A8DE5171-84B4-4EEE-8B9C-BC14743E03EC}" srcOrd="1" destOrd="0" parTransId="{39DE7D45-4703-4C33-ABB0-F1DC8EB3E976}" sibTransId="{EE82C4E9-ACA6-4083-A9DB-4A04C3ADD7EC}"/>
    <dgm:cxn modelId="{B8974476-67D4-428D-9DE9-9A4CF0F96490}" srcId="{4CA02AE0-2387-4A59-9DB7-25938933CA83}" destId="{C10D28ED-34CE-4222-A5B0-29B4B4BEDA1B}" srcOrd="2" destOrd="0" parTransId="{7376FB7D-7B78-46AB-920A-3EE48891C67B}" sibTransId="{C1F608E9-FFDD-4AC4-8B43-EAD47F52F598}"/>
    <dgm:cxn modelId="{A9E0707C-CBDE-47C6-9C91-AAA8F006E6E0}" srcId="{4CA02AE0-2387-4A59-9DB7-25938933CA83}" destId="{16036E25-F018-4500-9902-8A0C55AD6C8C}" srcOrd="4" destOrd="0" parTransId="{37EFB954-09BE-4EB3-9CB6-5D02F143CA6E}" sibTransId="{D24E8B83-F3A6-4E2E-81EB-DE837A1FB2E6}"/>
    <dgm:cxn modelId="{F98ECAE9-B60B-8249-A2D8-55B2BF1AB676}" type="presOf" srcId="{E36902A0-14FD-4340-BAA6-3B39A110396A}" destId="{11081F88-C8C1-1F4C-AFBF-ABE7F96B93BA}" srcOrd="0" destOrd="0" presId="urn:microsoft.com/office/officeart/2005/8/layout/vList2"/>
    <dgm:cxn modelId="{8B5B4EF6-2EBA-E744-9144-95179C2E3B70}" type="presOf" srcId="{C10D28ED-34CE-4222-A5B0-29B4B4BEDA1B}" destId="{9D404A01-12EF-6E44-9FB7-D0EBD490DDC8}" srcOrd="0" destOrd="0" presId="urn:microsoft.com/office/officeart/2005/8/layout/vList2"/>
    <dgm:cxn modelId="{BE94F4ED-A5D3-E843-8FC4-DA2764886E84}" type="presParOf" srcId="{66ACA340-C1D9-324F-8430-57F056589458}" destId="{82E7974C-9CC8-0F45-B4D3-B9B2C327A8AD}" srcOrd="0" destOrd="0" presId="urn:microsoft.com/office/officeart/2005/8/layout/vList2"/>
    <dgm:cxn modelId="{0F2E9199-6870-0043-A846-213010D6D1E0}" type="presParOf" srcId="{66ACA340-C1D9-324F-8430-57F056589458}" destId="{17E34A32-C10C-5D4A-BC4E-2E06AFED53D4}" srcOrd="1" destOrd="0" presId="urn:microsoft.com/office/officeart/2005/8/layout/vList2"/>
    <dgm:cxn modelId="{6E3A63C8-78D4-3E49-A15F-E7BC3924C443}" type="presParOf" srcId="{66ACA340-C1D9-324F-8430-57F056589458}" destId="{0B9C0C26-EB39-4E4C-8F31-16618FA61537}" srcOrd="2" destOrd="0" presId="urn:microsoft.com/office/officeart/2005/8/layout/vList2"/>
    <dgm:cxn modelId="{A86CEDC1-32F8-AC44-811A-F72929475C1B}" type="presParOf" srcId="{66ACA340-C1D9-324F-8430-57F056589458}" destId="{0BA7679B-141C-F24E-A9CE-2E6956E5825D}" srcOrd="3" destOrd="0" presId="urn:microsoft.com/office/officeart/2005/8/layout/vList2"/>
    <dgm:cxn modelId="{7CAD7ED6-3D62-F74B-9AAD-4DC5DFCA2F09}" type="presParOf" srcId="{66ACA340-C1D9-324F-8430-57F056589458}" destId="{9D404A01-12EF-6E44-9FB7-D0EBD490DDC8}" srcOrd="4" destOrd="0" presId="urn:microsoft.com/office/officeart/2005/8/layout/vList2"/>
    <dgm:cxn modelId="{88C05A4A-7506-9A4B-9AE0-B09C595D3CF7}" type="presParOf" srcId="{66ACA340-C1D9-324F-8430-57F056589458}" destId="{859BADA4-DE56-8842-910D-BB6059880BBC}" srcOrd="5" destOrd="0" presId="urn:microsoft.com/office/officeart/2005/8/layout/vList2"/>
    <dgm:cxn modelId="{D60C71B6-3492-594B-BA2C-F5C9A2885C82}" type="presParOf" srcId="{66ACA340-C1D9-324F-8430-57F056589458}" destId="{11081F88-C8C1-1F4C-AFBF-ABE7F96B93BA}" srcOrd="6" destOrd="0" presId="urn:microsoft.com/office/officeart/2005/8/layout/vList2"/>
    <dgm:cxn modelId="{F3BCA455-9A8A-5643-A4DC-C127216C4A73}" type="presParOf" srcId="{66ACA340-C1D9-324F-8430-57F056589458}" destId="{469A247D-9BA1-984F-B430-F0028B52D1D6}" srcOrd="7" destOrd="0" presId="urn:microsoft.com/office/officeart/2005/8/layout/vList2"/>
    <dgm:cxn modelId="{4A57CB69-C369-6B4D-AB2A-AC9DF51DD310}" type="presParOf" srcId="{66ACA340-C1D9-324F-8430-57F056589458}" destId="{130070D2-8D5F-5A46-9421-3A1C664D6A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C865B1-A964-407A-BBA5-2D6F00BBE531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39D00C1-AF5F-42CE-A245-930147D012A4}">
      <dgm:prSet/>
      <dgm:spPr/>
      <dgm:t>
        <a:bodyPr/>
        <a:lstStyle/>
        <a:p>
          <a:r>
            <a:rPr lang="en-US"/>
            <a:t>Tweets datasets are collected by stock ticker, it could be biased</a:t>
          </a:r>
        </a:p>
      </dgm:t>
    </dgm:pt>
    <dgm:pt modelId="{F6A0558E-4231-4F5C-B301-C4A72F5831C1}" type="parTrans" cxnId="{3590C5B4-3FC0-4ECE-9265-0CE87A405F57}">
      <dgm:prSet/>
      <dgm:spPr/>
      <dgm:t>
        <a:bodyPr/>
        <a:lstStyle/>
        <a:p>
          <a:endParaRPr lang="en-US" sz="2000"/>
        </a:p>
      </dgm:t>
    </dgm:pt>
    <dgm:pt modelId="{0C716F23-B138-410A-887C-CE9C363D056F}" type="sibTrans" cxnId="{3590C5B4-3FC0-4ECE-9265-0CE87A405F57}">
      <dgm:prSet/>
      <dgm:spPr/>
      <dgm:t>
        <a:bodyPr/>
        <a:lstStyle/>
        <a:p>
          <a:endParaRPr lang="en-US"/>
        </a:p>
      </dgm:t>
    </dgm:pt>
    <dgm:pt modelId="{046979CA-0A52-4975-88A9-0BEDA53E0E7E}">
      <dgm:prSet/>
      <dgm:spPr/>
      <dgm:t>
        <a:bodyPr/>
        <a:lstStyle/>
        <a:p>
          <a:r>
            <a:rPr lang="en-US"/>
            <a:t>We added a feature “popularity” to exclude some data with less importance, could exclude some important information</a:t>
          </a:r>
        </a:p>
      </dgm:t>
    </dgm:pt>
    <dgm:pt modelId="{1C7120BC-E6E7-4806-BFB4-506B2CE27C11}" type="parTrans" cxnId="{06DCF0D7-391B-4BAE-A98E-9BD1A27F00E4}">
      <dgm:prSet/>
      <dgm:spPr/>
      <dgm:t>
        <a:bodyPr/>
        <a:lstStyle/>
        <a:p>
          <a:endParaRPr lang="en-US" sz="2000"/>
        </a:p>
      </dgm:t>
    </dgm:pt>
    <dgm:pt modelId="{7D81D8CE-F4B2-4E1E-8DF6-FD2F72F6DC4E}" type="sibTrans" cxnId="{06DCF0D7-391B-4BAE-A98E-9BD1A27F00E4}">
      <dgm:prSet/>
      <dgm:spPr/>
      <dgm:t>
        <a:bodyPr/>
        <a:lstStyle/>
        <a:p>
          <a:endParaRPr lang="en-US"/>
        </a:p>
      </dgm:t>
    </dgm:pt>
    <dgm:pt modelId="{B13496C7-9C0B-4CD7-93B3-10A2E4D65145}">
      <dgm:prSet/>
      <dgm:spPr/>
      <dgm:t>
        <a:bodyPr/>
        <a:lstStyle/>
        <a:p>
          <a:r>
            <a:rPr lang="en-US"/>
            <a:t>Dictionaries are not customized for our dataset </a:t>
          </a:r>
        </a:p>
      </dgm:t>
    </dgm:pt>
    <dgm:pt modelId="{D3A29787-70D4-443B-96C8-321A3407DA00}" type="parTrans" cxnId="{7C6C0EE0-70A7-4F88-979A-E4D917B24FFA}">
      <dgm:prSet/>
      <dgm:spPr/>
      <dgm:t>
        <a:bodyPr/>
        <a:lstStyle/>
        <a:p>
          <a:endParaRPr lang="en-US" sz="2000"/>
        </a:p>
      </dgm:t>
    </dgm:pt>
    <dgm:pt modelId="{4AA24708-FFA1-4846-915F-03A3E3D07F90}" type="sibTrans" cxnId="{7C6C0EE0-70A7-4F88-979A-E4D917B24FFA}">
      <dgm:prSet/>
      <dgm:spPr/>
      <dgm:t>
        <a:bodyPr/>
        <a:lstStyle/>
        <a:p>
          <a:endParaRPr lang="en-US"/>
        </a:p>
      </dgm:t>
    </dgm:pt>
    <dgm:pt modelId="{7B1246EE-A0F8-D945-B507-6461B507C891}" type="pres">
      <dgm:prSet presAssocID="{17C865B1-A964-407A-BBA5-2D6F00BBE5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041608-61A0-C84E-9343-A0A836D8DD8A}" type="pres">
      <dgm:prSet presAssocID="{039D00C1-AF5F-42CE-A245-930147D012A4}" presName="hierRoot1" presStyleCnt="0"/>
      <dgm:spPr/>
    </dgm:pt>
    <dgm:pt modelId="{D2E19268-6BA8-8743-A11D-EA64C1F9F76B}" type="pres">
      <dgm:prSet presAssocID="{039D00C1-AF5F-42CE-A245-930147D012A4}" presName="composite" presStyleCnt="0"/>
      <dgm:spPr/>
    </dgm:pt>
    <dgm:pt modelId="{262AF35C-4338-5C43-8E37-41BFEEB5A31F}" type="pres">
      <dgm:prSet presAssocID="{039D00C1-AF5F-42CE-A245-930147D012A4}" presName="background" presStyleLbl="node0" presStyleIdx="0" presStyleCnt="3"/>
      <dgm:spPr/>
    </dgm:pt>
    <dgm:pt modelId="{FE284A89-AC9E-6D4C-9BC8-D3A5F7D3CFEB}" type="pres">
      <dgm:prSet presAssocID="{039D00C1-AF5F-42CE-A245-930147D012A4}" presName="text" presStyleLbl="fgAcc0" presStyleIdx="0" presStyleCnt="3">
        <dgm:presLayoutVars>
          <dgm:chPref val="3"/>
        </dgm:presLayoutVars>
      </dgm:prSet>
      <dgm:spPr/>
    </dgm:pt>
    <dgm:pt modelId="{AEEB47CE-D9F7-654D-9C8D-28261A5716D6}" type="pres">
      <dgm:prSet presAssocID="{039D00C1-AF5F-42CE-A245-930147D012A4}" presName="hierChild2" presStyleCnt="0"/>
      <dgm:spPr/>
    </dgm:pt>
    <dgm:pt modelId="{A1315386-01D2-C54C-8CF8-0470A9712566}" type="pres">
      <dgm:prSet presAssocID="{046979CA-0A52-4975-88A9-0BEDA53E0E7E}" presName="hierRoot1" presStyleCnt="0"/>
      <dgm:spPr/>
    </dgm:pt>
    <dgm:pt modelId="{54BB0F2F-341F-8449-9121-472A3B1D5224}" type="pres">
      <dgm:prSet presAssocID="{046979CA-0A52-4975-88A9-0BEDA53E0E7E}" presName="composite" presStyleCnt="0"/>
      <dgm:spPr/>
    </dgm:pt>
    <dgm:pt modelId="{927148D3-0A2C-1847-AE2F-42E4ACD8016D}" type="pres">
      <dgm:prSet presAssocID="{046979CA-0A52-4975-88A9-0BEDA53E0E7E}" presName="background" presStyleLbl="node0" presStyleIdx="1" presStyleCnt="3"/>
      <dgm:spPr/>
    </dgm:pt>
    <dgm:pt modelId="{E903C4F8-BFFD-D543-86E0-0A8482E4094E}" type="pres">
      <dgm:prSet presAssocID="{046979CA-0A52-4975-88A9-0BEDA53E0E7E}" presName="text" presStyleLbl="fgAcc0" presStyleIdx="1" presStyleCnt="3">
        <dgm:presLayoutVars>
          <dgm:chPref val="3"/>
        </dgm:presLayoutVars>
      </dgm:prSet>
      <dgm:spPr/>
    </dgm:pt>
    <dgm:pt modelId="{323C99F1-4549-3E4C-BD45-BAB6491FA138}" type="pres">
      <dgm:prSet presAssocID="{046979CA-0A52-4975-88A9-0BEDA53E0E7E}" presName="hierChild2" presStyleCnt="0"/>
      <dgm:spPr/>
    </dgm:pt>
    <dgm:pt modelId="{547A1CC8-48EA-C641-B9A4-303F2575415C}" type="pres">
      <dgm:prSet presAssocID="{B13496C7-9C0B-4CD7-93B3-10A2E4D65145}" presName="hierRoot1" presStyleCnt="0"/>
      <dgm:spPr/>
    </dgm:pt>
    <dgm:pt modelId="{A2092DC3-8D55-2949-9232-F28D9AD4011B}" type="pres">
      <dgm:prSet presAssocID="{B13496C7-9C0B-4CD7-93B3-10A2E4D65145}" presName="composite" presStyleCnt="0"/>
      <dgm:spPr/>
    </dgm:pt>
    <dgm:pt modelId="{B681CB62-4BB2-5540-90B3-DA80329D9FF1}" type="pres">
      <dgm:prSet presAssocID="{B13496C7-9C0B-4CD7-93B3-10A2E4D65145}" presName="background" presStyleLbl="node0" presStyleIdx="2" presStyleCnt="3"/>
      <dgm:spPr/>
    </dgm:pt>
    <dgm:pt modelId="{D9026B9A-A817-1F4A-8837-C4AAFBF0EFE2}" type="pres">
      <dgm:prSet presAssocID="{B13496C7-9C0B-4CD7-93B3-10A2E4D65145}" presName="text" presStyleLbl="fgAcc0" presStyleIdx="2" presStyleCnt="3">
        <dgm:presLayoutVars>
          <dgm:chPref val="3"/>
        </dgm:presLayoutVars>
      </dgm:prSet>
      <dgm:spPr/>
    </dgm:pt>
    <dgm:pt modelId="{462D4D18-E1FF-D14A-AFE2-BEA59E2ECDA2}" type="pres">
      <dgm:prSet presAssocID="{B13496C7-9C0B-4CD7-93B3-10A2E4D65145}" presName="hierChild2" presStyleCnt="0"/>
      <dgm:spPr/>
    </dgm:pt>
  </dgm:ptLst>
  <dgm:cxnLst>
    <dgm:cxn modelId="{4D672151-8FEC-A744-8203-A05AA9687A66}" type="presOf" srcId="{039D00C1-AF5F-42CE-A245-930147D012A4}" destId="{FE284A89-AC9E-6D4C-9BC8-D3A5F7D3CFEB}" srcOrd="0" destOrd="0" presId="urn:microsoft.com/office/officeart/2005/8/layout/hierarchy1"/>
    <dgm:cxn modelId="{7F76BE58-EF14-2F41-A801-E79B9DA61DCC}" type="presOf" srcId="{046979CA-0A52-4975-88A9-0BEDA53E0E7E}" destId="{E903C4F8-BFFD-D543-86E0-0A8482E4094E}" srcOrd="0" destOrd="0" presId="urn:microsoft.com/office/officeart/2005/8/layout/hierarchy1"/>
    <dgm:cxn modelId="{86E53BAB-676E-DE4D-A108-E8E34187E7AA}" type="presOf" srcId="{17C865B1-A964-407A-BBA5-2D6F00BBE531}" destId="{7B1246EE-A0F8-D945-B507-6461B507C891}" srcOrd="0" destOrd="0" presId="urn:microsoft.com/office/officeart/2005/8/layout/hierarchy1"/>
    <dgm:cxn modelId="{BB8206B0-B585-F64C-91B5-332B7C8269CF}" type="presOf" srcId="{B13496C7-9C0B-4CD7-93B3-10A2E4D65145}" destId="{D9026B9A-A817-1F4A-8837-C4AAFBF0EFE2}" srcOrd="0" destOrd="0" presId="urn:microsoft.com/office/officeart/2005/8/layout/hierarchy1"/>
    <dgm:cxn modelId="{3590C5B4-3FC0-4ECE-9265-0CE87A405F57}" srcId="{17C865B1-A964-407A-BBA5-2D6F00BBE531}" destId="{039D00C1-AF5F-42CE-A245-930147D012A4}" srcOrd="0" destOrd="0" parTransId="{F6A0558E-4231-4F5C-B301-C4A72F5831C1}" sibTransId="{0C716F23-B138-410A-887C-CE9C363D056F}"/>
    <dgm:cxn modelId="{06DCF0D7-391B-4BAE-A98E-9BD1A27F00E4}" srcId="{17C865B1-A964-407A-BBA5-2D6F00BBE531}" destId="{046979CA-0A52-4975-88A9-0BEDA53E0E7E}" srcOrd="1" destOrd="0" parTransId="{1C7120BC-E6E7-4806-BFB4-506B2CE27C11}" sibTransId="{7D81D8CE-F4B2-4E1E-8DF6-FD2F72F6DC4E}"/>
    <dgm:cxn modelId="{7C6C0EE0-70A7-4F88-979A-E4D917B24FFA}" srcId="{17C865B1-A964-407A-BBA5-2D6F00BBE531}" destId="{B13496C7-9C0B-4CD7-93B3-10A2E4D65145}" srcOrd="2" destOrd="0" parTransId="{D3A29787-70D4-443B-96C8-321A3407DA00}" sibTransId="{4AA24708-FFA1-4846-915F-03A3E3D07F90}"/>
    <dgm:cxn modelId="{7F73F395-9B39-554B-BBFE-042B43769D70}" type="presParOf" srcId="{7B1246EE-A0F8-D945-B507-6461B507C891}" destId="{F5041608-61A0-C84E-9343-A0A836D8DD8A}" srcOrd="0" destOrd="0" presId="urn:microsoft.com/office/officeart/2005/8/layout/hierarchy1"/>
    <dgm:cxn modelId="{FFF46AC5-306B-B040-A67E-0AA133BB184C}" type="presParOf" srcId="{F5041608-61A0-C84E-9343-A0A836D8DD8A}" destId="{D2E19268-6BA8-8743-A11D-EA64C1F9F76B}" srcOrd="0" destOrd="0" presId="urn:microsoft.com/office/officeart/2005/8/layout/hierarchy1"/>
    <dgm:cxn modelId="{64DDDF48-55E3-4148-8499-233D20C646D9}" type="presParOf" srcId="{D2E19268-6BA8-8743-A11D-EA64C1F9F76B}" destId="{262AF35C-4338-5C43-8E37-41BFEEB5A31F}" srcOrd="0" destOrd="0" presId="urn:microsoft.com/office/officeart/2005/8/layout/hierarchy1"/>
    <dgm:cxn modelId="{B4AAF8FE-B85C-AB41-8D01-84C6C83DE2FC}" type="presParOf" srcId="{D2E19268-6BA8-8743-A11D-EA64C1F9F76B}" destId="{FE284A89-AC9E-6D4C-9BC8-D3A5F7D3CFEB}" srcOrd="1" destOrd="0" presId="urn:microsoft.com/office/officeart/2005/8/layout/hierarchy1"/>
    <dgm:cxn modelId="{D718A82D-9879-324A-9ED2-27C20E223D25}" type="presParOf" srcId="{F5041608-61A0-C84E-9343-A0A836D8DD8A}" destId="{AEEB47CE-D9F7-654D-9C8D-28261A5716D6}" srcOrd="1" destOrd="0" presId="urn:microsoft.com/office/officeart/2005/8/layout/hierarchy1"/>
    <dgm:cxn modelId="{0D4ABB42-689B-A54E-B301-48404E7C530F}" type="presParOf" srcId="{7B1246EE-A0F8-D945-B507-6461B507C891}" destId="{A1315386-01D2-C54C-8CF8-0470A9712566}" srcOrd="1" destOrd="0" presId="urn:microsoft.com/office/officeart/2005/8/layout/hierarchy1"/>
    <dgm:cxn modelId="{A292A8D2-27EF-2241-B0E6-8483E6FD9032}" type="presParOf" srcId="{A1315386-01D2-C54C-8CF8-0470A9712566}" destId="{54BB0F2F-341F-8449-9121-472A3B1D5224}" srcOrd="0" destOrd="0" presId="urn:microsoft.com/office/officeart/2005/8/layout/hierarchy1"/>
    <dgm:cxn modelId="{07C78BB2-431F-9D41-88D6-02FA3553AE9F}" type="presParOf" srcId="{54BB0F2F-341F-8449-9121-472A3B1D5224}" destId="{927148D3-0A2C-1847-AE2F-42E4ACD8016D}" srcOrd="0" destOrd="0" presId="urn:microsoft.com/office/officeart/2005/8/layout/hierarchy1"/>
    <dgm:cxn modelId="{0BA86E3D-0960-A947-B0DC-42CC3803AD19}" type="presParOf" srcId="{54BB0F2F-341F-8449-9121-472A3B1D5224}" destId="{E903C4F8-BFFD-D543-86E0-0A8482E4094E}" srcOrd="1" destOrd="0" presId="urn:microsoft.com/office/officeart/2005/8/layout/hierarchy1"/>
    <dgm:cxn modelId="{DD2E5BEE-65C9-8A4C-9B1A-A929F70EA4E6}" type="presParOf" srcId="{A1315386-01D2-C54C-8CF8-0470A9712566}" destId="{323C99F1-4549-3E4C-BD45-BAB6491FA138}" srcOrd="1" destOrd="0" presId="urn:microsoft.com/office/officeart/2005/8/layout/hierarchy1"/>
    <dgm:cxn modelId="{ED066F3F-02C8-3543-BAE5-EC7DCAEDCEF9}" type="presParOf" srcId="{7B1246EE-A0F8-D945-B507-6461B507C891}" destId="{547A1CC8-48EA-C641-B9A4-303F2575415C}" srcOrd="2" destOrd="0" presId="urn:microsoft.com/office/officeart/2005/8/layout/hierarchy1"/>
    <dgm:cxn modelId="{DE332BAC-2390-B94F-83DF-CBF564855919}" type="presParOf" srcId="{547A1CC8-48EA-C641-B9A4-303F2575415C}" destId="{A2092DC3-8D55-2949-9232-F28D9AD4011B}" srcOrd="0" destOrd="0" presId="urn:microsoft.com/office/officeart/2005/8/layout/hierarchy1"/>
    <dgm:cxn modelId="{BD8E6C62-BE04-344E-917A-2BBE40CA42E1}" type="presParOf" srcId="{A2092DC3-8D55-2949-9232-F28D9AD4011B}" destId="{B681CB62-4BB2-5540-90B3-DA80329D9FF1}" srcOrd="0" destOrd="0" presId="urn:microsoft.com/office/officeart/2005/8/layout/hierarchy1"/>
    <dgm:cxn modelId="{23DF868D-62EE-104A-9791-828DE041470C}" type="presParOf" srcId="{A2092DC3-8D55-2949-9232-F28D9AD4011B}" destId="{D9026B9A-A817-1F4A-8837-C4AAFBF0EFE2}" srcOrd="1" destOrd="0" presId="urn:microsoft.com/office/officeart/2005/8/layout/hierarchy1"/>
    <dgm:cxn modelId="{4AE03EA1-00D3-DB47-AA99-8B040B0B6003}" type="presParOf" srcId="{547A1CC8-48EA-C641-B9A4-303F2575415C}" destId="{462D4D18-E1FF-D14A-AFE2-BEA59E2ECD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Tenorite" pitchFamily="2" charset="0"/>
            </a:rPr>
            <a:t>Data</a:t>
          </a:r>
          <a:r>
            <a:rPr lang="zh-CN" altLang="en-US" sz="2000" kern="1200">
              <a:latin typeface="Tenorite" pitchFamily="2" charset="0"/>
            </a:rPr>
            <a:t> </a:t>
          </a:r>
          <a:r>
            <a:rPr lang="en-US" altLang="zh-CN" sz="2000" kern="1200">
              <a:latin typeface="Tenorite" pitchFamily="2" charset="0"/>
            </a:rPr>
            <a:t>Collection</a:t>
          </a:r>
          <a:endParaRPr lang="en-US" sz="2000" kern="120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/>
            <a:t>The tweets dataset</a:t>
          </a:r>
          <a:endParaRPr lang="en-US" sz="1400" kern="120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/>
            <a:t>stock price dataset</a:t>
          </a:r>
          <a:endParaRPr lang="en-US" sz="1400" kern="1200">
            <a:latin typeface="Tenorite" pitchFamily="2" charset="0"/>
          </a:endParaRPr>
        </a:p>
      </dsp:txBody>
      <dsp:txXfrm>
        <a:off x="0" y="1576348"/>
        <a:ext cx="3165132" cy="1576348"/>
      </dsp:txXfrm>
    </dsp:sp>
    <dsp:sp modelId="{A126BA88-D0F9-AF4A-A7BA-0638E32B45F8}">
      <dsp:nvSpPr>
        <dsp:cNvPr id="0" name=""/>
        <dsp:cNvSpPr/>
      </dsp:nvSpPr>
      <dsp:spPr>
        <a:xfrm>
          <a:off x="11705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3258038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Tenorite" pitchFamily="2" charset="0"/>
            </a:rPr>
            <a:t>Data</a:t>
          </a:r>
          <a:r>
            <a:rPr lang="zh-CN" altLang="en-US" sz="2000" kern="1200">
              <a:latin typeface="Tenorite" pitchFamily="2" charset="0"/>
            </a:rPr>
            <a:t> </a:t>
          </a:r>
          <a:r>
            <a:rPr lang="en-US" altLang="zh-CN" sz="2000" kern="1200">
              <a:latin typeface="Tenorite" pitchFamily="2" charset="0"/>
            </a:rPr>
            <a:t>preprocessing</a:t>
          </a:r>
          <a:endParaRPr lang="en-US" sz="2000" kern="1200">
            <a:latin typeface="Tenorite" pitchFamily="2" charset="0"/>
          </a:endParaRPr>
        </a:p>
        <a:p>
          <a:pPr marL="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400" kern="1200">
              <a:latin typeface="Tenorite" pitchFamily="2" charset="0"/>
            </a:rPr>
            <a:t>Transform,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combine,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and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filter</a:t>
          </a:r>
          <a:endParaRPr lang="en-US" sz="1400" kern="1200">
            <a:latin typeface="Tenorite" pitchFamily="2" charset="0"/>
          </a:endParaRPr>
        </a:p>
        <a:p>
          <a:pPr marL="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400" kern="1200">
              <a:latin typeface="Tenorite" pitchFamily="2" charset="0"/>
            </a:rPr>
            <a:t>Introduce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popularity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to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narrow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down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dataset</a:t>
          </a:r>
          <a:endParaRPr lang="en-US" sz="1400" kern="1200">
            <a:latin typeface="Tenorite" pitchFamily="2" charset="0"/>
          </a:endParaRPr>
        </a:p>
        <a:p>
          <a:pPr marL="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400" kern="1200">
              <a:latin typeface="Tenorite" pitchFamily="2" charset="0"/>
            </a:rPr>
            <a:t>Transform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and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process</a:t>
          </a:r>
          <a:r>
            <a:rPr lang="zh-CN" altLang="en-US" sz="1400" kern="1200">
              <a:latin typeface="Tenorite" pitchFamily="2" charset="0"/>
            </a:rPr>
            <a:t> </a:t>
          </a:r>
          <a:r>
            <a:rPr lang="en-US" altLang="zh-CN" sz="1400" kern="1200">
              <a:latin typeface="Tenorite" pitchFamily="2" charset="0"/>
            </a:rPr>
            <a:t>text</a:t>
          </a:r>
          <a:r>
            <a:rPr lang="zh-CN" altLang="en-US" sz="1400" kern="1200">
              <a:latin typeface="Tenorite" pitchFamily="2" charset="0"/>
            </a:rPr>
            <a:t> </a:t>
          </a:r>
          <a:endParaRPr lang="en-US" sz="1400" kern="1200">
            <a:latin typeface="Tenorite" pitchFamily="2" charset="0"/>
          </a:endParaRPr>
        </a:p>
      </dsp:txBody>
      <dsp:txXfrm>
        <a:off x="3258038" y="1576348"/>
        <a:ext cx="3165132" cy="1576348"/>
      </dsp:txXfrm>
    </dsp:sp>
    <dsp:sp modelId="{EFEB790C-BD5C-F54D-9993-F81422A8AD8E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6524242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Tenorite" pitchFamily="2" charset="0"/>
            </a:rPr>
            <a:t>Labeling</a:t>
          </a:r>
          <a:r>
            <a:rPr lang="zh-CN" altLang="en-US" sz="2000" kern="1200">
              <a:latin typeface="Tenorite" pitchFamily="2" charset="0"/>
            </a:rPr>
            <a:t> </a:t>
          </a:r>
          <a:r>
            <a:rPr lang="en-US" altLang="zh-CN" sz="2000" kern="1200">
              <a:latin typeface="Tenorite" pitchFamily="2" charset="0"/>
            </a:rPr>
            <a:t>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Tenorite" pitchFamily="2" charset="0"/>
            </a:rPr>
            <a:t>Lexicon-based</a:t>
          </a:r>
          <a:r>
            <a:rPr lang="zh-CN" altLang="en-US" sz="2000" kern="1200">
              <a:latin typeface="Tenorite" pitchFamily="2" charset="0"/>
            </a:rPr>
            <a:t> </a:t>
          </a:r>
          <a:r>
            <a:rPr lang="en-US" altLang="zh-CN" sz="2000" kern="1200">
              <a:latin typeface="Tenorite" pitchFamily="2" charset="0"/>
            </a:rPr>
            <a:t>Approach</a:t>
          </a:r>
          <a:endParaRPr lang="en-US" sz="2000" kern="120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400" kern="1200">
              <a:latin typeface="Tenorite" pitchFamily="2" charset="0"/>
            </a:rPr>
            <a:t>VADER</a:t>
          </a:r>
          <a:endParaRPr lang="en-US" sz="14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400" kern="1200">
              <a:latin typeface="Tenorite" pitchFamily="2" charset="0"/>
            </a:rPr>
            <a:t>AFINN</a:t>
          </a:r>
          <a:r>
            <a:rPr lang="zh-CN" altLang="en-US" sz="1400" kern="1200">
              <a:latin typeface="Tenorite" pitchFamily="2" charset="0"/>
            </a:rPr>
            <a:t> </a:t>
          </a:r>
          <a:endParaRPr lang="en-US" sz="1400" kern="1200" dirty="0">
            <a:latin typeface="Tenorite" pitchFamily="2" charset="0"/>
          </a:endParaRPr>
        </a:p>
      </dsp:txBody>
      <dsp:txXfrm>
        <a:off x="6524242" y="1576348"/>
        <a:ext cx="3165132" cy="1576348"/>
      </dsp:txXfrm>
    </dsp:sp>
    <dsp:sp modelId="{CC076D56-4BB0-7246-9039-788AB439DAF0}">
      <dsp:nvSpPr>
        <dsp:cNvPr id="0" name=""/>
        <dsp:cNvSpPr/>
      </dsp:nvSpPr>
      <dsp:spPr>
        <a:xfrm>
          <a:off x="76907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03040-CB01-0348-AA59-0513C77D4477}">
      <dsp:nvSpPr>
        <dsp:cNvPr id="0" name=""/>
        <dsp:cNvSpPr/>
      </dsp:nvSpPr>
      <dsp:spPr>
        <a:xfrm>
          <a:off x="0" y="0"/>
          <a:ext cx="4499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B681D-22AA-1B40-9974-49308FB1B13D}">
      <dsp:nvSpPr>
        <dsp:cNvPr id="0" name=""/>
        <dsp:cNvSpPr/>
      </dsp:nvSpPr>
      <dsp:spPr>
        <a:xfrm>
          <a:off x="0" y="0"/>
          <a:ext cx="4499345" cy="12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neutral sentiment took the largest proportion</a:t>
          </a:r>
        </a:p>
      </dsp:txBody>
      <dsp:txXfrm>
        <a:off x="0" y="0"/>
        <a:ext cx="4499345" cy="1219279"/>
      </dsp:txXfrm>
    </dsp:sp>
    <dsp:sp modelId="{C223B42A-6803-AB4D-8ED1-EFE88C17FC75}">
      <dsp:nvSpPr>
        <dsp:cNvPr id="0" name=""/>
        <dsp:cNvSpPr/>
      </dsp:nvSpPr>
      <dsp:spPr>
        <a:xfrm>
          <a:off x="0" y="1219279"/>
          <a:ext cx="4499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9B4BF-FA92-1549-8160-4F0103DBFF6F}">
      <dsp:nvSpPr>
        <dsp:cNvPr id="0" name=""/>
        <dsp:cNvSpPr/>
      </dsp:nvSpPr>
      <dsp:spPr>
        <a:xfrm>
          <a:off x="0" y="1219279"/>
          <a:ext cx="4499345" cy="12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VADER scores, positive sentiments were almost twice as much as negative sentiments</a:t>
          </a:r>
        </a:p>
      </dsp:txBody>
      <dsp:txXfrm>
        <a:off x="0" y="1219279"/>
        <a:ext cx="4499345" cy="1219279"/>
      </dsp:txXfrm>
    </dsp:sp>
    <dsp:sp modelId="{23751997-8838-CC4E-B014-AC4B35588AEE}">
      <dsp:nvSpPr>
        <dsp:cNvPr id="0" name=""/>
        <dsp:cNvSpPr/>
      </dsp:nvSpPr>
      <dsp:spPr>
        <a:xfrm>
          <a:off x="0" y="2438558"/>
          <a:ext cx="4499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87AAF-CDCE-6743-8297-364A95EDD95E}">
      <dsp:nvSpPr>
        <dsp:cNvPr id="0" name=""/>
        <dsp:cNvSpPr/>
      </dsp:nvSpPr>
      <dsp:spPr>
        <a:xfrm>
          <a:off x="0" y="2438558"/>
          <a:ext cx="4499345" cy="12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VADER classified more negative and positive sentiments, and less neutral sentiments than AFINN did.</a:t>
          </a:r>
        </a:p>
      </dsp:txBody>
      <dsp:txXfrm>
        <a:off x="0" y="2438558"/>
        <a:ext cx="4499345" cy="1219279"/>
      </dsp:txXfrm>
    </dsp:sp>
    <dsp:sp modelId="{95ED4AF2-9F56-7841-9A07-C13521026D16}">
      <dsp:nvSpPr>
        <dsp:cNvPr id="0" name=""/>
        <dsp:cNvSpPr/>
      </dsp:nvSpPr>
      <dsp:spPr>
        <a:xfrm>
          <a:off x="0" y="3657837"/>
          <a:ext cx="44993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98357-0B0B-B442-946D-E7F0B73C7AA7}">
      <dsp:nvSpPr>
        <dsp:cNvPr id="0" name=""/>
        <dsp:cNvSpPr/>
      </dsp:nvSpPr>
      <dsp:spPr>
        <a:xfrm>
          <a:off x="0" y="3657837"/>
          <a:ext cx="4499345" cy="12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proportion of positive sentiments categorized by both AFINN and VADER increased in 2018 and 2019.</a:t>
          </a:r>
        </a:p>
      </dsp:txBody>
      <dsp:txXfrm>
        <a:off x="0" y="3657837"/>
        <a:ext cx="4499345" cy="121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7974C-9CC8-0F45-B4D3-B9B2C327A8AD}">
      <dsp:nvSpPr>
        <dsp:cNvPr id="0" name=""/>
        <dsp:cNvSpPr/>
      </dsp:nvSpPr>
      <dsp:spPr>
        <a:xfrm>
          <a:off x="0" y="7598"/>
          <a:ext cx="10418918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neutral sentiments had the highest counts in both VADER and AFFIN, following by the positive sentiments</a:t>
          </a:r>
        </a:p>
      </dsp:txBody>
      <dsp:txXfrm>
        <a:off x="38381" y="45979"/>
        <a:ext cx="10342156" cy="709478"/>
      </dsp:txXfrm>
    </dsp:sp>
    <dsp:sp modelId="{0B9C0C26-EB39-4E4C-8F31-16618FA61537}">
      <dsp:nvSpPr>
        <dsp:cNvPr id="0" name=""/>
        <dsp:cNvSpPr/>
      </dsp:nvSpPr>
      <dsp:spPr>
        <a:xfrm>
          <a:off x="0" y="828398"/>
          <a:ext cx="10418918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more tweets in 2018 and 2019, and the positive sentiments increased in both VADER and AFFIN </a:t>
          </a:r>
        </a:p>
      </dsp:txBody>
      <dsp:txXfrm>
        <a:off x="38381" y="866779"/>
        <a:ext cx="10342156" cy="709478"/>
      </dsp:txXfrm>
    </dsp:sp>
    <dsp:sp modelId="{9D404A01-12EF-6E44-9FB7-D0EBD490DDC8}">
      <dsp:nvSpPr>
        <dsp:cNvPr id="0" name=""/>
        <dsp:cNvSpPr/>
      </dsp:nvSpPr>
      <dsp:spPr>
        <a:xfrm>
          <a:off x="0" y="1649198"/>
          <a:ext cx="10418918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Sentiments seem have some seasonal patterns</a:t>
          </a:r>
        </a:p>
      </dsp:txBody>
      <dsp:txXfrm>
        <a:off x="38381" y="1687579"/>
        <a:ext cx="10342156" cy="709478"/>
      </dsp:txXfrm>
    </dsp:sp>
    <dsp:sp modelId="{11081F88-C8C1-1F4C-AFBF-ABE7F96B93BA}">
      <dsp:nvSpPr>
        <dsp:cNvPr id="0" name=""/>
        <dsp:cNvSpPr/>
      </dsp:nvSpPr>
      <dsp:spPr>
        <a:xfrm>
          <a:off x="0" y="2469998"/>
          <a:ext cx="10418918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Word clouds show the most frequent words in positive and negative sentiments, VADER labeled words better than AFFIN</a:t>
          </a:r>
        </a:p>
      </dsp:txBody>
      <dsp:txXfrm>
        <a:off x="38381" y="2508379"/>
        <a:ext cx="10342156" cy="709478"/>
      </dsp:txXfrm>
    </dsp:sp>
    <dsp:sp modelId="{130070D2-8D5F-5A46-9421-3A1C664D6A39}">
      <dsp:nvSpPr>
        <dsp:cNvPr id="0" name=""/>
        <dsp:cNvSpPr/>
      </dsp:nvSpPr>
      <dsp:spPr>
        <a:xfrm>
          <a:off x="0" y="3290798"/>
          <a:ext cx="10418918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Sentiments and stock price gain, close value have some correlation</a:t>
          </a:r>
        </a:p>
      </dsp:txBody>
      <dsp:txXfrm>
        <a:off x="38381" y="3329179"/>
        <a:ext cx="10342156" cy="709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AF35C-4338-5C43-8E37-41BFEEB5A31F}">
      <dsp:nvSpPr>
        <dsp:cNvPr id="0" name=""/>
        <dsp:cNvSpPr/>
      </dsp:nvSpPr>
      <dsp:spPr>
        <a:xfrm>
          <a:off x="0" y="664997"/>
          <a:ext cx="2750394" cy="17465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84A89-AC9E-6D4C-9BC8-D3A5F7D3CFEB}">
      <dsp:nvSpPr>
        <dsp:cNvPr id="0" name=""/>
        <dsp:cNvSpPr/>
      </dsp:nvSpPr>
      <dsp:spPr>
        <a:xfrm>
          <a:off x="305599" y="955316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Tweets datasets are collected by stock ticker, it could be biased</a:t>
          </a:r>
        </a:p>
      </dsp:txBody>
      <dsp:txXfrm>
        <a:off x="356752" y="1006469"/>
        <a:ext cx="2648088" cy="1644194"/>
      </dsp:txXfrm>
    </dsp:sp>
    <dsp:sp modelId="{927148D3-0A2C-1847-AE2F-42E4ACD8016D}">
      <dsp:nvSpPr>
        <dsp:cNvPr id="0" name=""/>
        <dsp:cNvSpPr/>
      </dsp:nvSpPr>
      <dsp:spPr>
        <a:xfrm>
          <a:off x="3361593" y="664997"/>
          <a:ext cx="2750394" cy="17465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C4F8-BFFD-D543-86E0-0A8482E4094E}">
      <dsp:nvSpPr>
        <dsp:cNvPr id="0" name=""/>
        <dsp:cNvSpPr/>
      </dsp:nvSpPr>
      <dsp:spPr>
        <a:xfrm>
          <a:off x="3667193" y="955316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added a feature “popularity” to exclude some data with less importance, could exclude some important information</a:t>
          </a:r>
        </a:p>
      </dsp:txBody>
      <dsp:txXfrm>
        <a:off x="3718346" y="1006469"/>
        <a:ext cx="2648088" cy="1644194"/>
      </dsp:txXfrm>
    </dsp:sp>
    <dsp:sp modelId="{B681CB62-4BB2-5540-90B3-DA80329D9FF1}">
      <dsp:nvSpPr>
        <dsp:cNvPr id="0" name=""/>
        <dsp:cNvSpPr/>
      </dsp:nvSpPr>
      <dsp:spPr>
        <a:xfrm>
          <a:off x="6723187" y="664997"/>
          <a:ext cx="2750394" cy="17465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26B9A-A817-1F4A-8837-C4AAFBF0EFE2}">
      <dsp:nvSpPr>
        <dsp:cNvPr id="0" name=""/>
        <dsp:cNvSpPr/>
      </dsp:nvSpPr>
      <dsp:spPr>
        <a:xfrm>
          <a:off x="7028787" y="955316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Dictionaries are not customized for our dataset </a:t>
          </a:r>
        </a:p>
      </dsp:txBody>
      <dsp:txXfrm>
        <a:off x="7079940" y="1006469"/>
        <a:ext cx="2648088" cy="1644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B4D933-6C52-0549-BA2E-8D99FE5368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48A81-4FDD-844F-B95F-7B8AE2550B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D142-E730-B741-BC9A-18ADFE1953F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9DEEB-BA08-604D-AF1A-0DB605EFE9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6CD06-1619-D345-BD8A-1845FF313D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F2AEB-44B1-174D-91E5-F822588E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6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Apple Company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 one of the biggest technology companies in the 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Stock price analysis is an important topic in the financial industry and the reasons that cause the changes in stock price can be various.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the Efficient Market Hypothesis (EMH), it states that stock market prices are largely driven by new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information...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unified conclusions to this problem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relationship between sentiments and market fluctuations.</a:t>
            </a:r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algn="ctr" rtl="0">
              <a:buNone/>
            </a:pPr>
            <a:r>
              <a:rPr lang="en-US" altLang="zh-CN" sz="1400">
                <a:latin typeface="Tenorite" pitchFamily="2" charset="0"/>
              </a:rPr>
              <a:t>Data</a:t>
            </a:r>
            <a:r>
              <a:rPr lang="zh-CN" altLang="en-US" sz="1400">
                <a:latin typeface="Tenorite" pitchFamily="2" charset="0"/>
              </a:rPr>
              <a:t> </a:t>
            </a:r>
            <a:r>
              <a:rPr lang="en-US" altLang="zh-CN" sz="1400">
                <a:latin typeface="Tenorite" pitchFamily="2" charset="0"/>
              </a:rPr>
              <a:t>Collection</a:t>
            </a:r>
            <a:endParaRPr lang="en-US" sz="1400">
              <a:latin typeface="Tenorite" pitchFamily="2" charset="0"/>
            </a:endParaRPr>
          </a:p>
          <a:p>
            <a:pPr marL="0" lvl="1" algn="l">
              <a:buNone/>
            </a:pPr>
            <a:r>
              <a:rPr lang="en-US" sz="1400"/>
              <a:t>The tweets dataset is from Kaggle (Tweets about the Top Companies from 2015 to 2020</a:t>
            </a:r>
            <a:r>
              <a:rPr lang="en-US" altLang="zh-CN" sz="1400"/>
              <a:t>)</a:t>
            </a:r>
            <a:r>
              <a:rPr lang="zh-CN" altLang="en-US" sz="1400"/>
              <a:t> </a:t>
            </a:r>
            <a:r>
              <a:rPr lang="en-US" sz="1400" err="1"/>
              <a:t>Tweet.csv</a:t>
            </a:r>
            <a:r>
              <a:rPr lang="en-US" sz="1400"/>
              <a:t>, </a:t>
            </a:r>
            <a:r>
              <a:rPr lang="en-US" sz="1400" err="1"/>
              <a:t>Company_Tweet.csv</a:t>
            </a:r>
            <a:r>
              <a:rPr lang="en-US" sz="1400"/>
              <a:t>, and </a:t>
            </a:r>
            <a:r>
              <a:rPr lang="en-US" sz="1400" err="1"/>
              <a:t>Company.csv</a:t>
            </a:r>
            <a:r>
              <a:rPr lang="en-US" sz="1400"/>
              <a:t>.</a:t>
            </a:r>
            <a:endParaRPr lang="en-US" sz="1400">
              <a:latin typeface="Tenorite" pitchFamily="2" charset="0"/>
            </a:endParaRPr>
          </a:p>
          <a:p>
            <a:pPr marL="0" lvl="1" algn="l">
              <a:buNone/>
            </a:pPr>
            <a:r>
              <a:rPr lang="en-US" sz="1400"/>
              <a:t>stock price dataset. </a:t>
            </a:r>
            <a:r>
              <a:rPr lang="en-US" sz="1400" b="0"/>
              <a:t>Kaggle (Values of Top NASDAQ Companies from 2010 to 2020[7] ) which contains daily OPEN, CLOSE, VOLUME, HIGH, and LOW values of Amazon, Apple, Google, Microsoft, and Tesla companies as tagged by dates. </a:t>
            </a:r>
            <a:endParaRPr lang="en-US" sz="1400">
              <a:latin typeface="Tenorite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100"/>
              </a:spcAft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gain insights from social media platforms 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100"/>
              </a:spcAft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find out if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there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is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relationship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between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stock price change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sentiments. 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100"/>
              </a:spcAft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make strategies to amplify the confidence of investors based on the analysis</a:t>
            </a:r>
            <a:endParaRPr lang="en-CA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collect more information about companies, a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oid loses and take action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accordingly.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RT beginning words</a:t>
            </a:r>
            <a:r>
              <a:rPr lang="zh-CN" altLang="en-US" sz="1200"/>
              <a:t> </a:t>
            </a:r>
            <a:endParaRPr lang="en-CA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algn="ctr" rtl="0">
              <a:buNone/>
            </a:pPr>
            <a:r>
              <a:rPr lang="en-US" altLang="zh-CN" sz="1400">
                <a:latin typeface="Tenorite" pitchFamily="2" charset="0"/>
              </a:rPr>
              <a:t>Data</a:t>
            </a:r>
            <a:r>
              <a:rPr lang="zh-CN" altLang="en-US" sz="1400">
                <a:latin typeface="Tenorite" pitchFamily="2" charset="0"/>
              </a:rPr>
              <a:t> </a:t>
            </a:r>
            <a:r>
              <a:rPr lang="en-US" altLang="zh-CN" sz="1400">
                <a:latin typeface="Tenorite" pitchFamily="2" charset="0"/>
              </a:rPr>
              <a:t>Collection</a:t>
            </a:r>
            <a:endParaRPr lang="en-US" sz="1400">
              <a:latin typeface="Tenorite" pitchFamily="2" charset="0"/>
            </a:endParaRPr>
          </a:p>
          <a:p>
            <a:pPr marL="0" lvl="1" algn="l">
              <a:buNone/>
            </a:pPr>
            <a:r>
              <a:rPr lang="en-US" sz="1400"/>
              <a:t>The tweets dataset is from Kaggle (Tweets about the Top Companies from 2015 to 2020</a:t>
            </a:r>
            <a:r>
              <a:rPr lang="en-US" altLang="zh-CN" sz="1400"/>
              <a:t>)</a:t>
            </a:r>
            <a:r>
              <a:rPr lang="zh-CN" altLang="en-US" sz="1400"/>
              <a:t> </a:t>
            </a:r>
            <a:r>
              <a:rPr lang="en-US" sz="1400" err="1"/>
              <a:t>Tweet.csv</a:t>
            </a:r>
            <a:r>
              <a:rPr lang="en-US" sz="1400"/>
              <a:t>, </a:t>
            </a:r>
            <a:r>
              <a:rPr lang="en-US" sz="1400" err="1"/>
              <a:t>Company_Tweet.csv</a:t>
            </a:r>
            <a:r>
              <a:rPr lang="en-US" sz="1400"/>
              <a:t>, and </a:t>
            </a:r>
            <a:r>
              <a:rPr lang="en-US" sz="1400" err="1"/>
              <a:t>Company.csv</a:t>
            </a:r>
            <a:r>
              <a:rPr lang="en-US" sz="1400"/>
              <a:t>.</a:t>
            </a:r>
            <a:endParaRPr lang="en-US" sz="1400">
              <a:latin typeface="Tenorite" pitchFamily="2" charset="0"/>
            </a:endParaRPr>
          </a:p>
          <a:p>
            <a:pPr marL="0" lvl="1" algn="l">
              <a:buNone/>
            </a:pPr>
            <a:r>
              <a:rPr lang="en-US" sz="1400"/>
              <a:t>stock price dataset. </a:t>
            </a:r>
            <a:r>
              <a:rPr lang="en-US" sz="1400" b="0"/>
              <a:t>Kaggle (Values of Top NASDAQ Companies from 2010 to 2020[7] ) which contains daily OPEN, CLOSE, VOLUME, HIGH, and LOW values of Amazon, Apple, Google, Microsoft, and Tesla companies as tagged by dates. </a:t>
            </a:r>
            <a:endParaRPr lang="en-US" sz="1400">
              <a:latin typeface="Tenorite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dYK2UtxbpqbsJA_jOwH9HpL8-NwDU7tcpndJy_D6DvywpDm5bv-CR3EujjGJErGxCvDD8gdjeo3crw35Ivvla_O_SYBsjDv_PxDxp2FJE2EUd8GqP2Rt2ISJftx6OtfiI3ekG2zFSizAaIS_sf2LJpIF4AroP2CNW6aQN2V81egIBmOnZdJyvrEy-cdIiw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Relationship Id="rId5" Type="http://schemas.openxmlformats.org/officeDocument/2006/relationships/image" Target="https://lh6.googleusercontent.com/KA1hSCgT95xYSeBY_rgZvgu7dkpbL2r6KVfH8HSshoerNGCrmBSszXyPOuIIvVLUhCcf_uyyaeeg9u9VXGQ3FM8y0O3u4XM2a4JLEzye93_UUR-lrM70evwZvSdwZjd2WokR-bMMHNgft7u96lT68E568lVdgey8X_VBPKbZYaT1r_Li8UjksSCb665zFg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image" Target="https://lh6.googleusercontent.com/h63lFkDLkAJbN6Ux70leNlV6IwULoWRprN-RSTgCgi8C9bz35MZV7p4iEV9hJ8XAWuXPXCuhyKGL8NvSvjLvwgY7H4uh_j00PwHKqVD99CoeXw5RwYqJihJuDtkZ18xyNsN9Md61Ne_6MpIiUgWtDX89l_d1EnH1p85TfB8Qkp-8nd8TcBqEgCqsuH25PA" TargetMode="Externa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5.jpeg"/><Relationship Id="rId4" Type="http://schemas.openxmlformats.org/officeDocument/2006/relationships/diagramLayout" Target="../diagrams/layout2.xml"/><Relationship Id="rId9" Type="http://schemas.openxmlformats.org/officeDocument/2006/relationships/image" Target="https://lh6.googleusercontent.com/xl398GpicXnMmYIyewerdkGiSr3rpsI6Uxulo7yVofyNVQteWdx7-ymSEV-1XLhyrJvFacVlYKuM6lpJGwz-QH2HAB7LZQ7G5i4j0qCT34A973xmxhSvvjm1SgLkbCBG5gIVnb9PA2Qsfv94Zt82Gy3KjC2SmYX1dzcYDECAzMEoGQe5ivjnfAN4ffDpF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witter - Wikipedia">
            <a:extLst>
              <a:ext uri="{FF2B5EF4-FFF2-40B4-BE49-F238E27FC236}">
                <a16:creationId xmlns:a16="http://schemas.microsoft.com/office/drawing/2014/main" id="{8C45A4A8-6610-6C4D-9858-DBEA2E07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94" y="386439"/>
            <a:ext cx="15684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94719"/>
            <a:ext cx="7614766" cy="2387600"/>
          </a:xfrm>
        </p:spPr>
        <p:txBody>
          <a:bodyPr/>
          <a:lstStyle/>
          <a:p>
            <a:r>
              <a:rPr lang="en-US" altLang="zh-CN" sz="4400"/>
              <a:t>Sentiment and Stock Price Analysis of the Apple Company Using Tweets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793900"/>
            <a:ext cx="9500507" cy="806675"/>
          </a:xfrm>
        </p:spPr>
        <p:txBody>
          <a:bodyPr/>
          <a:lstStyle/>
          <a:p>
            <a:r>
              <a:rPr lang="en-US" altLang="zh-CN" sz="2400"/>
              <a:t>Group</a:t>
            </a:r>
            <a:r>
              <a:rPr lang="zh-CN" altLang="en-US" sz="2400"/>
              <a:t> </a:t>
            </a:r>
            <a:r>
              <a:rPr lang="en-US" altLang="zh-CN" sz="2400"/>
              <a:t>7</a:t>
            </a:r>
          </a:p>
          <a:p>
            <a:r>
              <a:rPr lang="en-US" altLang="zh-CN" sz="2400" err="1"/>
              <a:t>Jiaye</a:t>
            </a:r>
            <a:r>
              <a:rPr lang="zh-CN" altLang="en-US" sz="2400"/>
              <a:t> </a:t>
            </a:r>
            <a:r>
              <a:rPr lang="en-US" altLang="zh-CN" sz="2400"/>
              <a:t>Tang</a:t>
            </a:r>
            <a:r>
              <a:rPr lang="zh-CN" altLang="en-US" sz="2400"/>
              <a:t>     </a:t>
            </a:r>
            <a:r>
              <a:rPr lang="en-US" altLang="zh-CN" sz="2400"/>
              <a:t>Xi</a:t>
            </a:r>
            <a:r>
              <a:rPr lang="zh-CN" altLang="en-US" sz="2400"/>
              <a:t> </a:t>
            </a:r>
            <a:r>
              <a:rPr lang="en-US" altLang="zh-CN" sz="2400"/>
              <a:t>Rao</a:t>
            </a:r>
            <a:r>
              <a:rPr lang="zh-CN" altLang="en-US" sz="2400"/>
              <a:t>      </a:t>
            </a:r>
            <a:r>
              <a:rPr lang="en-US" altLang="zh-CN" sz="2400"/>
              <a:t>Kris</a:t>
            </a:r>
            <a:r>
              <a:rPr lang="zh-CN" altLang="en-US" sz="2400"/>
              <a:t> </a:t>
            </a:r>
            <a:r>
              <a:rPr lang="en-US" altLang="zh-CN" sz="2400"/>
              <a:t>Lin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Preprocessing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3B24A-DCEA-324D-A794-F7DA885F1617}"/>
              </a:ext>
            </a:extLst>
          </p:cNvPr>
          <p:cNvSpPr txBox="1"/>
          <p:nvPr/>
        </p:nvSpPr>
        <p:spPr>
          <a:xfrm>
            <a:off x="896728" y="1991895"/>
            <a:ext cx="7269809" cy="3578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10000"/>
              </a:lnSpc>
              <a:spcAft>
                <a:spcPts val="5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CN" sz="1600"/>
              <a:t>Transform</a:t>
            </a:r>
            <a:r>
              <a:rPr lang="zh-CN" altLang="en-US" sz="1600"/>
              <a:t> </a:t>
            </a:r>
            <a:r>
              <a:rPr lang="en-US" altLang="zh-CN" sz="1600"/>
              <a:t>raw</a:t>
            </a:r>
            <a:r>
              <a:rPr lang="zh-CN" altLang="en-US" sz="1600"/>
              <a:t> </a:t>
            </a:r>
            <a:r>
              <a:rPr lang="en-US" altLang="zh-CN" sz="1600"/>
              <a:t>Tweets</a:t>
            </a:r>
            <a:r>
              <a:rPr lang="zh-CN" altLang="en-US" sz="1600"/>
              <a:t> </a:t>
            </a:r>
            <a:r>
              <a:rPr lang="en-US" altLang="zh-CN" sz="1600"/>
              <a:t>data</a:t>
            </a:r>
            <a:endParaRPr lang="en-US" sz="1600"/>
          </a:p>
          <a:p>
            <a:pPr marL="742950" lvl="1" indent="-285750" algn="just" fontAlgn="base">
              <a:lnSpc>
                <a:spcPct val="110000"/>
              </a:lnSpc>
              <a:spcAft>
                <a:spcPts val="5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/>
              <a:t>Removed username</a:t>
            </a:r>
            <a:r>
              <a:rPr lang="en-US" altLang="zh-CN" sz="1600"/>
              <a:t>;</a:t>
            </a:r>
            <a:r>
              <a:rPr lang="zh-CN" altLang="en-US" sz="1600"/>
              <a:t> </a:t>
            </a:r>
            <a:r>
              <a:rPr lang="en-US" sz="1600"/>
              <a:t>RT beginning words</a:t>
            </a:r>
            <a:r>
              <a:rPr lang="zh-CN" altLang="en-US" sz="1600"/>
              <a:t> </a:t>
            </a:r>
            <a:r>
              <a:rPr lang="en-US" altLang="zh-CN" sz="1600"/>
              <a:t>(Retweets)</a:t>
            </a:r>
            <a:r>
              <a:rPr lang="en-US" sz="1600"/>
              <a:t>;</a:t>
            </a:r>
            <a:r>
              <a:rPr lang="zh-CN" altLang="en-US" sz="1600"/>
              <a:t> </a:t>
            </a:r>
            <a:r>
              <a:rPr lang="en-US" sz="1600"/>
              <a:t>URLs;</a:t>
            </a:r>
            <a:r>
              <a:rPr lang="zh-CN" altLang="en-US" sz="1600"/>
              <a:t> </a:t>
            </a:r>
            <a:r>
              <a:rPr lang="en-US" sz="1600"/>
              <a:t>punctuations</a:t>
            </a:r>
            <a:r>
              <a:rPr lang="en-US" altLang="zh-CN" sz="1600"/>
              <a:t>;</a:t>
            </a:r>
            <a:r>
              <a:rPr lang="zh-CN" altLang="en-US" sz="1600"/>
              <a:t> </a:t>
            </a:r>
            <a:r>
              <a:rPr lang="en-US" sz="1600"/>
              <a:t>single numbers;</a:t>
            </a:r>
            <a:r>
              <a:rPr lang="zh-CN" altLang="en-US" sz="1600"/>
              <a:t> </a:t>
            </a:r>
            <a:r>
              <a:rPr lang="en-US" sz="1600" err="1"/>
              <a:t>stopwords</a:t>
            </a:r>
            <a:r>
              <a:rPr lang="en-US" sz="1600"/>
              <a:t>;</a:t>
            </a:r>
            <a:endParaRPr lang="en-CA" sz="1600"/>
          </a:p>
          <a:p>
            <a:pPr marL="285750" indent="-285750" algn="just" fontAlgn="base">
              <a:lnSpc>
                <a:spcPct val="110000"/>
              </a:lnSpc>
              <a:spcAft>
                <a:spcPts val="5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/>
              <a:t>Tokenization</a:t>
            </a:r>
          </a:p>
          <a:p>
            <a:pPr marL="742950" lvl="1" indent="-285750" algn="just" fontAlgn="base">
              <a:lnSpc>
                <a:spcPct val="110000"/>
              </a:lnSpc>
              <a:spcAft>
                <a:spcPts val="5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err="1"/>
              <a:t>word_tokenize</a:t>
            </a:r>
            <a:r>
              <a:rPr lang="en-US" sz="1600"/>
              <a:t>() method in the NLTK </a:t>
            </a:r>
            <a:endParaRPr lang="en-CA" sz="1600"/>
          </a:p>
          <a:p>
            <a:pPr marL="285750" indent="-285750" algn="just" fontAlgn="base">
              <a:lnSpc>
                <a:spcPct val="110000"/>
              </a:lnSpc>
              <a:spcAft>
                <a:spcPts val="5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/>
              <a:t>Lemmatization</a:t>
            </a:r>
          </a:p>
          <a:p>
            <a:pPr marL="742950" lvl="1" indent="-285750" algn="just" fontAlgn="base">
              <a:lnSpc>
                <a:spcPct val="110000"/>
              </a:lnSpc>
              <a:spcAft>
                <a:spcPts val="5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/>
              <a:t>grouping together words with the same root or lemma</a:t>
            </a:r>
            <a:r>
              <a:rPr lang="en-CA" sz="1600"/>
              <a:t> </a:t>
            </a:r>
          </a:p>
          <a:p>
            <a:pPr marL="285750" indent="-285750" algn="just" fontAlgn="base">
              <a:lnSpc>
                <a:spcPct val="110000"/>
              </a:lnSpc>
              <a:spcAft>
                <a:spcPts val="5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/>
              <a:t>Pos-Tagging</a:t>
            </a:r>
          </a:p>
          <a:p>
            <a:pPr marL="742950" lvl="1" indent="-285750" algn="just" fontAlgn="base">
              <a:lnSpc>
                <a:spcPct val="110000"/>
              </a:lnSpc>
              <a:spcAft>
                <a:spcPts val="5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/>
              <a:t>words or tokens are assigned part of speech tags</a:t>
            </a:r>
            <a:endParaRPr lang="en-CA" sz="1600"/>
          </a:p>
          <a:p>
            <a:pPr marL="742950" lvl="1" indent="-285750" algn="just" fontAlgn="base">
              <a:lnSpc>
                <a:spcPct val="110000"/>
              </a:lnSpc>
              <a:spcAft>
                <a:spcPts val="5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/>
              <a:t>to tag the tokens so that the lemmatization could use the contextual information the taggers provide to choose the appropriate lemma.</a:t>
            </a:r>
            <a:r>
              <a:rPr lang="en-CA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35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Preprocessing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4E7D6-6DB3-FF47-9DF8-DEEC94CBB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66"/>
          <a:stretch/>
        </p:blipFill>
        <p:spPr>
          <a:xfrm>
            <a:off x="6160011" y="2178413"/>
            <a:ext cx="5766197" cy="2330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AB908-79AF-8F48-B249-5C5C2199D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92" y="2178414"/>
            <a:ext cx="5326430" cy="2361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8C13CD-4582-2A4B-8323-CB1E6EDF9E5A}"/>
              </a:ext>
            </a:extLst>
          </p:cNvPr>
          <p:cNvSpPr txBox="1"/>
          <p:nvPr/>
        </p:nvSpPr>
        <p:spPr>
          <a:xfrm>
            <a:off x="1966802" y="4823587"/>
            <a:ext cx="2313650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</a:pPr>
            <a:r>
              <a:rPr lang="en-US" altLang="zh-CN" sz="2000"/>
              <a:t>Raw</a:t>
            </a:r>
            <a:r>
              <a:rPr lang="zh-CN" altLang="en-US" sz="2000"/>
              <a:t> </a:t>
            </a:r>
            <a:r>
              <a:rPr lang="en-US" altLang="zh-CN" sz="2000"/>
              <a:t>text</a:t>
            </a:r>
            <a:endParaRPr lang="en-CA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C2B9A-499A-8849-B1A9-FE3FBD416D4B}"/>
              </a:ext>
            </a:extLst>
          </p:cNvPr>
          <p:cNvSpPr txBox="1"/>
          <p:nvPr/>
        </p:nvSpPr>
        <p:spPr>
          <a:xfrm>
            <a:off x="8434243" y="4792199"/>
            <a:ext cx="2313650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</a:pPr>
            <a:r>
              <a:rPr lang="en-US" altLang="zh-CN" sz="2000"/>
              <a:t>After</a:t>
            </a:r>
            <a:r>
              <a:rPr lang="zh-CN" altLang="en-US" sz="2000"/>
              <a:t> </a:t>
            </a:r>
            <a:r>
              <a:rPr lang="en-US" altLang="zh-CN" sz="2000"/>
              <a:t>processing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86880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0E3B-71B5-6C49-BA6A-CC3CA5AE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</a:t>
            </a:r>
            <a:r>
              <a:rPr lang="en-US" altLang="zh-CN"/>
              <a:t>dology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B1AB-F488-464F-92DF-852CE46B93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209E-DCD0-5742-A61F-746C2C85D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7D6D-8798-3842-96D3-3FCD100FD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C0374-4A12-F44D-B481-5D6F54E46FFA}"/>
              </a:ext>
            </a:extLst>
          </p:cNvPr>
          <p:cNvSpPr txBox="1"/>
          <p:nvPr/>
        </p:nvSpPr>
        <p:spPr>
          <a:xfrm>
            <a:off x="1035468" y="1804788"/>
            <a:ext cx="9117808" cy="797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/>
              <a:t>Close/Last</a:t>
            </a:r>
            <a:r>
              <a:rPr lang="zh-CN" altLang="en-US" sz="1400"/>
              <a:t> </a:t>
            </a:r>
            <a:r>
              <a:rPr lang="en-US" altLang="zh-CN" sz="1400"/>
              <a:t>Values</a:t>
            </a:r>
            <a:endParaRPr lang="en-CA" altLang="zh-CN" sz="1400"/>
          </a:p>
          <a:p>
            <a:pPr algn="just">
              <a:lnSpc>
                <a:spcPct val="110000"/>
              </a:lnSpc>
            </a:pPr>
            <a:r>
              <a:rPr lang="en-US" altLang="zh-CN" sz="1400"/>
              <a:t>Volumes</a:t>
            </a:r>
            <a:endParaRPr lang="en-US" sz="1400"/>
          </a:p>
          <a:p>
            <a:pPr algn="just">
              <a:lnSpc>
                <a:spcPct val="110000"/>
              </a:lnSpc>
            </a:pPr>
            <a:r>
              <a:rPr lang="en-US" sz="1400"/>
              <a:t>The value of the gain = close value of stock price - open value of stock price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3C6132-8CA4-1C43-808E-81237C18E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8"/>
          <a:stretch/>
        </p:blipFill>
        <p:spPr>
          <a:xfrm>
            <a:off x="1035468" y="2700924"/>
            <a:ext cx="6783315" cy="339125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1A2884-9197-AA48-A7BB-A6B758F4964B}"/>
              </a:ext>
            </a:extLst>
          </p:cNvPr>
          <p:cNvCxnSpPr>
            <a:cxnSpLocks/>
          </p:cNvCxnSpPr>
          <p:nvPr/>
        </p:nvCxnSpPr>
        <p:spPr>
          <a:xfrm flipH="1" flipV="1">
            <a:off x="6463863" y="4939862"/>
            <a:ext cx="210206" cy="724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636771-4048-3D40-820B-19E6C3D9691C}"/>
              </a:ext>
            </a:extLst>
          </p:cNvPr>
          <p:cNvCxnSpPr>
            <a:cxnSpLocks/>
          </p:cNvCxnSpPr>
          <p:nvPr/>
        </p:nvCxnSpPr>
        <p:spPr>
          <a:xfrm>
            <a:off x="7420303" y="2612615"/>
            <a:ext cx="251336" cy="376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3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altLang="zh-CN"/>
              <a:t>Dictionary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altLang="zh-CN"/>
              <a:t>AFINN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526318"/>
            <a:ext cx="5054633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/>
              <a:t>AFINN lexicon is a list of English terms </a:t>
            </a:r>
          </a:p>
          <a:p>
            <a:r>
              <a:rPr lang="en-US" sz="1800"/>
              <a:t>it contains over 3,300+ words with a polarity score associated with each word</a:t>
            </a:r>
            <a:r>
              <a:rPr lang="en-US" altLang="zh-CN" sz="1800"/>
              <a:t>.</a:t>
            </a:r>
            <a:r>
              <a:rPr lang="zh-CN" altLang="en-US" sz="1800"/>
              <a:t> </a:t>
            </a:r>
            <a:endParaRPr lang="en-US" sz="1800"/>
          </a:p>
          <a:p>
            <a:r>
              <a:rPr lang="en-US" sz="1800"/>
              <a:t>rated for valence with an integer between -5 (negative) and +5 (positive)</a:t>
            </a:r>
          </a:p>
          <a:p>
            <a:endParaRPr lang="en-US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6000" y="1967820"/>
            <a:ext cx="3173278" cy="522514"/>
          </a:xfrm>
        </p:spPr>
        <p:txBody>
          <a:bodyPr/>
          <a:lstStyle/>
          <a:p>
            <a:r>
              <a:rPr lang="en-US" altLang="zh-CN"/>
              <a:t>VADER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57083" y="2519643"/>
            <a:ext cx="5553289" cy="282861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CA" sz="2600"/>
              <a:t>VADER (Valence Aware Dictionary and </a:t>
            </a:r>
            <a:r>
              <a:rPr lang="en-CA" sz="2600" err="1"/>
              <a:t>sEntiment</a:t>
            </a:r>
            <a:r>
              <a:rPr lang="en-CA" sz="2600"/>
              <a:t> Reasoner) is a lexicon and rule-based sentiment analysis </a:t>
            </a:r>
          </a:p>
          <a:p>
            <a:pPr>
              <a:lnSpc>
                <a:spcPct val="110000"/>
              </a:lnSpc>
            </a:pPr>
            <a:r>
              <a:rPr lang="en-US" altLang="zh-CN" sz="2600"/>
              <a:t>Suitable</a:t>
            </a:r>
            <a:r>
              <a:rPr lang="zh-CN" altLang="en-US" sz="2600"/>
              <a:t> </a:t>
            </a:r>
            <a:r>
              <a:rPr lang="en-US" altLang="zh-CN" sz="2600"/>
              <a:t>for</a:t>
            </a:r>
            <a:r>
              <a:rPr lang="zh-CN" altLang="en-US" sz="2600"/>
              <a:t> </a:t>
            </a:r>
            <a:r>
              <a:rPr lang="en-US" altLang="zh-CN" sz="2600"/>
              <a:t>analyzing</a:t>
            </a:r>
            <a:r>
              <a:rPr lang="zh-CN" altLang="en-US" sz="2600"/>
              <a:t> </a:t>
            </a:r>
            <a:r>
              <a:rPr lang="en-CA" sz="2600"/>
              <a:t>social media</a:t>
            </a:r>
            <a:r>
              <a:rPr lang="zh-CN" altLang="en-US" sz="2600"/>
              <a:t> </a:t>
            </a:r>
            <a:r>
              <a:rPr lang="en-US" altLang="zh-CN" sz="2600"/>
              <a:t>data</a:t>
            </a:r>
            <a:endParaRPr lang="en-US" sz="2600"/>
          </a:p>
          <a:p>
            <a:pPr>
              <a:lnSpc>
                <a:spcPct val="110000"/>
              </a:lnSpc>
            </a:pPr>
            <a:r>
              <a:rPr lang="en-CA" sz="2600"/>
              <a:t>over 7500 tokens listed in VADER lexicon. </a:t>
            </a:r>
            <a:endParaRPr lang="en-US" sz="2600"/>
          </a:p>
          <a:p>
            <a:pPr>
              <a:lnSpc>
                <a:spcPct val="110000"/>
              </a:lnSpc>
            </a:pPr>
            <a:r>
              <a:rPr lang="en-US" sz="2600"/>
              <a:t>Here we used Vader with the python </a:t>
            </a:r>
            <a:r>
              <a:rPr lang="en-US" altLang="zh-CN" sz="2600"/>
              <a:t>Package</a:t>
            </a:r>
            <a:r>
              <a:rPr lang="zh-CN" altLang="en-US" sz="2600"/>
              <a:t> </a:t>
            </a:r>
            <a:r>
              <a:rPr lang="en-US" sz="2600" err="1"/>
              <a:t>SentimentIntensityAnalyzer</a:t>
            </a:r>
            <a:r>
              <a:rPr lang="en-US" sz="2600"/>
              <a:t> and get the normalized compound value as the </a:t>
            </a:r>
            <a:r>
              <a:rPr lang="en-US" sz="2600" err="1"/>
              <a:t>Vader_score</a:t>
            </a:r>
            <a:r>
              <a:rPr lang="en-US" sz="2600"/>
              <a:t> ranging from -1 to 1. </a:t>
            </a:r>
            <a:endParaRPr lang="en-CA" sz="2600"/>
          </a:p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0D16-A843-6A02-4ACD-9AB8907B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Experiments and Results</a:t>
            </a:r>
          </a:p>
        </p:txBody>
      </p:sp>
      <p:pic>
        <p:nvPicPr>
          <p:cNvPr id="1029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3A5CCED-11BF-E1E3-F4F2-EA9C3831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6123" y="2699165"/>
            <a:ext cx="3657358" cy="38397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E151CC-AACD-9ECD-4D5A-AA57342C7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36" name="Content Placeholder 7">
            <a:extLst>
              <a:ext uri="{FF2B5EF4-FFF2-40B4-BE49-F238E27FC236}">
                <a16:creationId xmlns:a16="http://schemas.microsoft.com/office/drawing/2014/main" id="{F5F7BACF-6250-37C0-226B-DB59E8EC499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72062" y="1803268"/>
            <a:ext cx="9956075" cy="522514"/>
          </a:xfrm>
        </p:spPr>
        <p:txBody>
          <a:bodyPr/>
          <a:lstStyle/>
          <a:p>
            <a:r>
              <a:rPr lang="en-US" b="0"/>
              <a:t>VADER scores have a relatively regular normal distribution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7E800F5-5050-1F0F-633C-D1BAA569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06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DBEE9F9-4CDF-505C-D76C-9D239CC50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7ACA35B-5996-302A-9D20-E7C7F4AE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29" y="2806501"/>
            <a:ext cx="3792207" cy="382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31FDEE-3B5A-26F6-BBA4-6C5FC4417314}"/>
              </a:ext>
            </a:extLst>
          </p:cNvPr>
          <p:cNvSpPr txBox="1"/>
          <p:nvPr/>
        </p:nvSpPr>
        <p:spPr>
          <a:xfrm>
            <a:off x="7004399" y="2497430"/>
            <a:ext cx="3977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Distribution of compound AFINN score </a:t>
            </a:r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2DB0FA-C8B0-2F11-DD15-E49E12C92BCF}"/>
              </a:ext>
            </a:extLst>
          </p:cNvPr>
          <p:cNvSpPr txBox="1"/>
          <p:nvPr/>
        </p:nvSpPr>
        <p:spPr>
          <a:xfrm>
            <a:off x="1577552" y="2498724"/>
            <a:ext cx="3481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Distribution of compound VADER score </a:t>
            </a:r>
            <a:endParaRPr lang="en-US" sz="14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51F1D-38BD-46E4-B639-91F5FB0F0D06}"/>
              </a:ext>
            </a:extLst>
          </p:cNvPr>
          <p:cNvCxnSpPr>
            <a:cxnSpLocks/>
          </p:cNvCxnSpPr>
          <p:nvPr/>
        </p:nvCxnSpPr>
        <p:spPr>
          <a:xfrm>
            <a:off x="2781300" y="5695997"/>
            <a:ext cx="0" cy="614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87B876-9B98-245F-A62D-FF25FDF24499}"/>
              </a:ext>
            </a:extLst>
          </p:cNvPr>
          <p:cNvCxnSpPr>
            <a:cxnSpLocks/>
          </p:cNvCxnSpPr>
          <p:nvPr/>
        </p:nvCxnSpPr>
        <p:spPr>
          <a:xfrm>
            <a:off x="3530600" y="5695997"/>
            <a:ext cx="0" cy="614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24580A-A124-AE79-01E3-D5E3D44FDF6A}"/>
              </a:ext>
            </a:extLst>
          </p:cNvPr>
          <p:cNvCxnSpPr/>
          <p:nvPr/>
        </p:nvCxnSpPr>
        <p:spPr>
          <a:xfrm>
            <a:off x="3695700" y="5924597"/>
            <a:ext cx="1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9F7B69-608F-9389-8A94-7D0BED0445A4}"/>
              </a:ext>
            </a:extLst>
          </p:cNvPr>
          <p:cNvCxnSpPr>
            <a:cxnSpLocks/>
          </p:cNvCxnSpPr>
          <p:nvPr/>
        </p:nvCxnSpPr>
        <p:spPr>
          <a:xfrm flipH="1">
            <a:off x="1727200" y="5924597"/>
            <a:ext cx="927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072814-43FD-9DC6-3A7F-9A80467EE876}"/>
              </a:ext>
            </a:extLst>
          </p:cNvPr>
          <p:cNvSpPr txBox="1"/>
          <p:nvPr/>
        </p:nvSpPr>
        <p:spPr>
          <a:xfrm>
            <a:off x="3819318" y="5630762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Positive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487B8A-D610-119C-79D1-306EF0402297}"/>
              </a:ext>
            </a:extLst>
          </p:cNvPr>
          <p:cNvSpPr txBox="1"/>
          <p:nvPr/>
        </p:nvSpPr>
        <p:spPr>
          <a:xfrm>
            <a:off x="1899486" y="5557497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Negative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DD92FA-5D6A-326B-F3CA-27E8F60FA1BB}"/>
              </a:ext>
            </a:extLst>
          </p:cNvPr>
          <p:cNvCxnSpPr>
            <a:cxnSpLocks/>
          </p:cNvCxnSpPr>
          <p:nvPr/>
        </p:nvCxnSpPr>
        <p:spPr>
          <a:xfrm>
            <a:off x="8153400" y="5704749"/>
            <a:ext cx="0" cy="614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5D1382-3ACE-2E71-007D-4C7BC801E368}"/>
              </a:ext>
            </a:extLst>
          </p:cNvPr>
          <p:cNvCxnSpPr>
            <a:cxnSpLocks/>
          </p:cNvCxnSpPr>
          <p:nvPr/>
        </p:nvCxnSpPr>
        <p:spPr>
          <a:xfrm>
            <a:off x="8407400" y="5695996"/>
            <a:ext cx="0" cy="6143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1B99CD-31C9-6C2E-C164-1D2AA6E66EC6}"/>
              </a:ext>
            </a:extLst>
          </p:cNvPr>
          <p:cNvSpPr txBox="1"/>
          <p:nvPr/>
        </p:nvSpPr>
        <p:spPr>
          <a:xfrm>
            <a:off x="8759220" y="5638124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Positive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D9A509-FFDC-C559-A0FD-70CC2A0E9DEB}"/>
              </a:ext>
            </a:extLst>
          </p:cNvPr>
          <p:cNvCxnSpPr/>
          <p:nvPr/>
        </p:nvCxnSpPr>
        <p:spPr>
          <a:xfrm>
            <a:off x="8653841" y="5963315"/>
            <a:ext cx="1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8C31BC-20EF-AB29-CBFE-DF714342C79B}"/>
              </a:ext>
            </a:extLst>
          </p:cNvPr>
          <p:cNvCxnSpPr>
            <a:cxnSpLocks/>
          </p:cNvCxnSpPr>
          <p:nvPr/>
        </p:nvCxnSpPr>
        <p:spPr>
          <a:xfrm flipH="1">
            <a:off x="6972674" y="5963315"/>
            <a:ext cx="927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31B6AF-4D93-E267-C896-BE992B733C6A}"/>
              </a:ext>
            </a:extLst>
          </p:cNvPr>
          <p:cNvSpPr txBox="1"/>
          <p:nvPr/>
        </p:nvSpPr>
        <p:spPr>
          <a:xfrm>
            <a:off x="7144960" y="5596215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Negative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4107EF-19B7-DBF5-D399-941526BEF05F}"/>
              </a:ext>
            </a:extLst>
          </p:cNvPr>
          <p:cNvSpPr txBox="1"/>
          <p:nvPr/>
        </p:nvSpPr>
        <p:spPr>
          <a:xfrm>
            <a:off x="3340212" y="3980019"/>
            <a:ext cx="29851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6"/>
                </a:solidFill>
              </a:rPr>
              <a:t>-0.25 and 0.25 as the threshold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03D0B2-0DA7-F570-2AD8-1B81BDDDE4D2}"/>
              </a:ext>
            </a:extLst>
          </p:cNvPr>
          <p:cNvSpPr txBox="1"/>
          <p:nvPr/>
        </p:nvSpPr>
        <p:spPr>
          <a:xfrm>
            <a:off x="8660684" y="3884455"/>
            <a:ext cx="29851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6"/>
                </a:solidFill>
              </a:rPr>
              <a:t>-1 and 1 as the threshold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BBE9A-2D9E-5751-024A-0B2E29AE70E2}"/>
              </a:ext>
            </a:extLst>
          </p:cNvPr>
          <p:cNvSpPr txBox="1"/>
          <p:nvPr/>
        </p:nvSpPr>
        <p:spPr>
          <a:xfrm>
            <a:off x="8001000" y="5005372"/>
            <a:ext cx="812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Neutral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D96820-FE5A-B85C-603A-4B33738D083F}"/>
              </a:ext>
            </a:extLst>
          </p:cNvPr>
          <p:cNvSpPr txBox="1"/>
          <p:nvPr/>
        </p:nvSpPr>
        <p:spPr>
          <a:xfrm>
            <a:off x="2835422" y="5361125"/>
            <a:ext cx="7694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86386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Results(cont.)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053" name="Content Placeholder 7">
            <a:extLst>
              <a:ext uri="{FF2B5EF4-FFF2-40B4-BE49-F238E27FC236}">
                <a16:creationId xmlns:a16="http://schemas.microsoft.com/office/drawing/2014/main" id="{02ABF017-7F64-05AF-409C-E0FF34811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917909"/>
              </p:ext>
            </p:extLst>
          </p:nvPr>
        </p:nvGraphicFramePr>
        <p:xfrm>
          <a:off x="946597" y="1736568"/>
          <a:ext cx="4499345" cy="487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42DA9765-A01B-5A80-B845-2C5FA452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2" y="2087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371A34A5-963B-7F92-69D2-4179848E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37" y="1785462"/>
            <a:ext cx="3131457" cy="20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A2BBEE4-21E3-E422-C6FA-AB565B59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627C256-89FB-340F-4BD1-652A1E55B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94" y="1781237"/>
            <a:ext cx="3131457" cy="2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5D5A254-34B9-4FBF-D2F9-02995C2C04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5031" y="4315011"/>
            <a:ext cx="3131456" cy="2087867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97475BE-4702-CE0C-93B3-C1716A2B6B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3573" y="4313871"/>
            <a:ext cx="3131458" cy="2089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159644-B1D6-B4AE-15A9-2023CB8A1DD6}"/>
              </a:ext>
            </a:extLst>
          </p:cNvPr>
          <p:cNvSpPr txBox="1"/>
          <p:nvPr/>
        </p:nvSpPr>
        <p:spPr>
          <a:xfrm>
            <a:off x="5950671" y="3823644"/>
            <a:ext cx="29494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 plot of VADER sentiments 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66415-38D2-1A46-0E5C-C760644B4AD8}"/>
              </a:ext>
            </a:extLst>
          </p:cNvPr>
          <p:cNvSpPr txBox="1"/>
          <p:nvPr/>
        </p:nvSpPr>
        <p:spPr>
          <a:xfrm>
            <a:off x="9201156" y="3789594"/>
            <a:ext cx="2678337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 plot of AFFIN sentiments 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47C24-4DE2-8EE3-1F62-2EF9E99DFCD1}"/>
              </a:ext>
            </a:extLst>
          </p:cNvPr>
          <p:cNvSpPr txBox="1"/>
          <p:nvPr/>
        </p:nvSpPr>
        <p:spPr>
          <a:xfrm>
            <a:off x="8934408" y="6455294"/>
            <a:ext cx="3414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 of AFINN Sentiments over 5 years</a:t>
            </a:r>
            <a:r>
              <a:rPr lang="en-CA" sz="1200" b="1">
                <a:effectLst/>
              </a:rPr>
              <a:t> </a:t>
            </a:r>
            <a:endParaRPr lang="en-US" sz="1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C4273-5458-C97E-0799-AED93DC7B727}"/>
              </a:ext>
            </a:extLst>
          </p:cNvPr>
          <p:cNvSpPr txBox="1"/>
          <p:nvPr/>
        </p:nvSpPr>
        <p:spPr>
          <a:xfrm>
            <a:off x="5718170" y="6429086"/>
            <a:ext cx="3414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 of VADER Sentiments over 5 years</a:t>
            </a:r>
            <a:r>
              <a:rPr lang="en-CA" sz="1200" b="1">
                <a:effectLst/>
              </a:rPr>
              <a:t> 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Experiments and Results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296" y="1752067"/>
            <a:ext cx="9589407" cy="1519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chose 2019 to see if there were seasonal pattens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figures shows that March, April and months at the end of 2019 had higher sentiment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AFFIN scores had less fluctuation than VADER scores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AAB40F-5107-F560-C0DC-1970EAD1F45C}"/>
              </a:ext>
            </a:extLst>
          </p:cNvPr>
          <p:cNvSpPr txBox="1"/>
          <p:nvPr/>
        </p:nvSpPr>
        <p:spPr>
          <a:xfrm>
            <a:off x="6095999" y="6285475"/>
            <a:ext cx="335280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 distribution of AFINN scores</a:t>
            </a:r>
            <a:r>
              <a:rPr lang="en-CA" sz="1400">
                <a:effectLst/>
              </a:rPr>
              <a:t> </a:t>
            </a:r>
            <a:endParaRPr 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0A826B-A72B-D6EB-2D51-A83667DF2858}"/>
              </a:ext>
            </a:extLst>
          </p:cNvPr>
          <p:cNvSpPr txBox="1"/>
          <p:nvPr/>
        </p:nvSpPr>
        <p:spPr>
          <a:xfrm>
            <a:off x="1552130" y="6273238"/>
            <a:ext cx="335280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 distribution of VADER scores</a:t>
            </a:r>
            <a:r>
              <a:rPr lang="en-CA" sz="1400">
                <a:effectLst/>
              </a:rPr>
              <a:t> </a:t>
            </a:r>
            <a:endParaRPr lang="en-US" sz="140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F4F9D1-E41D-57C2-9EBA-9B3E6CBE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50" y="3443035"/>
            <a:ext cx="3870503" cy="2658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CDE05-84E6-F019-FF82-91714F14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90" y="3443035"/>
            <a:ext cx="3741283" cy="25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54449"/>
            <a:ext cx="9779183" cy="1325563"/>
          </a:xfrm>
        </p:spPr>
        <p:txBody>
          <a:bodyPr/>
          <a:lstStyle/>
          <a:p>
            <a:r>
              <a:rPr lang="en-US" dirty="0"/>
              <a:t>Experiments and Results (cont.)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EE4E49-0CE1-FBF5-37D0-881BE656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97" y="1736568"/>
            <a:ext cx="4499345" cy="48771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Neutral words were excluded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Positive words: </a:t>
            </a:r>
            <a:r>
              <a:rPr lang="en-US" sz="2000" b="1" dirty="0"/>
              <a:t>‘good’, ‘great’, ‘high’, ‘strong’, ‘best’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Negative words: </a:t>
            </a:r>
            <a:r>
              <a:rPr lang="en-US" sz="2000" b="1" dirty="0"/>
              <a:t>‘bad’, ‘</a:t>
            </a:r>
            <a:r>
              <a:rPr lang="en-US" sz="2000" b="1" dirty="0" err="1"/>
              <a:t>dont</a:t>
            </a:r>
            <a:r>
              <a:rPr lang="en-US" sz="2000" b="1" dirty="0"/>
              <a:t>’, ‘worry’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Negative tweets were not very well labeled, due to words with negative emotions are not obvious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Sentiment words labelled by VADER were more accurate than those labelled by AFINN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DA9765-A01B-5A80-B845-2C5FA452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2" y="2087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A2BBEE4-21E3-E422-C6FA-AB565B59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59644-B1D6-B4AE-15A9-2023CB8A1DD6}"/>
              </a:ext>
            </a:extLst>
          </p:cNvPr>
          <p:cNvSpPr txBox="1"/>
          <p:nvPr/>
        </p:nvSpPr>
        <p:spPr>
          <a:xfrm>
            <a:off x="5848804" y="4010664"/>
            <a:ext cx="29494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Wordcloud</a:t>
            </a:r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positive words of VADER 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66415-38D2-1A46-0E5C-C760644B4AD8}"/>
              </a:ext>
            </a:extLst>
          </p:cNvPr>
          <p:cNvSpPr txBox="1"/>
          <p:nvPr/>
        </p:nvSpPr>
        <p:spPr>
          <a:xfrm>
            <a:off x="8970378" y="4028391"/>
            <a:ext cx="29593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Wordcloud</a:t>
            </a:r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negative words of VADER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47C24-4DE2-8EE3-1F62-2EF9E99DFCD1}"/>
              </a:ext>
            </a:extLst>
          </p:cNvPr>
          <p:cNvSpPr txBox="1"/>
          <p:nvPr/>
        </p:nvSpPr>
        <p:spPr>
          <a:xfrm>
            <a:off x="8985254" y="6626772"/>
            <a:ext cx="3414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 cloud for negative words of AFINN</a:t>
            </a:r>
            <a:endParaRPr lang="en-US" sz="1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C4273-5458-C97E-0799-AED93DC7B727}"/>
              </a:ext>
            </a:extLst>
          </p:cNvPr>
          <p:cNvSpPr txBox="1"/>
          <p:nvPr/>
        </p:nvSpPr>
        <p:spPr>
          <a:xfrm>
            <a:off x="5802084" y="6613685"/>
            <a:ext cx="3248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 cloud for positive words of AFINN </a:t>
            </a:r>
            <a:endParaRPr lang="en-US" sz="1200" b="1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CE51C3A-ECB0-7F6D-150B-BF502D8F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04" y="1580012"/>
            <a:ext cx="2900680" cy="24003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A1871EB-C481-7DEF-5119-8414E108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999" y="1631728"/>
            <a:ext cx="2818130" cy="237045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1F68AA-C141-6626-A074-AAFB003D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77" y="4231304"/>
            <a:ext cx="2881630" cy="2414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E0F7D-18A8-2E6B-C873-16E25BE92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0999" y="4272605"/>
            <a:ext cx="2875915" cy="24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0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EF63C01-6C6C-B444-92F3-78087E87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Experiments and Results (cont.)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506747-D5C2-0205-03E6-78F1C7E7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09" y="1883291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used Spearman correlation test to find if the sentiment score is correlated with stock price gain, close value and volume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H0 : there is no correlation between sentiment and stock.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H1</a:t>
            </a:r>
            <a:r>
              <a:rPr lang="zh-TW" altLang="en-US" sz="1800" dirty="0"/>
              <a:t> </a:t>
            </a:r>
            <a:r>
              <a:rPr lang="en-US" sz="1800" dirty="0"/>
              <a:t>: there is some correlation between sentiment and stock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The threshold is 0.05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C1FA-DF5C-7E7C-0B39-08D3CDDDC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E9AC2A-20AD-8C48-B5EB-B5322BDBCDEE}" type="datetime1">
              <a:rPr lang="en-US" smtClean="0"/>
              <a:pPr>
                <a:spcAft>
                  <a:spcPts val="600"/>
                </a:spcAft>
              </a:pPr>
              <a:t>12/5/22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53BEC-5599-0916-1EFE-49F14F40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4F17826-9703-B71A-C0AB-617A1D8F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88091"/>
              </p:ext>
            </p:extLst>
          </p:nvPr>
        </p:nvGraphicFramePr>
        <p:xfrm>
          <a:off x="1723189" y="3893419"/>
          <a:ext cx="4953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36704426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37493549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825115399"/>
                    </a:ext>
                  </a:extLst>
                </a:gridCol>
              </a:tblGrid>
              <a:tr h="30614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AFFIN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93314"/>
                  </a:ext>
                </a:extLst>
              </a:tr>
              <a:tr h="406354">
                <a:tc>
                  <a:txBody>
                    <a:bodyPr/>
                    <a:lstStyle/>
                    <a:p>
                      <a:r>
                        <a:rPr lang="en-US" sz="1600"/>
                        <a:t>stock price gain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= </a:t>
                      </a:r>
                      <a:r>
                        <a:rPr lang="en-US" sz="1600" b="0" dirty="0"/>
                        <a:t>0.00149</a:t>
                      </a:r>
                    </a:p>
                    <a:p>
                      <a:r>
                        <a:rPr lang="en-US" sz="1600" dirty="0" err="1"/>
                        <a:t>corr</a:t>
                      </a:r>
                      <a:r>
                        <a:rPr lang="en-US" sz="1600" dirty="0"/>
                        <a:t> = 0.08302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= </a:t>
                      </a:r>
                      <a:r>
                        <a:rPr lang="en-US" sz="1600" b="0" dirty="0"/>
                        <a:t>0.00038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corr</a:t>
                      </a:r>
                      <a:r>
                        <a:rPr lang="en-US" sz="1600" dirty="0"/>
                        <a:t> = 0.07430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64292"/>
                  </a:ext>
                </a:extLst>
              </a:tr>
              <a:tr h="346747">
                <a:tc>
                  <a:txBody>
                    <a:bodyPr/>
                    <a:lstStyle/>
                    <a:p>
                      <a:r>
                        <a:rPr lang="en-US" sz="1600"/>
                        <a:t>close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</a:t>
                      </a:r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600" dirty="0"/>
                        <a:t> 0</a:t>
                      </a:r>
                      <a:endParaRPr lang="en-US" sz="1600" dirty="0">
                        <a:solidFill>
                          <a:prstClr val="black"/>
                        </a:solidFill>
                        <a:latin typeface="Helvetica" pitchFamily="2" charset="0"/>
                      </a:endParaRPr>
                    </a:p>
                    <a:p>
                      <a:r>
                        <a:rPr lang="en-US" sz="1600" dirty="0" err="1"/>
                        <a:t>corr</a:t>
                      </a:r>
                      <a:r>
                        <a:rPr lang="en-US" sz="1600" dirty="0"/>
                        <a:t> = 0.2624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</a:t>
                      </a:r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600" dirty="0"/>
                        <a:t> 0</a:t>
                      </a:r>
                    </a:p>
                    <a:p>
                      <a:r>
                        <a:rPr lang="en-US" sz="1600" dirty="0" err="1"/>
                        <a:t>corr</a:t>
                      </a:r>
                      <a:r>
                        <a:rPr lang="en-US" sz="1600" dirty="0"/>
                        <a:t> = 0.25383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1327"/>
                  </a:ext>
                </a:extLst>
              </a:tr>
              <a:tr h="346747">
                <a:tc>
                  <a:txBody>
                    <a:bodyPr/>
                    <a:lstStyle/>
                    <a:p>
                      <a:r>
                        <a:rPr lang="en-US" sz="1600"/>
                        <a:t>stock volume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= 0.01458</a:t>
                      </a:r>
                    </a:p>
                    <a:p>
                      <a:r>
                        <a:rPr lang="en-US" sz="1600" dirty="0" err="1"/>
                        <a:t>corr</a:t>
                      </a:r>
                      <a:r>
                        <a:rPr lang="en-US" sz="1600" dirty="0"/>
                        <a:t> = -0.0572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= 0.40892</a:t>
                      </a:r>
                    </a:p>
                    <a:p>
                      <a:r>
                        <a:rPr lang="en-US" sz="1600" dirty="0" err="1"/>
                        <a:t>corr</a:t>
                      </a:r>
                      <a:r>
                        <a:rPr lang="en-US" sz="1600" dirty="0"/>
                        <a:t> = -0.0193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4367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BED3A8-7071-A771-DAE3-F2211566C6F9}"/>
              </a:ext>
            </a:extLst>
          </p:cNvPr>
          <p:cNvCxnSpPr/>
          <p:nvPr/>
        </p:nvCxnSpPr>
        <p:spPr>
          <a:xfrm>
            <a:off x="6569243" y="4463716"/>
            <a:ext cx="96252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332F1F-B666-89A4-86FC-201E28FA0ED6}"/>
              </a:ext>
            </a:extLst>
          </p:cNvPr>
          <p:cNvSpPr txBox="1"/>
          <p:nvPr/>
        </p:nvSpPr>
        <p:spPr>
          <a:xfrm>
            <a:off x="7640053" y="4283242"/>
            <a:ext cx="304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&lt; 0.05  reject H0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8E6B5A-6380-7A4B-3295-0A9E35BE623A}"/>
              </a:ext>
            </a:extLst>
          </p:cNvPr>
          <p:cNvCxnSpPr/>
          <p:nvPr/>
        </p:nvCxnSpPr>
        <p:spPr>
          <a:xfrm>
            <a:off x="6569243" y="5045661"/>
            <a:ext cx="96252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50CD8F-D7A5-8DF6-6123-78B79D16598A}"/>
              </a:ext>
            </a:extLst>
          </p:cNvPr>
          <p:cNvSpPr txBox="1"/>
          <p:nvPr/>
        </p:nvSpPr>
        <p:spPr>
          <a:xfrm>
            <a:off x="7640053" y="4865187"/>
            <a:ext cx="417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&lt; 0.05  reject H0; stronger correlation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2621B-F7E3-CF33-9059-87E4D69CCBD4}"/>
              </a:ext>
            </a:extLst>
          </p:cNvPr>
          <p:cNvCxnSpPr/>
          <p:nvPr/>
        </p:nvCxnSpPr>
        <p:spPr>
          <a:xfrm>
            <a:off x="6569243" y="5691356"/>
            <a:ext cx="96252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57F397-82E8-8BBE-F501-8A1E058B5322}"/>
              </a:ext>
            </a:extLst>
          </p:cNvPr>
          <p:cNvSpPr txBox="1"/>
          <p:nvPr/>
        </p:nvSpPr>
        <p:spPr>
          <a:xfrm>
            <a:off x="7640053" y="5506690"/>
            <a:ext cx="417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&lt; 0.05 (only VADER) reject H0; </a:t>
            </a:r>
          </a:p>
          <a:p>
            <a:r>
              <a:rPr lang="en-US" dirty="0"/>
              <a:t>inverse correlation</a:t>
            </a:r>
          </a:p>
        </p:txBody>
      </p:sp>
    </p:spTree>
    <p:extLst>
      <p:ext uri="{BB962C8B-B14F-4D97-AF65-F5344CB8AC3E}">
        <p14:creationId xmlns:p14="http://schemas.microsoft.com/office/powerpoint/2010/main" val="384493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7C66-81DD-CB3E-7A69-EB2A8594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altLang="zh-CN"/>
              <a:t>Conclusion</a:t>
            </a:r>
            <a:endParaRPr lang="en-US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D4ED62C5-B838-61E0-5D78-004D13C58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E9AC2A-20AD-8C48-B5EB-B5322BDBCDEE}" type="datetime1">
              <a:rPr lang="en-US" smtClean="0"/>
              <a:pPr>
                <a:spcAft>
                  <a:spcPts val="600"/>
                </a:spcAft>
              </a:pPr>
              <a:t>12/5/22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C618-3FAF-9F41-C289-E4944208E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9D9D634-43B2-1845-E227-DDBE032BF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902411"/>
              </p:ext>
            </p:extLst>
          </p:nvPr>
        </p:nvGraphicFramePr>
        <p:xfrm>
          <a:off x="1167493" y="2087563"/>
          <a:ext cx="10418918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/>
              <a:t>Meet our team</a:t>
            </a:r>
          </a:p>
        </p:txBody>
      </p:sp>
      <p:pic>
        <p:nvPicPr>
          <p:cNvPr id="42" name="Picture Placeholder 15" descr="Team member headshot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227758"/>
            <a:ext cx="1200374" cy="1201242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/>
          <a:lstStyle/>
          <a:p>
            <a:r>
              <a:rPr lang="en-US"/>
              <a:t>Takuma Hayashi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/>
          <a:lstStyle/>
          <a:p>
            <a:r>
              <a:rPr lang="en-US"/>
              <a:t>President</a:t>
            </a:r>
          </a:p>
        </p:txBody>
      </p:sp>
      <p:pic>
        <p:nvPicPr>
          <p:cNvPr id="43" name="Picture Placeholder 17" descr="Team member headshot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2227758"/>
            <a:ext cx="1200374" cy="1201242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/>
          <a:lstStyle/>
          <a:p>
            <a:r>
              <a:rPr lang="en-US"/>
              <a:t>Mirjam Nilsson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/>
          <a:lstStyle/>
          <a:p>
            <a:r>
              <a:rPr lang="en-US"/>
              <a:t>Chief Executive Officer</a:t>
            </a:r>
          </a:p>
        </p:txBody>
      </p:sp>
      <p:pic>
        <p:nvPicPr>
          <p:cNvPr id="44" name="Picture Placeholder 19" descr="Team member headshot">
            <a:extLst>
              <a:ext uri="{FF2B5EF4-FFF2-40B4-BE49-F238E27FC236}">
                <a16:creationId xmlns:a16="http://schemas.microsoft.com/office/drawing/2014/main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254273"/>
            <a:ext cx="1200374" cy="1201242"/>
          </a:xfr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/>
          <a:lstStyle/>
          <a:p>
            <a:r>
              <a:rPr lang="en-US"/>
              <a:t>Flora Berggren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/>
          <a:lstStyle/>
          <a:p>
            <a:r>
              <a:rPr lang="en-US"/>
              <a:t>Chief Operation Officer</a:t>
            </a:r>
          </a:p>
        </p:txBody>
      </p:sp>
      <p:pic>
        <p:nvPicPr>
          <p:cNvPr id="45" name="Picture Placeholder 21" descr="Team member headshot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4254273"/>
            <a:ext cx="1200374" cy="1201242"/>
          </a:xfrm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/>
          <a:lstStyle/>
          <a:p>
            <a:r>
              <a:rPr lang="en-US"/>
              <a:t>Rajesh Santoshi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/>
          <a:lstStyle/>
          <a:p>
            <a:r>
              <a:rPr lang="en-US"/>
              <a:t>VP Marketing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Limitation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12/5/22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B293EE31-D459-1AE6-94C5-D1DC8736D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EC211B1-8640-DE44-43CE-BC52F7E52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632041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595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Primary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Problem</a:t>
            </a:r>
            <a:r>
              <a:rPr lang="zh-CN" altLang="en-US"/>
              <a:t> </a:t>
            </a:r>
            <a:r>
              <a:rPr lang="en-US" altLang="zh-CN"/>
              <a:t>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Experiment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Conclusion</a:t>
            </a:r>
            <a:r>
              <a:rPr lang="zh-CN" altLang="en-US"/>
              <a:t> 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Limitation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9641-6D9E-8A44-915D-969BCB2F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FE46-7390-AE46-ADCD-D5FA2BEE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5234-CED1-7449-B741-6CE2778F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EF2F-826A-CF48-89B4-E953EF0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910C0-54B0-2A49-9668-1902D86E4D17}"/>
              </a:ext>
            </a:extLst>
          </p:cNvPr>
          <p:cNvSpPr txBox="1"/>
          <p:nvPr/>
        </p:nvSpPr>
        <p:spPr>
          <a:xfrm>
            <a:off x="1167494" y="1816444"/>
            <a:ext cx="610437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1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Sentiment analysi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9A1D8-FBFF-DB4B-8864-C7D869C6EB1F}"/>
              </a:ext>
            </a:extLst>
          </p:cNvPr>
          <p:cNvSpPr txBox="1"/>
          <p:nvPr/>
        </p:nvSpPr>
        <p:spPr>
          <a:xfrm>
            <a:off x="1165356" y="2290840"/>
            <a:ext cx="5351058" cy="2418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Sentiment analysis is a natural language processing (NLP) technique used to determine whether data is positive, negative or neutral. 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often performed on textual data to help businesses monitor brand and product sentiment in customer feedback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and understand customer needs.</a:t>
            </a:r>
          </a:p>
        </p:txBody>
      </p:sp>
      <p:pic>
        <p:nvPicPr>
          <p:cNvPr id="3074" name="Picture 2" descr="Sentiment Analysis with Logistic Regression - sudipbhujel">
            <a:extLst>
              <a:ext uri="{FF2B5EF4-FFF2-40B4-BE49-F238E27FC236}">
                <a16:creationId xmlns:a16="http://schemas.microsoft.com/office/drawing/2014/main" id="{507CF198-21EC-C047-9714-7C6F9895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35" y="2149740"/>
            <a:ext cx="3731571" cy="2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993" y="2293467"/>
            <a:ext cx="5243818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Sentiment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applied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in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Financial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the Efficient Market Hypothesis (EMH), it states that stock market prices are largely driven by new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information...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unified conclusions to this problem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the relationship between sentiments and market fluctuations.</a:t>
            </a:r>
            <a:r>
              <a:rPr lang="en-CA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What is Financial Management? Its Nature and Scope">
            <a:extLst>
              <a:ext uri="{FF2B5EF4-FFF2-40B4-BE49-F238E27FC236}">
                <a16:creationId xmlns:a16="http://schemas.microsoft.com/office/drawing/2014/main" id="{4801D820-489D-1740-92A5-7BF01D6BE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02" y="2570339"/>
            <a:ext cx="4322105" cy="288273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70" y="-1053180"/>
            <a:ext cx="6245912" cy="2387600"/>
          </a:xfrm>
        </p:spPr>
        <p:txBody>
          <a:bodyPr/>
          <a:lstStyle/>
          <a:p>
            <a:r>
              <a:rPr lang="en-US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611" y="2246303"/>
            <a:ext cx="6245912" cy="298784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3000"/>
              <a:t>E</a:t>
            </a:r>
            <a:r>
              <a:rPr lang="en-US" sz="3000"/>
              <a:t>xplore the sentiment distribution</a:t>
            </a:r>
            <a:r>
              <a:rPr lang="en-US" altLang="zh-CN" sz="3000"/>
              <a:t>,</a:t>
            </a:r>
            <a:r>
              <a:rPr lang="zh-CN" altLang="en-US" sz="3000"/>
              <a:t> </a:t>
            </a:r>
            <a:r>
              <a:rPr lang="en-US" sz="3000"/>
              <a:t>special patterns</a:t>
            </a:r>
            <a:r>
              <a:rPr lang="en-US" altLang="zh-CN" sz="3000"/>
              <a:t>...</a:t>
            </a:r>
            <a:endParaRPr lang="en-US" sz="3000"/>
          </a:p>
          <a:p>
            <a:pPr>
              <a:lnSpc>
                <a:spcPct val="170000"/>
              </a:lnSpc>
            </a:pPr>
            <a:r>
              <a:rPr lang="en-US" altLang="zh-CN" sz="3000"/>
              <a:t>R</a:t>
            </a:r>
            <a:r>
              <a:rPr lang="en-US" sz="3000"/>
              <a:t>esearch </a:t>
            </a:r>
            <a:r>
              <a:rPr lang="en-US" altLang="zh-CN" sz="3000"/>
              <a:t>the</a:t>
            </a:r>
            <a:r>
              <a:rPr lang="zh-CN" altLang="en-US" sz="3000"/>
              <a:t> </a:t>
            </a:r>
            <a:r>
              <a:rPr lang="en-US" altLang="zh-CN" sz="3000"/>
              <a:t>relationship</a:t>
            </a:r>
            <a:r>
              <a:rPr lang="zh-CN" altLang="en-US" sz="3000"/>
              <a:t> </a:t>
            </a:r>
            <a:r>
              <a:rPr lang="en-US" altLang="zh-CN" sz="3000"/>
              <a:t>between</a:t>
            </a:r>
            <a:r>
              <a:rPr lang="zh-CN" altLang="en-US" sz="3000"/>
              <a:t> </a:t>
            </a:r>
            <a:r>
              <a:rPr lang="en-US" sz="3000"/>
              <a:t>different sentiments</a:t>
            </a:r>
            <a:r>
              <a:rPr lang="zh-CN" altLang="en-US" sz="3000"/>
              <a:t> </a:t>
            </a:r>
            <a:r>
              <a:rPr lang="en-US" altLang="zh-CN" sz="3000"/>
              <a:t>and</a:t>
            </a:r>
            <a:r>
              <a:rPr lang="en-US" sz="3000"/>
              <a:t> stock price change</a:t>
            </a:r>
            <a:r>
              <a:rPr lang="en-US" altLang="zh-CN" sz="3000"/>
              <a:t>s</a:t>
            </a:r>
            <a:r>
              <a:rPr lang="en-US" sz="30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</a:t>
            </a:r>
            <a:r>
              <a:rPr lang="en-US" altLang="zh-CN"/>
              <a:t>blem</a:t>
            </a:r>
            <a:r>
              <a:rPr lang="zh-CN" altLang="en-US"/>
              <a:t> </a:t>
            </a:r>
            <a:r>
              <a:rPr lang="en-US" altLang="zh-CN"/>
              <a:t>Definition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413C9-0798-1D41-B3C9-7B05121E5E3F}"/>
              </a:ext>
            </a:extLst>
          </p:cNvPr>
          <p:cNvSpPr txBox="1"/>
          <p:nvPr/>
        </p:nvSpPr>
        <p:spPr>
          <a:xfrm>
            <a:off x="1502977" y="4006888"/>
            <a:ext cx="8881244" cy="654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Font typeface="Wingdings" pitchFamily="2" charset="2"/>
              <a:buChar char="Ø"/>
            </a:pP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sentiments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stock</a:t>
            </a:r>
            <a:r>
              <a:rPr lang="zh-CN" altLang="en-US" sz="2000" dirty="0"/>
              <a:t> </a:t>
            </a:r>
            <a:r>
              <a:rPr lang="en-US" altLang="zh-CN" sz="2000" dirty="0"/>
              <a:t>price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Apple</a:t>
            </a:r>
            <a:r>
              <a:rPr lang="zh-CN" altLang="en-US" sz="2000" dirty="0"/>
              <a:t> </a:t>
            </a:r>
            <a:r>
              <a:rPr lang="en-US" altLang="zh-CN" sz="2000" dirty="0"/>
              <a:t>company?</a:t>
            </a:r>
            <a:endParaRPr lang="en-CA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52EB-0BCA-F14B-B455-59FEF24C0371}"/>
              </a:ext>
            </a:extLst>
          </p:cNvPr>
          <p:cNvSpPr txBox="1"/>
          <p:nvPr/>
        </p:nvSpPr>
        <p:spPr>
          <a:xfrm>
            <a:off x="1502978" y="2127413"/>
            <a:ext cx="7598979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Font typeface="Wingdings" pitchFamily="2" charset="2"/>
              <a:buChar char="Ø"/>
            </a:pP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does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sentiments</a:t>
            </a:r>
            <a:r>
              <a:rPr lang="zh-CN" altLang="en-US" sz="2000" dirty="0"/>
              <a:t> </a:t>
            </a:r>
            <a:r>
              <a:rPr lang="en-US" altLang="zh-CN" sz="2000" dirty="0"/>
              <a:t>look</a:t>
            </a:r>
            <a:r>
              <a:rPr lang="zh-CN" altLang="en-US" sz="2000" dirty="0"/>
              <a:t> </a:t>
            </a:r>
            <a:r>
              <a:rPr lang="en-US" altLang="zh-CN" sz="2000" dirty="0"/>
              <a:t>like?</a:t>
            </a:r>
            <a:r>
              <a:rPr lang="zh-CN" altLang="en-US" sz="2000" dirty="0"/>
              <a:t> </a:t>
            </a:r>
            <a:endParaRPr lang="en-C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7EAD3-B3D2-3245-9F28-57E53C02D3FE}"/>
              </a:ext>
            </a:extLst>
          </p:cNvPr>
          <p:cNvSpPr txBox="1"/>
          <p:nvPr/>
        </p:nvSpPr>
        <p:spPr>
          <a:xfrm>
            <a:off x="1502975" y="2970657"/>
            <a:ext cx="9616968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Font typeface="Wingdings" pitchFamily="2" charset="2"/>
              <a:buChar char="Ø"/>
            </a:pPr>
            <a:r>
              <a:rPr lang="en-US" altLang="zh-CN" sz="2000" dirty="0"/>
              <a:t>Does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sentiment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</a:t>
            </a:r>
            <a:r>
              <a:rPr lang="zh-CN" altLang="en-US" sz="2000" dirty="0"/>
              <a:t> </a:t>
            </a:r>
            <a:r>
              <a:rPr lang="en-US" altLang="zh-CN" sz="2000" dirty="0"/>
              <a:t>exist</a:t>
            </a:r>
            <a:r>
              <a:rPr lang="zh-CN" altLang="en-US" sz="2000" dirty="0"/>
              <a:t> </a:t>
            </a:r>
            <a:r>
              <a:rPr lang="en-US" altLang="zh-CN" sz="2000" dirty="0"/>
              <a:t>characters,</a:t>
            </a:r>
            <a:r>
              <a:rPr lang="zh-CN" altLang="en-US" sz="2000" dirty="0"/>
              <a:t> </a:t>
            </a:r>
            <a:r>
              <a:rPr lang="en-US" altLang="zh-CN" sz="2000" dirty="0"/>
              <a:t>such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 </a:t>
            </a:r>
            <a:r>
              <a:rPr lang="en-US" altLang="zh-CN" sz="2000" dirty="0"/>
              <a:t>seasonal</a:t>
            </a:r>
            <a:r>
              <a:rPr lang="zh-CN" altLang="en-US" sz="2000" dirty="0"/>
              <a:t> </a:t>
            </a:r>
            <a:r>
              <a:rPr lang="en-US" altLang="zh-CN" sz="2000" dirty="0"/>
              <a:t>patterns?</a:t>
            </a:r>
            <a:r>
              <a:rPr lang="zh-CN" altLang="en-US" sz="2000" dirty="0"/>
              <a:t> </a:t>
            </a:r>
            <a:endParaRPr lang="en-CA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E99A4-60EE-2842-A498-38C848E82943}"/>
              </a:ext>
            </a:extLst>
          </p:cNvPr>
          <p:cNvSpPr txBox="1"/>
          <p:nvPr/>
        </p:nvSpPr>
        <p:spPr>
          <a:xfrm>
            <a:off x="1502975" y="2512003"/>
            <a:ext cx="8765631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Font typeface="Wingdings" pitchFamily="2" charset="2"/>
              <a:buChar char="Ø"/>
            </a:pPr>
            <a:r>
              <a:rPr lang="en-CA" sz="2000" dirty="0"/>
              <a:t>Ho</a:t>
            </a:r>
            <a:r>
              <a:rPr lang="en-US" altLang="zh-CN" sz="2000" dirty="0"/>
              <a:t>w</a:t>
            </a:r>
            <a:r>
              <a:rPr lang="zh-CN" altLang="en-US" sz="2000" dirty="0"/>
              <a:t> </a:t>
            </a:r>
            <a:r>
              <a:rPr lang="en-US" altLang="zh-CN" sz="2000" dirty="0"/>
              <a:t>does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proportion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sentiments</a:t>
            </a:r>
            <a:r>
              <a:rPr lang="zh-CN" altLang="en-US" sz="2000" dirty="0"/>
              <a:t> </a:t>
            </a:r>
            <a:r>
              <a:rPr lang="en-US" altLang="zh-CN" sz="2000" dirty="0"/>
              <a:t>change?</a:t>
            </a:r>
            <a:r>
              <a:rPr lang="zh-CN" altLang="en-US" sz="2000" dirty="0"/>
              <a:t> </a:t>
            </a:r>
            <a:endParaRPr lang="en-CA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07B00-4C6C-F44B-8671-8CD4C70AF87D}"/>
              </a:ext>
            </a:extLst>
          </p:cNvPr>
          <p:cNvSpPr txBox="1"/>
          <p:nvPr/>
        </p:nvSpPr>
        <p:spPr>
          <a:xfrm>
            <a:off x="1502976" y="3548234"/>
            <a:ext cx="8765631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Font typeface="Wingdings" pitchFamily="2" charset="2"/>
              <a:buChar char="Ø"/>
            </a:pP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most</a:t>
            </a:r>
            <a:r>
              <a:rPr lang="zh-CN" altLang="en-US" sz="2000" dirty="0"/>
              <a:t> </a:t>
            </a:r>
            <a:r>
              <a:rPr lang="en-US" altLang="zh-CN" sz="2000" dirty="0"/>
              <a:t>frequent</a:t>
            </a:r>
            <a:r>
              <a:rPr lang="zh-CN" altLang="en-US" sz="2000" dirty="0"/>
              <a:t> </a:t>
            </a:r>
            <a:r>
              <a:rPr lang="en-US" altLang="zh-CN" sz="2000" dirty="0"/>
              <a:t>words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sentiments?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altLang="zh-CN"/>
              <a:t>Methodology</a:t>
            </a:r>
            <a:endParaRPr lang="en-US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4625126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646184" y="2690163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latin typeface="Tenorite" pitchFamily="2" charset="0"/>
              </a:rPr>
              <a:t>2</a:t>
            </a:r>
            <a:endParaRPr lang="en-US" sz="3600" b="1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198353" y="2674640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  <a:latin typeface="Tenorite" pitchFamily="2" charset="0"/>
              </a:rPr>
              <a:t>3</a:t>
            </a:r>
            <a:endParaRPr lang="en-US" sz="3600" b="1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21A9-28D5-BF4C-BA87-028C5D78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5C39-3ABB-7C49-9F22-60729639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287" y="2915691"/>
            <a:ext cx="4593850" cy="1325563"/>
          </a:xfrm>
        </p:spPr>
        <p:txBody>
          <a:bodyPr/>
          <a:lstStyle/>
          <a:p>
            <a:r>
              <a:rPr lang="en-CA" sz="2000"/>
              <a:t>Stock</a:t>
            </a:r>
            <a:r>
              <a:rPr lang="zh-CN" altLang="en-US" sz="2000"/>
              <a:t> </a:t>
            </a:r>
            <a:r>
              <a:rPr lang="en-US" altLang="zh-CN" sz="2000"/>
              <a:t>Price</a:t>
            </a:r>
            <a:r>
              <a:rPr lang="zh-CN" altLang="en-US" sz="2000"/>
              <a:t> </a:t>
            </a:r>
            <a:r>
              <a:rPr lang="en-US" altLang="zh-CN" sz="2000"/>
              <a:t>dataset:</a:t>
            </a:r>
            <a:r>
              <a:rPr lang="zh-CN" altLang="en-US" sz="2000"/>
              <a:t> </a:t>
            </a:r>
            <a:r>
              <a:rPr lang="en-CA" sz="2000"/>
              <a:t>Apple Company</a:t>
            </a:r>
            <a:r>
              <a:rPr lang="en-US" altLang="zh-CN" sz="2000"/>
              <a:t>,</a:t>
            </a:r>
            <a:r>
              <a:rPr lang="zh-CN" altLang="en-US" sz="2000"/>
              <a:t> </a:t>
            </a:r>
            <a:r>
              <a:rPr lang="en-US" altLang="zh-CN" sz="2000"/>
              <a:t>top</a:t>
            </a:r>
            <a:r>
              <a:rPr lang="zh-CN" altLang="en-US" sz="2000"/>
              <a:t> </a:t>
            </a:r>
            <a:r>
              <a:rPr lang="en-US" altLang="zh-CN" sz="2000"/>
              <a:t>IT</a:t>
            </a:r>
            <a:r>
              <a:rPr lang="zh-CN" altLang="en-US" sz="2000"/>
              <a:t> </a:t>
            </a:r>
            <a:r>
              <a:rPr lang="en-US" altLang="zh-CN" sz="2000"/>
              <a:t>company</a:t>
            </a:r>
            <a:r>
              <a:rPr lang="zh-CN" altLang="en-US" sz="2000"/>
              <a:t> </a:t>
            </a:r>
            <a:r>
              <a:rPr lang="en-US" altLang="zh-CN" sz="2000"/>
              <a:t>in</a:t>
            </a:r>
            <a:r>
              <a:rPr lang="zh-CN" altLang="en-US" sz="2000"/>
              <a:t> </a:t>
            </a:r>
            <a:r>
              <a:rPr lang="en-US" altLang="zh-CN" sz="2000"/>
              <a:t>the</a:t>
            </a:r>
            <a:r>
              <a:rPr lang="zh-CN" altLang="en-US" sz="2000"/>
              <a:t> </a:t>
            </a:r>
            <a:r>
              <a:rPr lang="en-US" altLang="zh-CN" sz="2000"/>
              <a:t>world.</a:t>
            </a:r>
            <a:endParaRPr lang="en-CA" sz="2000"/>
          </a:p>
          <a:p>
            <a:endParaRPr lang="en-US" sz="2000"/>
          </a:p>
          <a:p>
            <a:r>
              <a:rPr lang="en-US" altLang="zh-CN" sz="2000"/>
              <a:t>Tweets</a:t>
            </a:r>
            <a:r>
              <a:rPr lang="zh-CN" altLang="en-US" sz="2000"/>
              <a:t> </a:t>
            </a:r>
            <a:r>
              <a:rPr lang="en-US" altLang="zh-CN" sz="2000"/>
              <a:t>dataset:</a:t>
            </a:r>
            <a:r>
              <a:rPr lang="zh-CN" altLang="en-US" sz="2000"/>
              <a:t> </a:t>
            </a:r>
            <a:r>
              <a:rPr lang="en-US" sz="2000"/>
              <a:t>Twitter, a popular social media platform for all-age users</a:t>
            </a:r>
            <a:r>
              <a:rPr lang="en-US" altLang="zh-CN" sz="2000"/>
              <a:t>.</a:t>
            </a: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8CF1-5C25-BF4C-B9C3-653CAD5AD6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56F2-7245-0A49-AD56-7173DB7B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4633-54C6-864D-B000-332CD10A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4EBEE52F-6C6F-7B4F-8157-0178A6E5D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3" b="6374"/>
          <a:stretch/>
        </p:blipFill>
        <p:spPr bwMode="auto">
          <a:xfrm>
            <a:off x="1346168" y="2441028"/>
            <a:ext cx="4498427" cy="253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7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purl.org/dc/elements/1.1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16c05727-aa75-4e4a-9b5f-8a80a1165891"/>
    <ds:schemaRef ds:uri="http://schemas.microsoft.com/office/2006/metadata/properties"/>
    <ds:schemaRef ds:uri="230e9df3-be65-4c73-a93b-d1236ebd677e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1351</Words>
  <Application>Microsoft Macintosh PowerPoint</Application>
  <PresentationFormat>Widescreen</PresentationFormat>
  <Paragraphs>221</Paragraphs>
  <Slides>21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</vt:lpstr>
      <vt:lpstr>Tenorite</vt:lpstr>
      <vt:lpstr>Times New Roman</vt:lpstr>
      <vt:lpstr>Wingdings</vt:lpstr>
      <vt:lpstr>Office Theme</vt:lpstr>
      <vt:lpstr>Sentiment and Stock Price Analysis of the Apple Company Using Tweets</vt:lpstr>
      <vt:lpstr>Meet our team</vt:lpstr>
      <vt:lpstr>Content</vt:lpstr>
      <vt:lpstr>Introduction</vt:lpstr>
      <vt:lpstr>Introduction</vt:lpstr>
      <vt:lpstr>Primary goals</vt:lpstr>
      <vt:lpstr>Problem Definition</vt:lpstr>
      <vt:lpstr>Methodology</vt:lpstr>
      <vt:lpstr>Data Collection</vt:lpstr>
      <vt:lpstr>Data Preprocessing</vt:lpstr>
      <vt:lpstr>Data Preprocessing</vt:lpstr>
      <vt:lpstr>Methodology</vt:lpstr>
      <vt:lpstr>Dictionary</vt:lpstr>
      <vt:lpstr>Experiments and Results</vt:lpstr>
      <vt:lpstr>Experiments and Results(cont.)</vt:lpstr>
      <vt:lpstr>Experiments and Results (cont.)</vt:lpstr>
      <vt:lpstr>Experiments and Results (cont.)</vt:lpstr>
      <vt:lpstr>Experiments and Results (cont.)</vt:lpstr>
      <vt:lpstr>Conclusion</vt:lpstr>
      <vt:lpstr>Limitation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Xi Rao</dc:creator>
  <cp:lastModifiedBy>Yu-Shin Lin</cp:lastModifiedBy>
  <cp:revision>2</cp:revision>
  <dcterms:created xsi:type="dcterms:W3CDTF">2022-11-21T20:50:34Z</dcterms:created>
  <dcterms:modified xsi:type="dcterms:W3CDTF">2022-12-05T22:50:23Z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