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5D751D0-5FB9-4939-AF4D-30C60DE75DD1}">
          <p14:sldIdLst>
            <p14:sldId id="256"/>
            <p14:sldId id="257"/>
            <p14:sldId id="258"/>
            <p14:sldId id="259"/>
          </p14:sldIdLst>
        </p14:section>
        <p14:section name="Sezione senza titolo" id="{FEF4A5C6-B166-4467-A274-5E80742D3748}">
          <p14:sldIdLst>
            <p14:sldId id="260"/>
            <p14:sldId id="261"/>
            <p14:sldId id="262"/>
            <p14:sldId id="263"/>
            <p14:sldId id="264"/>
            <p14:sldId id="269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28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6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850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86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057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171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877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610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692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627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798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739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68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385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968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705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090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zynicide/wine-review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41BEC4-C3E5-48F6-A08E-C1BB704699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t="15730"/>
          <a:stretch/>
        </p:blipFill>
        <p:spPr>
          <a:xfrm>
            <a:off x="-2268250" y="365030"/>
            <a:ext cx="12191980" cy="6857990"/>
          </a:xfrm>
          <a:prstGeom prst="rect">
            <a:avLst/>
          </a:prstGeom>
        </p:spPr>
      </p:pic>
      <p:grpSp>
        <p:nvGrpSpPr>
          <p:cNvPr id="27" name="Group 8">
            <a:extLst>
              <a:ext uri="{FF2B5EF4-FFF2-40B4-BE49-F238E27FC236}">
                <a16:creationId xmlns:a16="http://schemas.microsoft.com/office/drawing/2014/main" id="{D3DFD041-6A5D-480B-B4B3-668615C50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1A1C2B1-8168-47AE-8A45-B5D1E7FD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D8A2F215-20E1-4B99-9E7B-326B093B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00E461C-ED7A-4BE0-A5E4-7193804AC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D7710C8F-5E42-40E3-9178-EBC43E80A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EB21C00-C70B-4F88-A137-E48DB868E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FA42201A-7397-4DB8-AD36-0BC235BEC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89B7BCA-346C-4115-9602-35886E052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8270" y="543727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br>
              <a:rPr lang="it-IT" b="1" dirty="0">
                <a:latin typeface="Eras Medium ITC" panose="020B0602030504020804" pitchFamily="34" charset="0"/>
              </a:rPr>
            </a:br>
            <a:r>
              <a:rPr lang="it-IT" b="1" dirty="0">
                <a:latin typeface="Eras Medium ITC" panose="020B0602030504020804" pitchFamily="34" charset="0"/>
              </a:rPr>
              <a:t>from scratch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2C1145-408A-4B6F-91E0-8D993A269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102" y="3429000"/>
            <a:ext cx="6987645" cy="457190"/>
          </a:xfrm>
        </p:spPr>
        <p:txBody>
          <a:bodyPr>
            <a:normAutofit/>
          </a:bodyPr>
          <a:lstStyle/>
          <a:p>
            <a:r>
              <a:rPr lang="it-IT" dirty="0"/>
              <a:t>Francesco Stucci</a:t>
            </a:r>
          </a:p>
        </p:txBody>
      </p:sp>
    </p:spTree>
    <p:extLst>
      <p:ext uri="{BB962C8B-B14F-4D97-AF65-F5344CB8AC3E}">
        <p14:creationId xmlns:p14="http://schemas.microsoft.com/office/powerpoint/2010/main" val="56533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D5A7B-F6EF-4BD0-97A7-BC0D2598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b="1" dirty="0">
                <a:latin typeface="Eras Medium ITC" panose="020B0602030504020804" pitchFamily="34" charset="0"/>
              </a:rPr>
              <a:t>Data </a:t>
            </a:r>
            <a:r>
              <a:rPr lang="it-IT" b="1" dirty="0" err="1">
                <a:latin typeface="Eras Medium ITC" panose="020B0602030504020804" pitchFamily="34" charset="0"/>
              </a:rPr>
              <a:t>preprocessing</a:t>
            </a:r>
            <a:endParaRPr lang="it-IT" dirty="0"/>
          </a:p>
        </p:txBody>
      </p:sp>
      <p:pic>
        <p:nvPicPr>
          <p:cNvPr id="1026" name="Picture 2" descr="Risultato immagini per data preprocessing">
            <a:extLst>
              <a:ext uri="{FF2B5EF4-FFF2-40B4-BE49-F238E27FC236}">
                <a16:creationId xmlns:a16="http://schemas.microsoft.com/office/drawing/2014/main" id="{D0A13425-BA4B-4CE7-BE23-D674256F9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352" y="3875730"/>
            <a:ext cx="2341984" cy="22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C2ABCB-DB02-4C1E-B9EB-391946B0777D}"/>
              </a:ext>
            </a:extLst>
          </p:cNvPr>
          <p:cNvSpPr txBox="1"/>
          <p:nvPr/>
        </p:nvSpPr>
        <p:spPr>
          <a:xfrm>
            <a:off x="1264855" y="2438399"/>
            <a:ext cx="7595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Eras Medium ITC" panose="020B0602030504020804" pitchFamily="34" charset="0"/>
              </a:rPr>
              <a:t>Machine learning models, </a:t>
            </a:r>
            <a:r>
              <a:rPr lang="it-IT" dirty="0" err="1">
                <a:latin typeface="Eras Medium ITC" panose="020B0602030504020804" pitchFamily="34" charset="0"/>
              </a:rPr>
              <a:t>usually</a:t>
            </a:r>
            <a:r>
              <a:rPr lang="it-IT" dirty="0">
                <a:latin typeface="Eras Medium ITC" panose="020B0602030504020804" pitchFamily="34" charset="0"/>
              </a:rPr>
              <a:t>, </a:t>
            </a:r>
            <a:r>
              <a:rPr lang="it-IT" dirty="0" err="1">
                <a:latin typeface="Eras Medium ITC" panose="020B0602030504020804" pitchFamily="34" charset="0"/>
              </a:rPr>
              <a:t>need</a:t>
            </a:r>
            <a:r>
              <a:rPr lang="it-IT" dirty="0">
                <a:latin typeface="Eras Medium ITC" panose="020B0602030504020804" pitchFamily="34" charset="0"/>
              </a:rPr>
              <a:t> some data </a:t>
            </a:r>
            <a:r>
              <a:rPr lang="it-IT" dirty="0" err="1">
                <a:latin typeface="Eras Medium ITC" panose="020B0602030504020804" pitchFamily="34" charset="0"/>
              </a:rPr>
              <a:t>analysis</a:t>
            </a:r>
            <a:r>
              <a:rPr lang="it-IT" dirty="0">
                <a:latin typeface="Eras Medium ITC" panose="020B0602030504020804" pitchFamily="34" charset="0"/>
              </a:rPr>
              <a:t> in </a:t>
            </a:r>
            <a:r>
              <a:rPr lang="it-IT" dirty="0" err="1">
                <a:latin typeface="Eras Medium ITC" panose="020B0602030504020804" pitchFamily="34" charset="0"/>
              </a:rPr>
              <a:t>order</a:t>
            </a:r>
            <a:r>
              <a:rPr lang="it-IT" dirty="0">
                <a:latin typeface="Eras Medium ITC" panose="020B0602030504020804" pitchFamily="34" charset="0"/>
              </a:rPr>
              <a:t> to </a:t>
            </a:r>
            <a:r>
              <a:rPr lang="it-IT" dirty="0" err="1">
                <a:latin typeface="Eras Medium ITC" panose="020B0602030504020804" pitchFamily="34" charset="0"/>
              </a:rPr>
              <a:t>find</a:t>
            </a:r>
            <a:r>
              <a:rPr lang="it-IT" dirty="0">
                <a:latin typeface="Eras Medium ITC" panose="020B0602030504020804" pitchFamily="34" charset="0"/>
              </a:rPr>
              <a:t> out </a:t>
            </a:r>
            <a:r>
              <a:rPr lang="it-IT" dirty="0" err="1">
                <a:latin typeface="Eras Medium ITC" panose="020B0602030504020804" pitchFamily="34" charset="0"/>
              </a:rPr>
              <a:t>missing</a:t>
            </a:r>
            <a:r>
              <a:rPr lang="it-IT" dirty="0">
                <a:latin typeface="Eras Medium ITC" panose="020B0602030504020804" pitchFamily="34" charset="0"/>
              </a:rPr>
              <a:t> data, </a:t>
            </a:r>
            <a:r>
              <a:rPr lang="it-IT" dirty="0" err="1">
                <a:latin typeface="Eras Medium ITC" panose="020B0602030504020804" pitchFamily="34" charset="0"/>
              </a:rPr>
              <a:t>outlayers</a:t>
            </a:r>
            <a:r>
              <a:rPr lang="it-IT" dirty="0">
                <a:latin typeface="Eras Medium ITC" panose="020B0602030504020804" pitchFamily="34" charset="0"/>
              </a:rPr>
              <a:t> and </a:t>
            </a:r>
            <a:r>
              <a:rPr lang="it-IT" dirty="0" err="1">
                <a:latin typeface="Eras Medium ITC" panose="020B0602030504020804" pitchFamily="34" charset="0"/>
              </a:rPr>
              <a:t>transform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categorical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values</a:t>
            </a:r>
            <a:r>
              <a:rPr lang="it-IT" dirty="0">
                <a:latin typeface="Eras Medium ITC" panose="020B0602030504020804" pitchFamily="34" charset="0"/>
              </a:rPr>
              <a:t> in </a:t>
            </a:r>
            <a:r>
              <a:rPr lang="it-IT" dirty="0" err="1">
                <a:latin typeface="Eras Medium ITC" panose="020B0602030504020804" pitchFamily="34" charset="0"/>
              </a:rPr>
              <a:t>numbers</a:t>
            </a:r>
            <a:r>
              <a:rPr lang="it-IT" dirty="0">
                <a:latin typeface="Eras Medium ITC" panose="020B0602030504020804" pitchFamily="34" charset="0"/>
              </a:rPr>
              <a:t>.</a:t>
            </a:r>
          </a:p>
          <a:p>
            <a:r>
              <a:rPr lang="it-IT" dirty="0" err="1">
                <a:latin typeface="Eras Medium ITC" panose="020B0602030504020804" pitchFamily="34" charset="0"/>
              </a:rPr>
              <a:t>However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is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able</a:t>
            </a:r>
            <a:r>
              <a:rPr lang="it-IT" dirty="0">
                <a:latin typeface="Eras Medium ITC" panose="020B0602030504020804" pitchFamily="34" charset="0"/>
              </a:rPr>
              <a:t> to </a:t>
            </a:r>
            <a:r>
              <a:rPr lang="it-IT" dirty="0" err="1">
                <a:latin typeface="Eras Medium ITC" panose="020B0602030504020804" pitchFamily="34" charset="0"/>
              </a:rPr>
              <a:t>deal</a:t>
            </a:r>
            <a:r>
              <a:rPr lang="it-IT" dirty="0">
                <a:latin typeface="Eras Medium ITC" panose="020B0602030504020804" pitchFamily="34" charset="0"/>
              </a:rPr>
              <a:t> with </a:t>
            </a:r>
            <a:r>
              <a:rPr lang="it-IT" dirty="0" err="1">
                <a:latin typeface="Eras Medium ITC" panose="020B0602030504020804" pitchFamily="34" charset="0"/>
              </a:rPr>
              <a:t>these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problems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natively</a:t>
            </a:r>
            <a:r>
              <a:rPr lang="it-IT" dirty="0">
                <a:latin typeface="Eras Medium ITC" panose="020B0602030504020804" pitchFamily="34" charset="0"/>
              </a:rPr>
              <a:t>.</a:t>
            </a:r>
          </a:p>
          <a:p>
            <a:r>
              <a:rPr lang="it-IT" dirty="0">
                <a:latin typeface="Eras Medium ITC" panose="020B0602030504020804" pitchFamily="34" charset="0"/>
              </a:rPr>
              <a:t>In </a:t>
            </a:r>
            <a:r>
              <a:rPr lang="it-IT" dirty="0" err="1">
                <a:latin typeface="Eras Medium ITC" panose="020B0602030504020804" pitchFamily="34" charset="0"/>
              </a:rPr>
              <a:t>particular</a:t>
            </a:r>
            <a:r>
              <a:rPr lang="it-IT" dirty="0">
                <a:latin typeface="Eras Medium ITC" panose="020B0602030504020804" pitchFamily="34" charset="0"/>
              </a:rPr>
              <a:t>, on </a:t>
            </a:r>
            <a:r>
              <a:rPr lang="it-IT" dirty="0" err="1">
                <a:latin typeface="Eras Medium ITC" panose="020B0602030504020804" pitchFamily="34" charset="0"/>
              </a:rPr>
              <a:t>this</a:t>
            </a:r>
            <a:r>
              <a:rPr lang="it-IT" dirty="0">
                <a:latin typeface="Eras Medium ITC" panose="020B0602030504020804" pitchFamily="34" charset="0"/>
              </a:rPr>
              <a:t> dataset, the </a:t>
            </a:r>
            <a:r>
              <a:rPr lang="it-IT" dirty="0" err="1">
                <a:latin typeface="Eras Medium ITC" panose="020B0602030504020804" pitchFamily="34" charset="0"/>
              </a:rPr>
              <a:t>only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preprocessing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perfomed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was</a:t>
            </a:r>
            <a:r>
              <a:rPr lang="it-IT" dirty="0">
                <a:latin typeface="Eras Medium ITC" panose="020B0602030504020804" pitchFamily="34" charset="0"/>
              </a:rPr>
              <a:t> to </a:t>
            </a:r>
            <a:r>
              <a:rPr lang="it-IT" dirty="0" err="1">
                <a:latin typeface="Eras Medium ITC" panose="020B0602030504020804" pitchFamily="34" charset="0"/>
              </a:rPr>
              <a:t>remove</a:t>
            </a:r>
            <a:r>
              <a:rPr lang="it-IT" dirty="0">
                <a:latin typeface="Eras Medium ITC" panose="020B0602030504020804" pitchFamily="34" charset="0"/>
              </a:rPr>
              <a:t> samples with </a:t>
            </a:r>
            <a:r>
              <a:rPr lang="it-IT" dirty="0" err="1">
                <a:latin typeface="Eras Medium ITC" panose="020B0602030504020804" pitchFamily="34" charset="0"/>
              </a:rPr>
              <a:t>missing</a:t>
            </a:r>
            <a:r>
              <a:rPr lang="it-IT" dirty="0">
                <a:latin typeface="Eras Medium ITC" panose="020B0602030504020804" pitchFamily="34" charset="0"/>
              </a:rPr>
              <a:t> price due to </a:t>
            </a:r>
            <a:r>
              <a:rPr lang="it-IT" dirty="0" err="1">
                <a:latin typeface="Eras Medium ITC" panose="020B0602030504020804" pitchFamily="34" charset="0"/>
              </a:rPr>
              <a:t>its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fundamental</a:t>
            </a:r>
            <a:r>
              <a:rPr lang="it-IT" dirty="0">
                <a:latin typeface="Eras Medium ITC" panose="020B0602030504020804" pitchFamily="34" charset="0"/>
              </a:rPr>
              <a:t> impact. </a:t>
            </a:r>
          </a:p>
        </p:txBody>
      </p:sp>
    </p:spTree>
    <p:extLst>
      <p:ext uri="{BB962C8B-B14F-4D97-AF65-F5344CB8AC3E}">
        <p14:creationId xmlns:p14="http://schemas.microsoft.com/office/powerpoint/2010/main" val="196901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190FD-811E-4987-BFBD-89C7FAC1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b="1" dirty="0" err="1">
                <a:latin typeface="Eras Medium ITC" panose="020B0602030504020804" pitchFamily="34" charset="0"/>
              </a:rPr>
              <a:t>Parameters</a:t>
            </a:r>
            <a:endParaRPr lang="it-IT" b="1" dirty="0">
              <a:latin typeface="Eras Medium ITC" panose="020B06020305040208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67358A6-DF8C-4D51-A89C-1B5605B8DE78}"/>
              </a:ext>
            </a:extLst>
          </p:cNvPr>
          <p:cNvSpPr txBox="1"/>
          <p:nvPr/>
        </p:nvSpPr>
        <p:spPr>
          <a:xfrm>
            <a:off x="1600200" y="2253733"/>
            <a:ext cx="103621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Eras Medium ITC" panose="020B0602030504020804" pitchFamily="34" charset="0"/>
              </a:rPr>
              <a:t>We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have</a:t>
            </a:r>
            <a:r>
              <a:rPr lang="it-IT" dirty="0">
                <a:latin typeface="Eras Medium ITC" panose="020B0602030504020804" pitchFamily="34" charset="0"/>
              </a:rPr>
              <a:t> to </a:t>
            </a:r>
            <a:r>
              <a:rPr lang="it-IT" dirty="0" err="1">
                <a:latin typeface="Eras Medium ITC" panose="020B0602030504020804" pitchFamily="34" charset="0"/>
              </a:rPr>
              <a:t>tune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few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parameters</a:t>
            </a:r>
            <a:r>
              <a:rPr lang="it-IT" dirty="0">
                <a:latin typeface="Eras Medium ITC" panose="020B0602030504020804" pitchFamily="34" charset="0"/>
              </a:rPr>
              <a:t> in </a:t>
            </a:r>
            <a:r>
              <a:rPr lang="it-IT" dirty="0" err="1">
                <a:latin typeface="Eras Medium ITC" panose="020B0602030504020804" pitchFamily="34" charset="0"/>
              </a:rPr>
              <a:t>order</a:t>
            </a:r>
            <a:r>
              <a:rPr lang="it-IT" dirty="0">
                <a:latin typeface="Eras Medium ITC" panose="020B0602030504020804" pitchFamily="34" charset="0"/>
              </a:rPr>
              <a:t> to </a:t>
            </a:r>
            <a:r>
              <a:rPr lang="it-IT" dirty="0" err="1">
                <a:latin typeface="Eras Medium ITC" panose="020B0602030504020804" pitchFamily="34" charset="0"/>
              </a:rPr>
              <a:t>prevent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overfitting</a:t>
            </a:r>
            <a:r>
              <a:rPr lang="it-IT" dirty="0">
                <a:latin typeface="Eras Medium ITC" panose="020B0602030504020804" pitchFamily="34" charset="0"/>
              </a:rPr>
              <a:t> and </a:t>
            </a:r>
            <a:r>
              <a:rPr lang="it-IT" dirty="0" err="1">
                <a:latin typeface="Eras Medium ITC" panose="020B0602030504020804" pitchFamily="34" charset="0"/>
              </a:rPr>
              <a:t>improve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accuracy</a:t>
            </a:r>
            <a:r>
              <a:rPr lang="it-IT" dirty="0">
                <a:latin typeface="Eras Medium ITC" panose="020B0602030504020804" pitchFamily="34" charset="0"/>
              </a:rPr>
              <a:t> of </a:t>
            </a:r>
            <a:r>
              <a:rPr lang="it-IT" dirty="0" err="1">
                <a:latin typeface="Eras Medium ITC" panose="020B0602030504020804" pitchFamily="34" charset="0"/>
              </a:rPr>
              <a:t>our</a:t>
            </a:r>
            <a:r>
              <a:rPr lang="it-IT" dirty="0">
                <a:latin typeface="Eras Medium ITC" panose="020B0602030504020804" pitchFamily="34" charset="0"/>
              </a:rPr>
              <a:t> model </a:t>
            </a:r>
          </a:p>
          <a:p>
            <a:endParaRPr lang="it-IT" dirty="0">
              <a:latin typeface="Eras Medium ITC" panose="020B0602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Eras Medium ITC" panose="020B0602030504020804" pitchFamily="34" charset="0"/>
              </a:rPr>
              <a:t>Number</a:t>
            </a:r>
            <a:r>
              <a:rPr lang="it-IT" dirty="0">
                <a:latin typeface="Eras Medium ITC" panose="020B0602030504020804" pitchFamily="34" charset="0"/>
              </a:rPr>
              <a:t> of </a:t>
            </a:r>
            <a:r>
              <a:rPr lang="it-IT" dirty="0" err="1">
                <a:latin typeface="Eras Medium ITC" panose="020B0602030504020804" pitchFamily="34" charset="0"/>
              </a:rPr>
              <a:t>trees</a:t>
            </a:r>
            <a:endParaRPr lang="it-IT" dirty="0">
              <a:latin typeface="Eras Medium ITC" panose="020B0602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Eras Medium ITC" panose="020B0602030504020804" pitchFamily="34" charset="0"/>
              </a:rPr>
              <a:t>Number</a:t>
            </a:r>
            <a:r>
              <a:rPr lang="it-IT" dirty="0">
                <a:latin typeface="Eras Medium ITC" panose="020B0602030504020804" pitchFamily="34" charset="0"/>
              </a:rPr>
              <a:t> of features for </a:t>
            </a:r>
            <a:r>
              <a:rPr lang="it-IT" dirty="0" err="1">
                <a:latin typeface="Eras Medium ITC" panose="020B0602030504020804" pitchFamily="34" charset="0"/>
              </a:rPr>
              <a:t>each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tree</a:t>
            </a:r>
            <a:endParaRPr lang="it-IT" dirty="0">
              <a:latin typeface="Eras Medium ITC" panose="020B0602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Eras Medium ITC" panose="020B0602030504020804" pitchFamily="34" charset="0"/>
              </a:rPr>
              <a:t>Number</a:t>
            </a:r>
            <a:r>
              <a:rPr lang="it-IT" dirty="0">
                <a:latin typeface="Eras Medium ITC" panose="020B0602030504020804" pitchFamily="34" charset="0"/>
              </a:rPr>
              <a:t> of </a:t>
            </a:r>
            <a:r>
              <a:rPr lang="it-IT" dirty="0" err="1">
                <a:latin typeface="Eras Medium ITC" panose="020B0602030504020804" pitchFamily="34" charset="0"/>
              </a:rPr>
              <a:t>semples</a:t>
            </a:r>
            <a:r>
              <a:rPr lang="it-IT" dirty="0">
                <a:latin typeface="Eras Medium ITC" panose="020B0602030504020804" pitchFamily="34" charset="0"/>
              </a:rPr>
              <a:t> in </a:t>
            </a:r>
            <a:r>
              <a:rPr lang="it-IT" dirty="0" err="1">
                <a:latin typeface="Eras Medium ITC" panose="020B0602030504020804" pitchFamily="34" charset="0"/>
              </a:rPr>
              <a:t>each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tree</a:t>
            </a:r>
            <a:endParaRPr lang="it-IT" dirty="0">
              <a:latin typeface="Eras Medium ITC" panose="020B0602030504020804" pitchFamily="34" charset="0"/>
            </a:endParaRPr>
          </a:p>
        </p:txBody>
      </p:sp>
      <p:pic>
        <p:nvPicPr>
          <p:cNvPr id="6146" name="Picture 2" descr="Risultati immagini per punto interrogativo">
            <a:extLst>
              <a:ext uri="{FF2B5EF4-FFF2-40B4-BE49-F238E27FC236}">
                <a16:creationId xmlns:a16="http://schemas.microsoft.com/office/drawing/2014/main" id="{C3A0276F-81D9-4A2A-A056-288D76A2F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22743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48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B518FE-E80F-4848-91B0-470BF05A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Eras Medium ITC" panose="020B0602030504020804" pitchFamily="34" charset="0"/>
              </a:rPr>
              <a:t>Some </a:t>
            </a:r>
            <a:r>
              <a:rPr lang="it-IT" b="1" dirty="0" err="1">
                <a:latin typeface="Eras Medium ITC" panose="020B0602030504020804" pitchFamily="34" charset="0"/>
              </a:rPr>
              <a:t>results</a:t>
            </a:r>
            <a:endParaRPr lang="it-IT" b="1" dirty="0">
              <a:latin typeface="Eras Medium ITC" panose="020B06020305040208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C037DB-D1C7-43FA-A51C-27BC3A1A5760}"/>
              </a:ext>
            </a:extLst>
          </p:cNvPr>
          <p:cNvSpPr txBox="1"/>
          <p:nvPr/>
        </p:nvSpPr>
        <p:spPr>
          <a:xfrm>
            <a:off x="1709928" y="2306288"/>
            <a:ext cx="505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Eras Medium ITC" panose="020B0602030504020804" pitchFamily="34" charset="0"/>
              </a:rPr>
              <a:t>With </a:t>
            </a:r>
          </a:p>
          <a:p>
            <a:r>
              <a:rPr lang="it-IT" dirty="0">
                <a:latin typeface="Eras Medium ITC" panose="020B0602030504020804" pitchFamily="34" charset="0"/>
              </a:rPr>
              <a:t>#samples = #</a:t>
            </a:r>
            <a:r>
              <a:rPr lang="it-IT" dirty="0" err="1">
                <a:latin typeface="Eras Medium ITC" panose="020B0602030504020804" pitchFamily="34" charset="0"/>
              </a:rPr>
              <a:t>dataset_samples</a:t>
            </a:r>
            <a:r>
              <a:rPr lang="it-IT" dirty="0">
                <a:latin typeface="Eras Medium ITC" panose="020B0602030504020804" pitchFamily="34" charset="0"/>
              </a:rPr>
              <a:t> / log2(#</a:t>
            </a:r>
            <a:r>
              <a:rPr lang="it-IT" dirty="0" err="1">
                <a:latin typeface="Eras Medium ITC" panose="020B0602030504020804" pitchFamily="34" charset="0"/>
              </a:rPr>
              <a:t>trees</a:t>
            </a:r>
            <a:r>
              <a:rPr lang="it-IT" dirty="0">
                <a:latin typeface="Eras Medium ITC" panose="020B0602030504020804" pitchFamily="34" charset="0"/>
              </a:rPr>
              <a:t>)</a:t>
            </a:r>
          </a:p>
          <a:p>
            <a:r>
              <a:rPr lang="it-IT" dirty="0">
                <a:latin typeface="Eras Medium ITC" panose="020B0602030504020804" pitchFamily="34" charset="0"/>
              </a:rPr>
              <a:t>#features = #dataset_ features</a:t>
            </a:r>
          </a:p>
          <a:p>
            <a:endParaRPr lang="it-IT" dirty="0">
              <a:latin typeface="Eras Medium ITC" panose="020B0602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Eras Medium ITC" panose="020B0602030504020804" pitchFamily="34" charset="0"/>
              </a:rPr>
              <a:t>Decision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Tree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Accuracy</a:t>
            </a:r>
            <a:r>
              <a:rPr lang="it-IT" b="1" dirty="0">
                <a:latin typeface="Eras Medium ITC" panose="020B0602030504020804" pitchFamily="34" charset="0"/>
              </a:rPr>
              <a:t>:</a:t>
            </a:r>
            <a:r>
              <a:rPr lang="it-IT" dirty="0">
                <a:latin typeface="Eras Medium ITC" panose="020B0602030504020804" pitchFamily="34" charset="0"/>
              </a:rPr>
              <a:t>       0.1935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(10 </a:t>
            </a:r>
            <a:r>
              <a:rPr lang="it-IT" b="1" dirty="0" err="1">
                <a:latin typeface="Eras Medium ITC" panose="020B0602030504020804" pitchFamily="34" charset="0"/>
              </a:rPr>
              <a:t>trees</a:t>
            </a:r>
            <a:r>
              <a:rPr lang="it-IT" b="1" dirty="0">
                <a:latin typeface="Eras Medium ITC" panose="020B0602030504020804" pitchFamily="34" charset="0"/>
              </a:rPr>
              <a:t>):    </a:t>
            </a:r>
            <a:r>
              <a:rPr lang="it-IT" dirty="0">
                <a:latin typeface="Eras Medium ITC" panose="020B0602030504020804" pitchFamily="34" charset="0"/>
              </a:rPr>
              <a:t>0.2215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(30 </a:t>
            </a:r>
            <a:r>
              <a:rPr lang="it-IT" b="1" dirty="0" err="1">
                <a:latin typeface="Eras Medium ITC" panose="020B0602030504020804" pitchFamily="34" charset="0"/>
              </a:rPr>
              <a:t>trees</a:t>
            </a:r>
            <a:r>
              <a:rPr lang="it-IT" b="1" dirty="0">
                <a:latin typeface="Eras Medium ITC" panose="020B0602030504020804" pitchFamily="34" charset="0"/>
              </a:rPr>
              <a:t>):    </a:t>
            </a:r>
            <a:r>
              <a:rPr lang="it-IT" dirty="0">
                <a:latin typeface="Eras Medium ITC" panose="020B0602030504020804" pitchFamily="34" charset="0"/>
              </a:rPr>
              <a:t>0.265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(60 </a:t>
            </a:r>
            <a:r>
              <a:rPr lang="it-IT" b="1" dirty="0" err="1">
                <a:latin typeface="Eras Medium ITC" panose="020B0602030504020804" pitchFamily="34" charset="0"/>
              </a:rPr>
              <a:t>trees</a:t>
            </a:r>
            <a:r>
              <a:rPr lang="it-IT" b="1" dirty="0">
                <a:latin typeface="Eras Medium ITC" panose="020B0602030504020804" pitchFamily="34" charset="0"/>
              </a:rPr>
              <a:t>):    </a:t>
            </a:r>
            <a:r>
              <a:rPr lang="it-IT" dirty="0">
                <a:latin typeface="Eras Medium ITC" panose="020B0602030504020804" pitchFamily="34" charset="0"/>
              </a:rPr>
              <a:t>0.273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(100 </a:t>
            </a:r>
            <a:r>
              <a:rPr lang="it-IT" b="1" dirty="0" err="1">
                <a:latin typeface="Eras Medium ITC" panose="020B0602030504020804" pitchFamily="34" charset="0"/>
              </a:rPr>
              <a:t>trees</a:t>
            </a:r>
            <a:r>
              <a:rPr lang="it-IT" b="1" dirty="0">
                <a:latin typeface="Eras Medium ITC" panose="020B0602030504020804" pitchFamily="34" charset="0"/>
              </a:rPr>
              <a:t>):  </a:t>
            </a:r>
            <a:r>
              <a:rPr lang="it-IT" dirty="0">
                <a:latin typeface="Eras Medium ITC" panose="020B0602030504020804" pitchFamily="34" charset="0"/>
              </a:rPr>
              <a:t>0.28</a:t>
            </a:r>
          </a:p>
          <a:p>
            <a:endParaRPr lang="it-IT" b="1" dirty="0">
              <a:latin typeface="Eras Medium ITC" panose="020B06020305040208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FCC244-54CE-49BD-870E-559EFC408230}"/>
              </a:ext>
            </a:extLst>
          </p:cNvPr>
          <p:cNvSpPr txBox="1"/>
          <p:nvPr/>
        </p:nvSpPr>
        <p:spPr>
          <a:xfrm>
            <a:off x="6430963" y="2254474"/>
            <a:ext cx="46201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Eras Medium ITC" panose="020B0602030504020804" pitchFamily="34" charset="0"/>
              </a:rPr>
              <a:t>With </a:t>
            </a:r>
          </a:p>
          <a:p>
            <a:r>
              <a:rPr lang="it-IT" dirty="0">
                <a:latin typeface="Eras Medium ITC" panose="020B0602030504020804" pitchFamily="34" charset="0"/>
              </a:rPr>
              <a:t>#samples = #</a:t>
            </a:r>
            <a:r>
              <a:rPr lang="it-IT" dirty="0" err="1">
                <a:latin typeface="Eras Medium ITC" panose="020B0602030504020804" pitchFamily="34" charset="0"/>
              </a:rPr>
              <a:t>dataset_samples</a:t>
            </a:r>
            <a:r>
              <a:rPr lang="it-IT" dirty="0">
                <a:latin typeface="Eras Medium ITC" panose="020B0602030504020804" pitchFamily="34" charset="0"/>
              </a:rPr>
              <a:t> / log2(#</a:t>
            </a:r>
            <a:r>
              <a:rPr lang="it-IT" dirty="0" err="1">
                <a:latin typeface="Eras Medium ITC" panose="020B0602030504020804" pitchFamily="34" charset="0"/>
              </a:rPr>
              <a:t>trees</a:t>
            </a:r>
            <a:r>
              <a:rPr lang="it-IT" dirty="0">
                <a:latin typeface="Eras Medium ITC" panose="020B0602030504020804" pitchFamily="34" charset="0"/>
              </a:rPr>
              <a:t>)</a:t>
            </a:r>
          </a:p>
          <a:p>
            <a:r>
              <a:rPr lang="it-IT" dirty="0">
                <a:latin typeface="Eras Medium ITC" panose="020B0602030504020804" pitchFamily="34" charset="0"/>
              </a:rPr>
              <a:t>#features = log2(#dataset_ features)</a:t>
            </a:r>
          </a:p>
          <a:p>
            <a:endParaRPr lang="it-IT" dirty="0">
              <a:latin typeface="Eras Medium ITC" panose="020B0602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Eras Medium ITC" panose="020B0602030504020804" pitchFamily="34" charset="0"/>
              </a:rPr>
              <a:t>Decision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Tree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Accuracy</a:t>
            </a:r>
            <a:r>
              <a:rPr lang="it-IT" b="1" dirty="0">
                <a:latin typeface="Eras Medium ITC" panose="020B0602030504020804" pitchFamily="34" charset="0"/>
              </a:rPr>
              <a:t>:</a:t>
            </a:r>
            <a:r>
              <a:rPr lang="it-IT" dirty="0">
                <a:latin typeface="Eras Medium ITC" panose="020B0602030504020804" pitchFamily="34" charset="0"/>
              </a:rPr>
              <a:t>       0.1249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(10 </a:t>
            </a:r>
            <a:r>
              <a:rPr lang="it-IT" b="1" dirty="0" err="1">
                <a:latin typeface="Eras Medium ITC" panose="020B0602030504020804" pitchFamily="34" charset="0"/>
              </a:rPr>
              <a:t>trees</a:t>
            </a:r>
            <a:r>
              <a:rPr lang="it-IT" b="1" dirty="0">
                <a:latin typeface="Eras Medium ITC" panose="020B0602030504020804" pitchFamily="34" charset="0"/>
              </a:rPr>
              <a:t>):    </a:t>
            </a:r>
            <a:r>
              <a:rPr lang="it-IT" dirty="0">
                <a:latin typeface="Eras Medium ITC" panose="020B0602030504020804" pitchFamily="34" charset="0"/>
              </a:rPr>
              <a:t>0.266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(30 </a:t>
            </a:r>
            <a:r>
              <a:rPr lang="it-IT" b="1" dirty="0" err="1">
                <a:latin typeface="Eras Medium ITC" panose="020B0602030504020804" pitchFamily="34" charset="0"/>
              </a:rPr>
              <a:t>trees</a:t>
            </a:r>
            <a:r>
              <a:rPr lang="it-IT" b="1" dirty="0">
                <a:latin typeface="Eras Medium ITC" panose="020B0602030504020804" pitchFamily="34" charset="0"/>
              </a:rPr>
              <a:t>):    </a:t>
            </a:r>
            <a:r>
              <a:rPr lang="it-IT" dirty="0">
                <a:latin typeface="Eras Medium ITC" panose="020B0602030504020804" pitchFamily="34" charset="0"/>
              </a:rPr>
              <a:t>0.275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(60 </a:t>
            </a:r>
            <a:r>
              <a:rPr lang="it-IT" b="1" dirty="0" err="1">
                <a:latin typeface="Eras Medium ITC" panose="020B0602030504020804" pitchFamily="34" charset="0"/>
              </a:rPr>
              <a:t>trees</a:t>
            </a:r>
            <a:r>
              <a:rPr lang="it-IT" b="1" dirty="0">
                <a:latin typeface="Eras Medium ITC" panose="020B0602030504020804" pitchFamily="34" charset="0"/>
              </a:rPr>
              <a:t>):    </a:t>
            </a:r>
            <a:r>
              <a:rPr lang="it-IT" dirty="0">
                <a:latin typeface="Eras Medium ITC" panose="020B0602030504020804" pitchFamily="34" charset="0"/>
              </a:rPr>
              <a:t>0.267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(100 </a:t>
            </a:r>
            <a:r>
              <a:rPr lang="it-IT" b="1" dirty="0" err="1">
                <a:latin typeface="Eras Medium ITC" panose="020B0602030504020804" pitchFamily="34" charset="0"/>
              </a:rPr>
              <a:t>trees</a:t>
            </a:r>
            <a:r>
              <a:rPr lang="it-IT" b="1" dirty="0">
                <a:latin typeface="Eras Medium ITC" panose="020B0602030504020804" pitchFamily="34" charset="0"/>
              </a:rPr>
              <a:t>):  </a:t>
            </a:r>
            <a:r>
              <a:rPr lang="it-IT" dirty="0">
                <a:latin typeface="Eras Medium ITC" panose="020B0602030504020804" pitchFamily="34" charset="0"/>
              </a:rPr>
              <a:t>0.273</a:t>
            </a:r>
            <a:endParaRPr lang="it-IT" b="1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4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B518FE-E80F-4848-91B0-470BF05A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Eras Medium ITC" panose="020B0602030504020804" pitchFamily="34" charset="0"/>
              </a:rPr>
              <a:t>Some </a:t>
            </a:r>
            <a:r>
              <a:rPr lang="it-IT" b="1" dirty="0" err="1">
                <a:latin typeface="Eras Medium ITC" panose="020B0602030504020804" pitchFamily="34" charset="0"/>
              </a:rPr>
              <a:t>results</a:t>
            </a:r>
            <a:endParaRPr lang="it-IT" b="1" dirty="0">
              <a:latin typeface="Eras Medium ITC" panose="020B06020305040208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C037DB-D1C7-43FA-A51C-27BC3A1A5760}"/>
              </a:ext>
            </a:extLst>
          </p:cNvPr>
          <p:cNvSpPr txBox="1"/>
          <p:nvPr/>
        </p:nvSpPr>
        <p:spPr>
          <a:xfrm>
            <a:off x="1709928" y="2306288"/>
            <a:ext cx="40511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Eras Medium ITC" panose="020B0602030504020804" pitchFamily="34" charset="0"/>
              </a:rPr>
              <a:t>With </a:t>
            </a:r>
          </a:p>
          <a:p>
            <a:r>
              <a:rPr lang="it-IT" dirty="0">
                <a:latin typeface="Eras Medium ITC" panose="020B0602030504020804" pitchFamily="34" charset="0"/>
              </a:rPr>
              <a:t>#samples = #</a:t>
            </a:r>
            <a:r>
              <a:rPr lang="it-IT" dirty="0" err="1">
                <a:latin typeface="Eras Medium ITC" panose="020B0602030504020804" pitchFamily="34" charset="0"/>
              </a:rPr>
              <a:t>dataset_samples</a:t>
            </a:r>
            <a:r>
              <a:rPr lang="it-IT" dirty="0">
                <a:latin typeface="Eras Medium ITC" panose="020B0602030504020804" pitchFamily="34" charset="0"/>
              </a:rPr>
              <a:t> / #</a:t>
            </a:r>
            <a:r>
              <a:rPr lang="it-IT" dirty="0" err="1">
                <a:latin typeface="Eras Medium ITC" panose="020B0602030504020804" pitchFamily="34" charset="0"/>
              </a:rPr>
              <a:t>trees</a:t>
            </a:r>
            <a:endParaRPr lang="it-IT" dirty="0">
              <a:latin typeface="Eras Medium ITC" panose="020B0602030504020804" pitchFamily="34" charset="0"/>
            </a:endParaRPr>
          </a:p>
          <a:p>
            <a:r>
              <a:rPr lang="it-IT" dirty="0">
                <a:latin typeface="Eras Medium ITC" panose="020B0602030504020804" pitchFamily="34" charset="0"/>
              </a:rPr>
              <a:t>#features = #dataset_ features</a:t>
            </a:r>
          </a:p>
          <a:p>
            <a:endParaRPr lang="it-IT" dirty="0">
              <a:latin typeface="Eras Medium ITC" panose="020B0602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Eras Medium ITC" panose="020B0602030504020804" pitchFamily="34" charset="0"/>
              </a:rPr>
              <a:t>Decision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Tree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Accuracy</a:t>
            </a:r>
            <a:r>
              <a:rPr lang="it-IT" b="1" dirty="0">
                <a:latin typeface="Eras Medium ITC" panose="020B0602030504020804" pitchFamily="34" charset="0"/>
              </a:rPr>
              <a:t>:</a:t>
            </a:r>
            <a:r>
              <a:rPr lang="it-IT" dirty="0">
                <a:latin typeface="Eras Medium ITC" panose="020B0602030504020804" pitchFamily="34" charset="0"/>
              </a:rPr>
              <a:t>       0.2665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(10 </a:t>
            </a:r>
            <a:r>
              <a:rPr lang="it-IT" b="1" dirty="0" err="1">
                <a:latin typeface="Eras Medium ITC" panose="020B0602030504020804" pitchFamily="34" charset="0"/>
              </a:rPr>
              <a:t>trees</a:t>
            </a:r>
            <a:r>
              <a:rPr lang="it-IT" b="1" dirty="0">
                <a:latin typeface="Eras Medium ITC" panose="020B0602030504020804" pitchFamily="34" charset="0"/>
              </a:rPr>
              <a:t>):    </a:t>
            </a:r>
            <a:r>
              <a:rPr lang="it-IT" dirty="0">
                <a:latin typeface="Eras Medium ITC" panose="020B0602030504020804" pitchFamily="34" charset="0"/>
              </a:rPr>
              <a:t>0.278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(30 </a:t>
            </a:r>
            <a:r>
              <a:rPr lang="it-IT" b="1" dirty="0" err="1">
                <a:latin typeface="Eras Medium ITC" panose="020B0602030504020804" pitchFamily="34" charset="0"/>
              </a:rPr>
              <a:t>trees</a:t>
            </a:r>
            <a:r>
              <a:rPr lang="it-IT" b="1" dirty="0">
                <a:latin typeface="Eras Medium ITC" panose="020B0602030504020804" pitchFamily="34" charset="0"/>
              </a:rPr>
              <a:t>):    </a:t>
            </a:r>
            <a:r>
              <a:rPr lang="it-IT" dirty="0">
                <a:latin typeface="Eras Medium ITC" panose="020B0602030504020804" pitchFamily="34" charset="0"/>
              </a:rPr>
              <a:t>0.2515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(60 </a:t>
            </a:r>
            <a:r>
              <a:rPr lang="it-IT" b="1" dirty="0" err="1">
                <a:latin typeface="Eras Medium ITC" panose="020B0602030504020804" pitchFamily="34" charset="0"/>
              </a:rPr>
              <a:t>trees</a:t>
            </a:r>
            <a:r>
              <a:rPr lang="it-IT" b="1" dirty="0">
                <a:latin typeface="Eras Medium ITC" panose="020B0602030504020804" pitchFamily="34" charset="0"/>
              </a:rPr>
              <a:t>):    </a:t>
            </a:r>
            <a:r>
              <a:rPr lang="it-IT" dirty="0">
                <a:latin typeface="Eras Medium ITC" panose="020B0602030504020804" pitchFamily="34" charset="0"/>
              </a:rPr>
              <a:t>0.251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(100 </a:t>
            </a:r>
            <a:r>
              <a:rPr lang="it-IT" b="1" dirty="0" err="1">
                <a:latin typeface="Eras Medium ITC" panose="020B0602030504020804" pitchFamily="34" charset="0"/>
              </a:rPr>
              <a:t>trees</a:t>
            </a:r>
            <a:r>
              <a:rPr lang="it-IT" b="1" dirty="0">
                <a:latin typeface="Eras Medium ITC" panose="020B0602030504020804" pitchFamily="34" charset="0"/>
              </a:rPr>
              <a:t>):  </a:t>
            </a:r>
            <a:r>
              <a:rPr lang="it-IT" dirty="0">
                <a:latin typeface="Eras Medium ITC" panose="020B0602030504020804" pitchFamily="34" charset="0"/>
              </a:rPr>
              <a:t>0.2285</a:t>
            </a:r>
            <a:endParaRPr lang="it-IT" b="1" dirty="0">
              <a:latin typeface="Eras Medium ITC" panose="020B06020305040208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FCC244-54CE-49BD-870E-559EFC408230}"/>
              </a:ext>
            </a:extLst>
          </p:cNvPr>
          <p:cNvSpPr txBox="1"/>
          <p:nvPr/>
        </p:nvSpPr>
        <p:spPr>
          <a:xfrm>
            <a:off x="6430963" y="2254474"/>
            <a:ext cx="40511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Eras Medium ITC" panose="020B0602030504020804" pitchFamily="34" charset="0"/>
              </a:rPr>
              <a:t>With </a:t>
            </a:r>
          </a:p>
          <a:p>
            <a:r>
              <a:rPr lang="it-IT" dirty="0">
                <a:latin typeface="Eras Medium ITC" panose="020B0602030504020804" pitchFamily="34" charset="0"/>
              </a:rPr>
              <a:t>#samples = #</a:t>
            </a:r>
            <a:r>
              <a:rPr lang="it-IT" dirty="0" err="1">
                <a:latin typeface="Eras Medium ITC" panose="020B0602030504020804" pitchFamily="34" charset="0"/>
              </a:rPr>
              <a:t>dataset_samples</a:t>
            </a:r>
            <a:r>
              <a:rPr lang="it-IT" dirty="0">
                <a:latin typeface="Eras Medium ITC" panose="020B0602030504020804" pitchFamily="34" charset="0"/>
              </a:rPr>
              <a:t> / #</a:t>
            </a:r>
            <a:r>
              <a:rPr lang="it-IT" dirty="0" err="1">
                <a:latin typeface="Eras Medium ITC" panose="020B0602030504020804" pitchFamily="34" charset="0"/>
              </a:rPr>
              <a:t>trees</a:t>
            </a:r>
            <a:endParaRPr lang="it-IT" dirty="0">
              <a:latin typeface="Eras Medium ITC" panose="020B0602030504020804" pitchFamily="34" charset="0"/>
            </a:endParaRPr>
          </a:p>
          <a:p>
            <a:r>
              <a:rPr lang="it-IT" dirty="0">
                <a:latin typeface="Eras Medium ITC" panose="020B0602030504020804" pitchFamily="34" charset="0"/>
              </a:rPr>
              <a:t>#features = log2(#dataset_ features)</a:t>
            </a:r>
          </a:p>
          <a:p>
            <a:endParaRPr lang="it-IT" dirty="0">
              <a:latin typeface="Eras Medium ITC" panose="020B0602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Eras Medium ITC" panose="020B0602030504020804" pitchFamily="34" charset="0"/>
              </a:rPr>
              <a:t>Decision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Tree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Accuracy</a:t>
            </a:r>
            <a:r>
              <a:rPr lang="it-IT" b="1" dirty="0">
                <a:latin typeface="Eras Medium ITC" panose="020B0602030504020804" pitchFamily="34" charset="0"/>
              </a:rPr>
              <a:t>:</a:t>
            </a:r>
            <a:r>
              <a:rPr lang="it-IT" dirty="0">
                <a:latin typeface="Eras Medium ITC" panose="020B0602030504020804" pitchFamily="34" charset="0"/>
              </a:rPr>
              <a:t>       0.257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(10 </a:t>
            </a:r>
            <a:r>
              <a:rPr lang="it-IT" b="1" dirty="0" err="1">
                <a:latin typeface="Eras Medium ITC" panose="020B0602030504020804" pitchFamily="34" charset="0"/>
              </a:rPr>
              <a:t>trees</a:t>
            </a:r>
            <a:r>
              <a:rPr lang="it-IT" b="1" dirty="0">
                <a:latin typeface="Eras Medium ITC" panose="020B0602030504020804" pitchFamily="34" charset="0"/>
              </a:rPr>
              <a:t>):    </a:t>
            </a:r>
            <a:r>
              <a:rPr lang="it-IT" dirty="0">
                <a:latin typeface="Eras Medium ITC" panose="020B0602030504020804" pitchFamily="34" charset="0"/>
              </a:rPr>
              <a:t>0.124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(30 </a:t>
            </a:r>
            <a:r>
              <a:rPr lang="it-IT" b="1" dirty="0" err="1">
                <a:latin typeface="Eras Medium ITC" panose="020B0602030504020804" pitchFamily="34" charset="0"/>
              </a:rPr>
              <a:t>trees</a:t>
            </a:r>
            <a:r>
              <a:rPr lang="it-IT" b="1" dirty="0">
                <a:latin typeface="Eras Medium ITC" panose="020B0602030504020804" pitchFamily="34" charset="0"/>
              </a:rPr>
              <a:t>):    </a:t>
            </a:r>
            <a:r>
              <a:rPr lang="it-IT" dirty="0">
                <a:latin typeface="Eras Medium ITC" panose="020B0602030504020804" pitchFamily="34" charset="0"/>
              </a:rPr>
              <a:t>0.186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(60 </a:t>
            </a:r>
            <a:r>
              <a:rPr lang="it-IT" b="1" dirty="0" err="1">
                <a:latin typeface="Eras Medium ITC" panose="020B0602030504020804" pitchFamily="34" charset="0"/>
              </a:rPr>
              <a:t>trees</a:t>
            </a:r>
            <a:r>
              <a:rPr lang="it-IT" b="1" dirty="0">
                <a:latin typeface="Eras Medium ITC" panose="020B0602030504020804" pitchFamily="34" charset="0"/>
              </a:rPr>
              <a:t>):    </a:t>
            </a:r>
            <a:r>
              <a:rPr lang="it-IT" dirty="0">
                <a:latin typeface="Eras Medium ITC" panose="020B0602030504020804" pitchFamily="34" charset="0"/>
              </a:rPr>
              <a:t>0.1525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(100 </a:t>
            </a:r>
            <a:r>
              <a:rPr lang="it-IT" b="1" dirty="0" err="1">
                <a:latin typeface="Eras Medium ITC" panose="020B0602030504020804" pitchFamily="34" charset="0"/>
              </a:rPr>
              <a:t>trees</a:t>
            </a:r>
            <a:r>
              <a:rPr lang="it-IT" b="1" dirty="0">
                <a:latin typeface="Eras Medium ITC" panose="020B0602030504020804" pitchFamily="34" charset="0"/>
              </a:rPr>
              <a:t>):  </a:t>
            </a:r>
            <a:r>
              <a:rPr lang="it-IT" dirty="0">
                <a:latin typeface="Eras Medium ITC" panose="020B0602030504020804" pitchFamily="34" charset="0"/>
              </a:rPr>
              <a:t>0.148</a:t>
            </a:r>
          </a:p>
        </p:txBody>
      </p:sp>
    </p:spTree>
    <p:extLst>
      <p:ext uri="{BB962C8B-B14F-4D97-AF65-F5344CB8AC3E}">
        <p14:creationId xmlns:p14="http://schemas.microsoft.com/office/powerpoint/2010/main" val="206396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52385F-FE80-4CD4-BF63-1244C8E3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b="1" dirty="0" err="1">
                <a:latin typeface="Eras Medium ITC" panose="020B0602030504020804" pitchFamily="34" charset="0"/>
              </a:rPr>
              <a:t>Comparing</a:t>
            </a:r>
            <a:r>
              <a:rPr lang="it-IT" b="1" dirty="0">
                <a:latin typeface="Eras Medium ITC" panose="020B0602030504020804" pitchFamily="34" charset="0"/>
              </a:rPr>
              <a:t> with </a:t>
            </a:r>
            <a:r>
              <a:rPr lang="it-IT" b="1" dirty="0" err="1">
                <a:latin typeface="Eras Medium ITC" panose="020B0602030504020804" pitchFamily="34" charset="0"/>
              </a:rPr>
              <a:t>SKLearn</a:t>
            </a:r>
            <a:endParaRPr lang="it-IT" b="1" dirty="0">
              <a:latin typeface="Eras Medium ITC" panose="020B06020305040208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435FA7-98AB-4351-A906-782427AB8D90}"/>
              </a:ext>
            </a:extLst>
          </p:cNvPr>
          <p:cNvSpPr txBox="1"/>
          <p:nvPr/>
        </p:nvSpPr>
        <p:spPr>
          <a:xfrm>
            <a:off x="1484311" y="2208482"/>
            <a:ext cx="7431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Eras Medium ITC" panose="020B0602030504020804" pitchFamily="34" charset="0"/>
              </a:rPr>
              <a:t>The Random </a:t>
            </a:r>
            <a:r>
              <a:rPr lang="it-IT" dirty="0" err="1">
                <a:latin typeface="Eras Medium ITC" panose="020B0602030504020804" pitchFamily="34" charset="0"/>
              </a:rPr>
              <a:t>Forest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implementation</a:t>
            </a:r>
            <a:r>
              <a:rPr lang="it-IT" dirty="0">
                <a:latin typeface="Eras Medium ITC" panose="020B0602030504020804" pitchFamily="34" charset="0"/>
              </a:rPr>
              <a:t> on </a:t>
            </a:r>
            <a:r>
              <a:rPr lang="it-IT" dirty="0" err="1">
                <a:latin typeface="Eras Medium ITC" panose="020B0602030504020804" pitchFamily="34" charset="0"/>
              </a:rPr>
              <a:t>this</a:t>
            </a:r>
            <a:r>
              <a:rPr lang="it-IT" dirty="0">
                <a:latin typeface="Eras Medium ITC" panose="020B0602030504020804" pitchFamily="34" charset="0"/>
              </a:rPr>
              <a:t> library </a:t>
            </a:r>
            <a:r>
              <a:rPr lang="it-IT" dirty="0" err="1">
                <a:latin typeface="Eras Medium ITC" panose="020B0602030504020804" pitchFamily="34" charset="0"/>
              </a:rPr>
              <a:t>is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awfully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faster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as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well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as</a:t>
            </a:r>
            <a:r>
              <a:rPr lang="it-IT" dirty="0">
                <a:latin typeface="Eras Medium ITC" panose="020B0602030504020804" pitchFamily="34" charset="0"/>
              </a:rPr>
              <a:t> more accurate </a:t>
            </a:r>
            <a:r>
              <a:rPr lang="it-IT" dirty="0" err="1">
                <a:latin typeface="Eras Medium ITC" panose="020B0602030504020804" pitchFamily="34" charset="0"/>
              </a:rPr>
              <a:t>because</a:t>
            </a:r>
            <a:r>
              <a:rPr lang="it-IT" dirty="0">
                <a:latin typeface="Eras Medium ITC" panose="020B0602030504020804" pitchFamily="34" charset="0"/>
              </a:rPr>
              <a:t> of </a:t>
            </a:r>
            <a:r>
              <a:rPr lang="it-IT" dirty="0" err="1">
                <a:latin typeface="Eras Medium ITC" panose="020B0602030504020804" pitchFamily="34" charset="0"/>
              </a:rPr>
              <a:t>its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optimizations</a:t>
            </a:r>
            <a:r>
              <a:rPr lang="it-IT" dirty="0">
                <a:latin typeface="Eras Medium ITC" panose="020B0602030504020804" pitchFamily="34" charset="0"/>
              </a:rPr>
              <a:t>…</a:t>
            </a:r>
          </a:p>
          <a:p>
            <a:r>
              <a:rPr lang="it-IT" dirty="0">
                <a:latin typeface="Eras Medium ITC" panose="020B0602030504020804" pitchFamily="34" charset="0"/>
              </a:rPr>
              <a:t>(</a:t>
            </a:r>
            <a:r>
              <a:rPr lang="it-IT" dirty="0" err="1">
                <a:latin typeface="Eras Medium ITC" panose="020B0602030504020804" pitchFamily="34" charset="0"/>
              </a:rPr>
              <a:t>although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my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implementation</a:t>
            </a:r>
            <a:r>
              <a:rPr lang="it-IT" dirty="0">
                <a:latin typeface="Eras Medium ITC" panose="020B0602030504020804" pitchFamily="34" charset="0"/>
              </a:rPr>
              <a:t> can </a:t>
            </a:r>
            <a:r>
              <a:rPr lang="it-IT" dirty="0" err="1">
                <a:latin typeface="Eras Medium ITC" panose="020B0602030504020804" pitchFamily="34" charset="0"/>
              </a:rPr>
              <a:t>deal</a:t>
            </a:r>
            <a:r>
              <a:rPr lang="it-IT" dirty="0">
                <a:latin typeface="Eras Medium ITC" panose="020B0602030504020804" pitchFamily="34" charset="0"/>
              </a:rPr>
              <a:t> with </a:t>
            </a:r>
            <a:r>
              <a:rPr lang="it-IT" dirty="0" err="1">
                <a:latin typeface="Eras Medium ITC" panose="020B0602030504020804" pitchFamily="34" charset="0"/>
              </a:rPr>
              <a:t>categorical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values</a:t>
            </a:r>
            <a:r>
              <a:rPr lang="it-IT" dirty="0">
                <a:latin typeface="Eras Medium ITC" panose="020B0602030504020804" pitchFamily="34" charset="0"/>
              </a:rPr>
              <a:t>      )</a:t>
            </a:r>
          </a:p>
        </p:txBody>
      </p:sp>
      <p:pic>
        <p:nvPicPr>
          <p:cNvPr id="5" name="Elemento grafico 4" descr="Linguaccia senza riempimento">
            <a:extLst>
              <a:ext uri="{FF2B5EF4-FFF2-40B4-BE49-F238E27FC236}">
                <a16:creationId xmlns:a16="http://schemas.microsoft.com/office/drawing/2014/main" id="{04E2F30A-E3BC-4E03-A198-C364ABF37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126" y="2821130"/>
            <a:ext cx="310682" cy="3106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3CB75F-8221-4A9C-B005-E55B66B9D8B7}"/>
              </a:ext>
            </a:extLst>
          </p:cNvPr>
          <p:cNvSpPr txBox="1"/>
          <p:nvPr/>
        </p:nvSpPr>
        <p:spPr>
          <a:xfrm>
            <a:off x="1484311" y="3429000"/>
            <a:ext cx="40511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Eras Medium ITC" panose="020B0602030504020804" pitchFamily="34" charset="0"/>
              </a:rPr>
              <a:t>Decision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Tree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Accuracy</a:t>
            </a:r>
            <a:r>
              <a:rPr lang="it-IT" b="1" dirty="0">
                <a:latin typeface="Eras Medium ITC" panose="020B0602030504020804" pitchFamily="34" charset="0"/>
              </a:rPr>
              <a:t>:</a:t>
            </a:r>
            <a:r>
              <a:rPr lang="it-IT" dirty="0">
                <a:latin typeface="Eras Medium ITC" panose="020B0602030504020804" pitchFamily="34" charset="0"/>
              </a:rPr>
              <a:t>       0.256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(10 </a:t>
            </a:r>
            <a:r>
              <a:rPr lang="it-IT" b="1" dirty="0" err="1">
                <a:latin typeface="Eras Medium ITC" panose="020B0602030504020804" pitchFamily="34" charset="0"/>
              </a:rPr>
              <a:t>trees</a:t>
            </a:r>
            <a:r>
              <a:rPr lang="it-IT" b="1" dirty="0">
                <a:latin typeface="Eras Medium ITC" panose="020B0602030504020804" pitchFamily="34" charset="0"/>
              </a:rPr>
              <a:t>):    </a:t>
            </a:r>
            <a:r>
              <a:rPr lang="it-IT" dirty="0">
                <a:latin typeface="Eras Medium ITC" panose="020B0602030504020804" pitchFamily="34" charset="0"/>
              </a:rPr>
              <a:t>0.297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(30 </a:t>
            </a:r>
            <a:r>
              <a:rPr lang="it-IT" b="1" dirty="0" err="1">
                <a:latin typeface="Eras Medium ITC" panose="020B0602030504020804" pitchFamily="34" charset="0"/>
              </a:rPr>
              <a:t>trees</a:t>
            </a:r>
            <a:r>
              <a:rPr lang="it-IT" b="1" dirty="0">
                <a:latin typeface="Eras Medium ITC" panose="020B0602030504020804" pitchFamily="34" charset="0"/>
              </a:rPr>
              <a:t>):    </a:t>
            </a:r>
            <a:r>
              <a:rPr lang="it-IT" dirty="0">
                <a:latin typeface="Eras Medium ITC" panose="020B0602030504020804" pitchFamily="34" charset="0"/>
              </a:rPr>
              <a:t>0.301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(60 </a:t>
            </a:r>
            <a:r>
              <a:rPr lang="it-IT" b="1" dirty="0" err="1">
                <a:latin typeface="Eras Medium ITC" panose="020B0602030504020804" pitchFamily="34" charset="0"/>
              </a:rPr>
              <a:t>trees</a:t>
            </a:r>
            <a:r>
              <a:rPr lang="it-IT" b="1" dirty="0">
                <a:latin typeface="Eras Medium ITC" panose="020B0602030504020804" pitchFamily="34" charset="0"/>
              </a:rPr>
              <a:t>):    </a:t>
            </a:r>
            <a:r>
              <a:rPr lang="it-IT" dirty="0">
                <a:latin typeface="Eras Medium ITC" panose="020B0602030504020804" pitchFamily="34" charset="0"/>
              </a:rPr>
              <a:t>0.301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(100 </a:t>
            </a:r>
            <a:r>
              <a:rPr lang="it-IT" b="1" dirty="0" err="1">
                <a:latin typeface="Eras Medium ITC" panose="020B0602030504020804" pitchFamily="34" charset="0"/>
              </a:rPr>
              <a:t>trees</a:t>
            </a:r>
            <a:r>
              <a:rPr lang="it-IT" b="1" dirty="0">
                <a:latin typeface="Eras Medium ITC" panose="020B0602030504020804" pitchFamily="34" charset="0"/>
              </a:rPr>
              <a:t>):  </a:t>
            </a:r>
            <a:r>
              <a:rPr lang="it-IT" dirty="0">
                <a:latin typeface="Eras Medium ITC" panose="020B0602030504020804" pitchFamily="34" charset="0"/>
              </a:rPr>
              <a:t>0.301</a:t>
            </a:r>
            <a:endParaRPr lang="it-IT" b="1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8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EF304-F639-472D-A92C-912ABBFA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685800"/>
            <a:ext cx="11146409" cy="1752599"/>
          </a:xfrm>
        </p:spPr>
        <p:txBody>
          <a:bodyPr>
            <a:normAutofit/>
          </a:bodyPr>
          <a:lstStyle/>
          <a:p>
            <a:r>
              <a:rPr lang="it-IT" sz="3000" b="1" dirty="0">
                <a:latin typeface="Eras Medium ITC" panose="020B0602030504020804" pitchFamily="34" charset="0"/>
              </a:rPr>
              <a:t>Dataset </a:t>
            </a:r>
            <a:br>
              <a:rPr lang="it-IT" sz="3000" dirty="0">
                <a:latin typeface="Eras Medium ITC" panose="020B0602030504020804" pitchFamily="34" charset="0"/>
              </a:rPr>
            </a:br>
            <a:r>
              <a:rPr lang="it-IT" sz="3000" dirty="0">
                <a:latin typeface="Eras Medium ITC" panose="020B0602030504020804" pitchFamily="34" charset="0"/>
              </a:rPr>
              <a:t>(</a:t>
            </a:r>
            <a:r>
              <a:rPr lang="it-IT" sz="3000" dirty="0">
                <a:hlinkClick r:id="rId2" tooltip="https://www.kaggle.com/zynicide/wine-reviews"/>
              </a:rPr>
              <a:t>https://www.kaggle.com/zynicide/wine-reviews</a:t>
            </a:r>
            <a:r>
              <a:rPr lang="it-IT" sz="3000" dirty="0">
                <a:latin typeface="Eras Medium ITC" panose="020B0602030504020804" pitchFamily="34" charset="0"/>
              </a:rPr>
              <a:t>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87B70A8-0DDF-437E-A9C6-EE0FF5967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211" y="3303389"/>
            <a:ext cx="4229690" cy="1019317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704F38-24E4-4946-8FA9-001608BE2596}"/>
              </a:ext>
            </a:extLst>
          </p:cNvPr>
          <p:cNvSpPr txBox="1"/>
          <p:nvPr/>
        </p:nvSpPr>
        <p:spPr>
          <a:xfrm>
            <a:off x="2143211" y="2823710"/>
            <a:ext cx="387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Eras Medium ITC" panose="020B0602030504020804" pitchFamily="34" charset="0"/>
              </a:rPr>
              <a:t>Dataset head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32A639-CCF1-4921-82E1-708529D4B65D}"/>
              </a:ext>
            </a:extLst>
          </p:cNvPr>
          <p:cNvSpPr txBox="1"/>
          <p:nvPr/>
        </p:nvSpPr>
        <p:spPr>
          <a:xfrm>
            <a:off x="6372901" y="490854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Eras Medium ITC" panose="020B0602030504020804" pitchFamily="34" charset="0"/>
              </a:rPr>
              <a:t>Dataset </a:t>
            </a:r>
            <a:r>
              <a:rPr lang="it-IT" dirty="0" err="1">
                <a:latin typeface="Eras Medium ITC" panose="020B0602030504020804" pitchFamily="34" charset="0"/>
              </a:rPr>
              <a:t>shape</a:t>
            </a:r>
            <a:r>
              <a:rPr lang="it-IT" dirty="0">
                <a:latin typeface="Eras Medium ITC" panose="020B0602030504020804" pitchFamily="34" charset="0"/>
              </a:rPr>
              <a:t>: (104183, 5)</a:t>
            </a:r>
          </a:p>
        </p:txBody>
      </p:sp>
    </p:spTree>
    <p:extLst>
      <p:ext uri="{BB962C8B-B14F-4D97-AF65-F5344CB8AC3E}">
        <p14:creationId xmlns:p14="http://schemas.microsoft.com/office/powerpoint/2010/main" val="196677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AE4AE-9C18-408F-939F-CC4947DB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b="1" dirty="0">
                <a:latin typeface="Eras Medium ITC" panose="020B0602030504020804" pitchFamily="34" charset="0"/>
              </a:rPr>
              <a:t>The 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67C506-6E9A-4DDB-8D1C-CB6F08110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89986"/>
            <a:ext cx="10018713" cy="954025"/>
          </a:xfrm>
        </p:spPr>
        <p:txBody>
          <a:bodyPr/>
          <a:lstStyle/>
          <a:p>
            <a:pPr marL="0" indent="0">
              <a:buNone/>
            </a:pPr>
            <a:r>
              <a:rPr lang="it-IT" dirty="0" err="1">
                <a:latin typeface="Eras Medium ITC" panose="020B0602030504020804" pitchFamily="34" charset="0"/>
              </a:rPr>
              <a:t>Our</a:t>
            </a:r>
            <a:r>
              <a:rPr lang="it-IT" dirty="0">
                <a:latin typeface="Eras Medium ITC" panose="020B0602030504020804" pitchFamily="34" charset="0"/>
              </a:rPr>
              <a:t> goal </a:t>
            </a:r>
            <a:r>
              <a:rPr lang="it-IT" dirty="0" err="1">
                <a:latin typeface="Eras Medium ITC" panose="020B0602030504020804" pitchFamily="34" charset="0"/>
              </a:rPr>
              <a:t>is</a:t>
            </a:r>
            <a:r>
              <a:rPr lang="it-IT" dirty="0">
                <a:latin typeface="Eras Medium ITC" panose="020B0602030504020804" pitchFamily="34" charset="0"/>
              </a:rPr>
              <a:t> to </a:t>
            </a:r>
            <a:r>
              <a:rPr lang="it-IT" dirty="0" err="1">
                <a:latin typeface="Eras Medium ITC" panose="020B0602030504020804" pitchFamily="34" charset="0"/>
              </a:rPr>
              <a:t>classify</a:t>
            </a:r>
            <a:r>
              <a:rPr lang="it-IT" dirty="0">
                <a:latin typeface="Eras Medium ITC" panose="020B0602030504020804" pitchFamily="34" charset="0"/>
              </a:rPr>
              <a:t> the </a:t>
            </a:r>
            <a:r>
              <a:rPr lang="it-IT" b="1" dirty="0" err="1">
                <a:latin typeface="Eras Medium ITC" panose="020B0602030504020804" pitchFamily="34" charset="0"/>
              </a:rPr>
              <a:t>Variety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dirty="0">
                <a:latin typeface="Eras Medium ITC" panose="020B0602030504020804" pitchFamily="34" charset="0"/>
              </a:rPr>
              <a:t>of </a:t>
            </a:r>
            <a:r>
              <a:rPr lang="it-IT" dirty="0" err="1">
                <a:latin typeface="Eras Medium ITC" panose="020B0602030504020804" pitchFamily="34" charset="0"/>
              </a:rPr>
              <a:t>wine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based</a:t>
            </a:r>
            <a:r>
              <a:rPr lang="it-IT" dirty="0">
                <a:latin typeface="Eras Medium ITC" panose="020B0602030504020804" pitchFamily="34" charset="0"/>
              </a:rPr>
              <a:t> on the dataset features </a:t>
            </a:r>
            <a:r>
              <a:rPr lang="it-IT" b="1" dirty="0">
                <a:latin typeface="Eras Medium ITC" panose="020B0602030504020804" pitchFamily="34" charset="0"/>
              </a:rPr>
              <a:t>Country, Points, Price </a:t>
            </a:r>
            <a:r>
              <a:rPr lang="it-IT" dirty="0">
                <a:latin typeface="Eras Medium ITC" panose="020B0602030504020804" pitchFamily="34" charset="0"/>
              </a:rPr>
              <a:t>and </a:t>
            </a:r>
            <a:r>
              <a:rPr lang="it-IT" b="1" dirty="0" err="1">
                <a:latin typeface="Eras Medium ITC" panose="020B0602030504020804" pitchFamily="34" charset="0"/>
              </a:rPr>
              <a:t>Winery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1026" name="Picture 2" descr="Risultati immagini per glass of wine">
            <a:extLst>
              <a:ext uri="{FF2B5EF4-FFF2-40B4-BE49-F238E27FC236}">
                <a16:creationId xmlns:a16="http://schemas.microsoft.com/office/drawing/2014/main" id="{21B736B9-43A7-4A66-A0D1-5191327E7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3602736"/>
            <a:ext cx="5076825" cy="285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2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BAC797-08EC-4450-BEE3-8006619B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b="1" dirty="0" err="1">
                <a:latin typeface="Eras Medium ITC" panose="020B0602030504020804" pitchFamily="34" charset="0"/>
              </a:rPr>
              <a:t>Which</a:t>
            </a:r>
            <a:r>
              <a:rPr lang="it-IT" b="1" dirty="0">
                <a:latin typeface="Eras Medium ITC" panose="020B0602030504020804" pitchFamily="34" charset="0"/>
              </a:rPr>
              <a:t> model are </a:t>
            </a:r>
            <a:r>
              <a:rPr lang="it-IT" b="1" dirty="0" err="1">
                <a:latin typeface="Eras Medium ITC" panose="020B0602030504020804" pitchFamily="34" charset="0"/>
              </a:rPr>
              <a:t>we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supposed</a:t>
            </a:r>
            <a:r>
              <a:rPr lang="it-IT" b="1" dirty="0">
                <a:latin typeface="Eras Medium ITC" panose="020B0602030504020804" pitchFamily="34" charset="0"/>
              </a:rPr>
              <a:t> to use?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EA68466-0AD0-4DFB-BCEC-B311D70D8AF8}"/>
              </a:ext>
            </a:extLst>
          </p:cNvPr>
          <p:cNvSpPr txBox="1"/>
          <p:nvPr/>
        </p:nvSpPr>
        <p:spPr>
          <a:xfrm>
            <a:off x="1484311" y="2136277"/>
            <a:ext cx="9598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Eras Medium ITC" panose="020B0602030504020804" pitchFamily="34" charset="0"/>
              </a:rPr>
              <a:t>Our</a:t>
            </a:r>
            <a:r>
              <a:rPr lang="it-IT" dirty="0">
                <a:latin typeface="Eras Medium ITC" panose="020B0602030504020804" pitchFamily="34" charset="0"/>
              </a:rPr>
              <a:t> data </a:t>
            </a:r>
            <a:r>
              <a:rPr lang="it-IT" dirty="0" err="1">
                <a:latin typeface="Eras Medium ITC" panose="020B0602030504020804" pitchFamily="34" charset="0"/>
              </a:rPr>
              <a:t>consists</a:t>
            </a:r>
            <a:r>
              <a:rPr lang="it-IT" dirty="0">
                <a:latin typeface="Eras Medium ITC" panose="020B0602030504020804" pitchFamily="34" charset="0"/>
              </a:rPr>
              <a:t> of </a:t>
            </a:r>
            <a:r>
              <a:rPr lang="it-IT" dirty="0" err="1">
                <a:latin typeface="Eras Medium ITC" panose="020B0602030504020804" pitchFamily="34" charset="0"/>
              </a:rPr>
              <a:t>labled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values</a:t>
            </a:r>
            <a:r>
              <a:rPr lang="it-IT" dirty="0">
                <a:latin typeface="Eras Medium ITC" panose="020B0602030504020804" pitchFamily="34" charset="0"/>
              </a:rPr>
              <a:t> and </a:t>
            </a:r>
            <a:r>
              <a:rPr lang="it-IT" dirty="0" err="1">
                <a:latin typeface="Eras Medium ITC" panose="020B0602030504020804" pitchFamily="34" charset="0"/>
              </a:rPr>
              <a:t>we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need</a:t>
            </a:r>
            <a:r>
              <a:rPr lang="it-IT" dirty="0">
                <a:latin typeface="Eras Medium ITC" panose="020B0602030504020804" pitchFamily="34" charset="0"/>
              </a:rPr>
              <a:t> to </a:t>
            </a:r>
            <a:r>
              <a:rPr lang="it-IT" dirty="0" err="1">
                <a:latin typeface="Eras Medium ITC" panose="020B0602030504020804" pitchFamily="34" charset="0"/>
              </a:rPr>
              <a:t>classify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categorical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values</a:t>
            </a:r>
            <a:r>
              <a:rPr lang="it-IT" dirty="0">
                <a:latin typeface="Eras Medium ITC" panose="020B0602030504020804" pitchFamily="34" charset="0"/>
              </a:rPr>
              <a:t>.</a:t>
            </a:r>
          </a:p>
          <a:p>
            <a:r>
              <a:rPr lang="it-IT" dirty="0" err="1">
                <a:latin typeface="Eras Medium ITC" panose="020B0602030504020804" pitchFamily="34" charset="0"/>
              </a:rPr>
              <a:t>We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have</a:t>
            </a:r>
            <a:r>
              <a:rPr lang="it-IT" dirty="0">
                <a:latin typeface="Eras Medium ITC" panose="020B0602030504020804" pitchFamily="34" charset="0"/>
              </a:rPr>
              <a:t> more </a:t>
            </a:r>
            <a:r>
              <a:rPr lang="it-IT" dirty="0" err="1">
                <a:latin typeface="Eras Medium ITC" panose="020B0602030504020804" pitchFamily="34" charset="0"/>
              </a:rPr>
              <a:t>than</a:t>
            </a:r>
            <a:r>
              <a:rPr lang="it-IT" dirty="0">
                <a:latin typeface="Eras Medium ITC" panose="020B0602030504020804" pitchFamily="34" charset="0"/>
              </a:rPr>
              <a:t> 100 </a:t>
            </a:r>
            <a:r>
              <a:rPr lang="it-IT" dirty="0" err="1">
                <a:latin typeface="Eras Medium ITC" panose="020B0602030504020804" pitchFamily="34" charset="0"/>
              </a:rPr>
              <a:t>thousend</a:t>
            </a:r>
            <a:r>
              <a:rPr lang="it-IT" dirty="0">
                <a:latin typeface="Eras Medium ITC" panose="020B0602030504020804" pitchFamily="34" charset="0"/>
              </a:rPr>
              <a:t> samples and low-</a:t>
            </a:r>
            <a:r>
              <a:rPr lang="it-IT" dirty="0" err="1">
                <a:latin typeface="Eras Medium ITC" panose="020B0602030504020804" pitchFamily="34" charset="0"/>
              </a:rPr>
              <a:t>dimensionality</a:t>
            </a:r>
            <a:r>
              <a:rPr lang="it-IT" dirty="0">
                <a:latin typeface="Eras Medium ITC" panose="020B0602030504020804" pitchFamily="34" charset="0"/>
              </a:rPr>
              <a:t> (just 4 </a:t>
            </a:r>
            <a:r>
              <a:rPr lang="it-IT" dirty="0" err="1">
                <a:latin typeface="Eras Medium ITC" panose="020B0602030504020804" pitchFamily="34" charset="0"/>
              </a:rPr>
              <a:t>dimensions</a:t>
            </a:r>
            <a:r>
              <a:rPr lang="it-IT" dirty="0">
                <a:latin typeface="Eras Medium ITC" panose="020B0602030504020804" pitchFamily="34" charset="0"/>
              </a:rPr>
              <a:t>).</a:t>
            </a:r>
          </a:p>
          <a:p>
            <a:r>
              <a:rPr lang="it-IT" dirty="0">
                <a:latin typeface="Eras Medium ITC" panose="020B0602030504020804" pitchFamily="34" charset="0"/>
              </a:rPr>
              <a:t>For </a:t>
            </a:r>
            <a:r>
              <a:rPr lang="it-IT" dirty="0" err="1">
                <a:latin typeface="Eras Medium ITC" panose="020B0602030504020804" pitchFamily="34" charset="0"/>
              </a:rPr>
              <a:t>these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reasons</a:t>
            </a:r>
            <a:r>
              <a:rPr lang="it-IT" dirty="0">
                <a:latin typeface="Eras Medium ITC" panose="020B0602030504020804" pitchFamily="34" charset="0"/>
              </a:rPr>
              <a:t> I </a:t>
            </a:r>
            <a:r>
              <a:rPr lang="it-IT" dirty="0" err="1">
                <a:latin typeface="Eras Medium ITC" panose="020B0602030504020804" pitchFamily="34" charset="0"/>
              </a:rPr>
              <a:t>chose</a:t>
            </a:r>
            <a:r>
              <a:rPr lang="it-IT" dirty="0">
                <a:latin typeface="Eras Medium ITC" panose="020B0602030504020804" pitchFamily="34" charset="0"/>
              </a:rPr>
              <a:t> the </a:t>
            </a: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dirty="0">
                <a:latin typeface="Eras Medium ITC" panose="020B0602030504020804" pitchFamily="34" charset="0"/>
              </a:rPr>
              <a:t>model to </a:t>
            </a:r>
            <a:r>
              <a:rPr lang="it-IT" dirty="0" err="1">
                <a:latin typeface="Eras Medium ITC" panose="020B0602030504020804" pitchFamily="34" charset="0"/>
              </a:rPr>
              <a:t>deal</a:t>
            </a:r>
            <a:r>
              <a:rPr lang="it-IT" dirty="0">
                <a:latin typeface="Eras Medium ITC" panose="020B0602030504020804" pitchFamily="34" charset="0"/>
              </a:rPr>
              <a:t> with </a:t>
            </a:r>
            <a:r>
              <a:rPr lang="it-IT" dirty="0" err="1">
                <a:latin typeface="Eras Medium ITC" panose="020B0602030504020804" pitchFamily="34" charset="0"/>
              </a:rPr>
              <a:t>it</a:t>
            </a:r>
            <a:endParaRPr lang="it-IT" dirty="0">
              <a:latin typeface="Eras Medium ITC" panose="020B0602030504020804" pitchFamily="34" charset="0"/>
            </a:endParaRPr>
          </a:p>
        </p:txBody>
      </p:sp>
      <p:pic>
        <p:nvPicPr>
          <p:cNvPr id="2054" name="Picture 6" descr="Risultati immagini per lost in forest">
            <a:extLst>
              <a:ext uri="{FF2B5EF4-FFF2-40B4-BE49-F238E27FC236}">
                <a16:creationId xmlns:a16="http://schemas.microsoft.com/office/drawing/2014/main" id="{170C8E0B-C87D-4DED-B76F-2DD8C4AA8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3650742"/>
            <a:ext cx="57340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26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1D0A91-DA19-434C-A062-19F81DC6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b="1" dirty="0">
                <a:latin typeface="Eras Medium ITC" panose="020B0602030504020804" pitchFamily="34" charset="0"/>
              </a:rPr>
              <a:t>To build a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, </a:t>
            </a:r>
            <a:r>
              <a:rPr lang="it-IT" b="1" dirty="0" err="1">
                <a:latin typeface="Eras Medium ITC" panose="020B0602030504020804" pitchFamily="34" charset="0"/>
              </a:rPr>
              <a:t>we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need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Trees</a:t>
            </a:r>
            <a:r>
              <a:rPr lang="it-IT" b="1" dirty="0">
                <a:latin typeface="Eras Medium ITC" panose="020B0602030504020804" pitchFamily="34" charset="0"/>
              </a:rPr>
              <a:t>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C271F2-DF45-4B1E-BC14-04CD1D0A0F80}"/>
              </a:ext>
            </a:extLst>
          </p:cNvPr>
          <p:cNvSpPr txBox="1"/>
          <p:nvPr/>
        </p:nvSpPr>
        <p:spPr>
          <a:xfrm>
            <a:off x="2167681" y="2505670"/>
            <a:ext cx="7856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Eras Medium ITC" panose="020B0602030504020804" pitchFamily="34" charset="0"/>
              </a:rPr>
              <a:t>In </a:t>
            </a:r>
            <a:r>
              <a:rPr lang="it-IT" dirty="0" err="1">
                <a:latin typeface="Eras Medium ITC" panose="020B0602030504020804" pitchFamily="34" charset="0"/>
              </a:rPr>
              <a:t>order</a:t>
            </a:r>
            <a:r>
              <a:rPr lang="it-IT" dirty="0">
                <a:latin typeface="Eras Medium ITC" panose="020B0602030504020804" pitchFamily="34" charset="0"/>
              </a:rPr>
              <a:t> to build a </a:t>
            </a:r>
            <a:r>
              <a:rPr lang="it-IT" b="1" dirty="0">
                <a:latin typeface="Eras Medium ITC" panose="020B0602030504020804" pitchFamily="34" charset="0"/>
              </a:rPr>
              <a:t>Random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dirty="0">
                <a:latin typeface="Eras Medium ITC" panose="020B0602030504020804" pitchFamily="34" charset="0"/>
              </a:rPr>
              <a:t>, </a:t>
            </a:r>
            <a:r>
              <a:rPr lang="it-IT" dirty="0" err="1">
                <a:latin typeface="Eras Medium ITC" panose="020B0602030504020804" pitchFamily="34" charset="0"/>
              </a:rPr>
              <a:t>we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need</a:t>
            </a:r>
            <a:r>
              <a:rPr lang="it-IT" dirty="0">
                <a:latin typeface="Eras Medium ITC" panose="020B0602030504020804" pitchFamily="34" charset="0"/>
              </a:rPr>
              <a:t> first to </a:t>
            </a:r>
            <a:r>
              <a:rPr lang="it-IT" dirty="0" err="1">
                <a:latin typeface="Eras Medium ITC" panose="020B0602030504020804" pitchFamily="34" charset="0"/>
              </a:rPr>
              <a:t>define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our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Decision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Tree</a:t>
            </a:r>
            <a:endParaRPr lang="it-IT" b="1" dirty="0">
              <a:latin typeface="Eras Medium ITC" panose="020B0602030504020804" pitchFamily="34" charset="0"/>
            </a:endParaRPr>
          </a:p>
          <a:p>
            <a:endParaRPr lang="it-IT" b="1" dirty="0">
              <a:latin typeface="Eras Medium ITC" panose="020B0602030504020804" pitchFamily="34" charset="0"/>
            </a:endParaRPr>
          </a:p>
          <a:p>
            <a:endParaRPr lang="it-IT" b="1" dirty="0">
              <a:latin typeface="Eras Medium ITC" panose="020B06020305040208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A1C306-C8F2-448E-A92D-696F510F6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42" y="3119521"/>
            <a:ext cx="6338316" cy="376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2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ADD0D-94EE-4A43-AAA5-7A0211D7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b="1" dirty="0" err="1">
                <a:latin typeface="Eras Medium ITC" panose="020B0602030504020804" pitchFamily="34" charset="0"/>
              </a:rPr>
              <a:t>What</a:t>
            </a:r>
            <a:r>
              <a:rPr lang="it-IT" b="1" dirty="0">
                <a:latin typeface="Eras Medium ITC" panose="020B0602030504020804" pitchFamily="34" charset="0"/>
              </a:rPr>
              <a:t> a </a:t>
            </a:r>
            <a:r>
              <a:rPr lang="it-IT" b="1" dirty="0" err="1">
                <a:latin typeface="Eras Medium ITC" panose="020B0602030504020804" pitchFamily="34" charset="0"/>
              </a:rPr>
              <a:t>Decision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Tree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is</a:t>
            </a:r>
            <a:endParaRPr lang="it-IT" b="1" dirty="0">
              <a:latin typeface="Eras Medium ITC" panose="020B06020305040208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8457D6-A2FC-4525-B536-69D5CE9EFFD9}"/>
              </a:ext>
            </a:extLst>
          </p:cNvPr>
          <p:cNvSpPr txBox="1"/>
          <p:nvPr/>
        </p:nvSpPr>
        <p:spPr>
          <a:xfrm>
            <a:off x="1304947" y="2505670"/>
            <a:ext cx="1019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Eras Medium ITC" panose="020B0602030504020804" pitchFamily="34" charset="0"/>
              </a:rPr>
              <a:t>Decision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Tree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is</a:t>
            </a:r>
            <a:r>
              <a:rPr lang="it-IT" dirty="0">
                <a:latin typeface="Eras Medium ITC" panose="020B0602030504020804" pitchFamily="34" charset="0"/>
              </a:rPr>
              <a:t> a </a:t>
            </a:r>
            <a:r>
              <a:rPr lang="it-IT" dirty="0" err="1">
                <a:latin typeface="Eras Medium ITC" panose="020B0602030504020804" pitchFamily="34" charset="0"/>
              </a:rPr>
              <a:t>binary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tree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structure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where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each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node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corresponds</a:t>
            </a:r>
            <a:r>
              <a:rPr lang="it-IT" dirty="0">
                <a:latin typeface="Eras Medium ITC" panose="020B0602030504020804" pitchFamily="34" charset="0"/>
              </a:rPr>
              <a:t> to a </a:t>
            </a:r>
            <a:r>
              <a:rPr lang="it-IT" dirty="0" err="1">
                <a:latin typeface="Eras Medium ITC" panose="020B0602030504020804" pitchFamily="34" charset="0"/>
              </a:rPr>
              <a:t>question</a:t>
            </a:r>
            <a:r>
              <a:rPr lang="it-IT" dirty="0">
                <a:latin typeface="Eras Medium ITC" panose="020B0602030504020804" pitchFamily="34" charset="0"/>
              </a:rPr>
              <a:t>, </a:t>
            </a:r>
            <a:r>
              <a:rPr lang="it-IT" dirty="0" err="1">
                <a:latin typeface="Eras Medium ITC" panose="020B0602030504020804" pitchFamily="34" charset="0"/>
              </a:rPr>
              <a:t>whereas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its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children</a:t>
            </a:r>
            <a:r>
              <a:rPr lang="it-IT" dirty="0">
                <a:latin typeface="Eras Medium ITC" panose="020B0602030504020804" pitchFamily="34" charset="0"/>
              </a:rPr>
              <a:t> are the split dataset </a:t>
            </a:r>
            <a:r>
              <a:rPr lang="it-IT" dirty="0" err="1">
                <a:latin typeface="Eras Medium ITC" panose="020B0602030504020804" pitchFamily="34" charset="0"/>
              </a:rPr>
              <a:t>which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correspond</a:t>
            </a:r>
            <a:r>
              <a:rPr lang="it-IT" dirty="0">
                <a:latin typeface="Eras Medium ITC" panose="020B0602030504020804" pitchFamily="34" charset="0"/>
              </a:rPr>
              <a:t> to the </a:t>
            </a:r>
            <a:r>
              <a:rPr lang="it-IT" dirty="0" err="1">
                <a:latin typeface="Eras Medium ITC" panose="020B0602030504020804" pitchFamily="34" charset="0"/>
              </a:rPr>
              <a:t>true</a:t>
            </a:r>
            <a:r>
              <a:rPr lang="it-IT" dirty="0">
                <a:latin typeface="Eras Medium ITC" panose="020B0602030504020804" pitchFamily="34" charset="0"/>
              </a:rPr>
              <a:t> or false </a:t>
            </a:r>
            <a:r>
              <a:rPr lang="it-IT" dirty="0" err="1">
                <a:latin typeface="Eras Medium ITC" panose="020B0602030504020804" pitchFamily="34" charset="0"/>
              </a:rPr>
              <a:t>response</a:t>
            </a:r>
            <a:r>
              <a:rPr lang="it-IT" dirty="0">
                <a:latin typeface="Eras Medium ITC" panose="020B0602030504020804" pitchFamily="34" charset="0"/>
              </a:rPr>
              <a:t> to the </a:t>
            </a:r>
            <a:r>
              <a:rPr lang="it-IT" dirty="0" err="1">
                <a:latin typeface="Eras Medium ITC" panose="020B0602030504020804" pitchFamily="34" charset="0"/>
              </a:rPr>
              <a:t>question</a:t>
            </a:r>
            <a:endParaRPr lang="it-IT" dirty="0">
              <a:latin typeface="Eras Medium ITC" panose="020B0602030504020804" pitchFamily="34" charset="0"/>
            </a:endParaRPr>
          </a:p>
        </p:txBody>
      </p:sp>
      <p:pic>
        <p:nvPicPr>
          <p:cNvPr id="3076" name="Picture 4" descr="Risultati immagini per decision tree">
            <a:extLst>
              <a:ext uri="{FF2B5EF4-FFF2-40B4-BE49-F238E27FC236}">
                <a16:creationId xmlns:a16="http://schemas.microsoft.com/office/drawing/2014/main" id="{78C93AA6-297E-4A4D-ADEB-1CF80962C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3855122"/>
            <a:ext cx="3717798" cy="231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79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55AE-5B88-40CF-95F8-FE23F054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b="1" dirty="0" err="1">
                <a:latin typeface="Eras Medium ITC" panose="020B0602030504020804" pitchFamily="34" charset="0"/>
              </a:rPr>
              <a:t>But</a:t>
            </a:r>
            <a:r>
              <a:rPr lang="it-IT" b="1" dirty="0">
                <a:latin typeface="Eras Medium ITC" panose="020B0602030504020804" pitchFamily="34" charset="0"/>
              </a:rPr>
              <a:t> the </a:t>
            </a:r>
            <a:r>
              <a:rPr lang="it-IT" b="1" dirty="0" err="1">
                <a:latin typeface="Eras Medium ITC" panose="020B0602030504020804" pitchFamily="34" charset="0"/>
              </a:rPr>
              <a:t>question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is</a:t>
            </a:r>
            <a:r>
              <a:rPr lang="it-IT" b="1" dirty="0">
                <a:latin typeface="Eras Medium ITC" panose="020B0602030504020804" pitchFamily="34" charset="0"/>
              </a:rPr>
              <a:t>: </a:t>
            </a:r>
            <a:r>
              <a:rPr lang="it-IT" b="1" dirty="0" err="1">
                <a:latin typeface="Eras Medium ITC" panose="020B0602030504020804" pitchFamily="34" charset="0"/>
              </a:rPr>
              <a:t>which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is</a:t>
            </a:r>
            <a:r>
              <a:rPr lang="it-IT" b="1" dirty="0">
                <a:latin typeface="Eras Medium ITC" panose="020B0602030504020804" pitchFamily="34" charset="0"/>
              </a:rPr>
              <a:t> the </a:t>
            </a:r>
            <a:r>
              <a:rPr lang="it-IT" b="1" dirty="0" err="1">
                <a:latin typeface="Eras Medium ITC" panose="020B0602030504020804" pitchFamily="34" charset="0"/>
              </a:rPr>
              <a:t>question</a:t>
            </a:r>
            <a:r>
              <a:rPr lang="it-IT" b="1" dirty="0">
                <a:latin typeface="Eras Medium ITC" panose="020B0602030504020804" pitchFamily="34" charset="0"/>
              </a:rPr>
              <a:t>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9DBFB6-494C-40E7-9CFF-45F85659AA73}"/>
              </a:ext>
            </a:extLst>
          </p:cNvPr>
          <p:cNvSpPr txBox="1"/>
          <p:nvPr/>
        </p:nvSpPr>
        <p:spPr>
          <a:xfrm>
            <a:off x="1382630" y="2697480"/>
            <a:ext cx="10592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Eras Medium ITC" panose="020B0602030504020804" pitchFamily="34" charset="0"/>
              </a:rPr>
              <a:t>We </a:t>
            </a:r>
            <a:r>
              <a:rPr lang="it-IT" dirty="0" err="1">
                <a:latin typeface="Eras Medium ITC" panose="020B0602030504020804" pitchFamily="34" charset="0"/>
              </a:rPr>
              <a:t>need</a:t>
            </a:r>
            <a:r>
              <a:rPr lang="it-IT" dirty="0">
                <a:latin typeface="Eras Medium ITC" panose="020B0602030504020804" pitchFamily="34" charset="0"/>
              </a:rPr>
              <a:t> to </a:t>
            </a:r>
            <a:r>
              <a:rPr lang="it-IT" dirty="0" err="1">
                <a:latin typeface="Eras Medium ITC" panose="020B0602030504020804" pitchFamily="34" charset="0"/>
              </a:rPr>
              <a:t>choose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each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node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which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question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corresponds</a:t>
            </a:r>
            <a:r>
              <a:rPr lang="it-IT" dirty="0">
                <a:latin typeface="Eras Medium ITC" panose="020B0602030504020804" pitchFamily="34" charset="0"/>
              </a:rPr>
              <a:t> to. To </a:t>
            </a:r>
            <a:r>
              <a:rPr lang="it-IT" dirty="0" err="1">
                <a:latin typeface="Eras Medium ITC" panose="020B0602030504020804" pitchFamily="34" charset="0"/>
              </a:rPr>
              <a:t>select</a:t>
            </a:r>
            <a:r>
              <a:rPr lang="it-IT" dirty="0">
                <a:latin typeface="Eras Medium ITC" panose="020B0602030504020804" pitchFamily="34" charset="0"/>
              </a:rPr>
              <a:t> the </a:t>
            </a:r>
            <a:r>
              <a:rPr lang="it-IT" dirty="0" err="1">
                <a:latin typeface="Eras Medium ITC" panose="020B0602030504020804" pitchFamily="34" charset="0"/>
              </a:rPr>
              <a:t>question</a:t>
            </a:r>
            <a:r>
              <a:rPr lang="it-IT" dirty="0">
                <a:latin typeface="Eras Medium ITC" panose="020B0602030504020804" pitchFamily="34" charset="0"/>
              </a:rPr>
              <a:t>  </a:t>
            </a:r>
            <a:r>
              <a:rPr lang="it-IT" dirty="0" err="1">
                <a:latin typeface="Eras Medium ITC" panose="020B0602030504020804" pitchFamily="34" charset="0"/>
              </a:rPr>
              <a:t>we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have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two</a:t>
            </a:r>
            <a:endParaRPr lang="it-IT" dirty="0">
              <a:latin typeface="Eras Medium ITC" panose="020B0602030504020804" pitchFamily="34" charset="0"/>
            </a:endParaRPr>
          </a:p>
          <a:p>
            <a:r>
              <a:rPr lang="it-IT" dirty="0" err="1">
                <a:latin typeface="Eras Medium ITC" panose="020B0602030504020804" pitchFamily="34" charset="0"/>
              </a:rPr>
              <a:t>main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method</a:t>
            </a:r>
            <a:endParaRPr lang="it-IT" dirty="0">
              <a:latin typeface="Eras Medium ITC" panose="020B0602030504020804" pitchFamily="34" charset="0"/>
            </a:endParaRPr>
          </a:p>
          <a:p>
            <a:endParaRPr lang="it-IT" dirty="0">
              <a:latin typeface="Eras Medium ITC" panose="020B0602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Eras Medium ITC" panose="020B0602030504020804" pitchFamily="34" charset="0"/>
              </a:rPr>
              <a:t>Gini </a:t>
            </a:r>
            <a:r>
              <a:rPr lang="it-IT" dirty="0" err="1">
                <a:latin typeface="Eras Medium ITC" panose="020B0602030504020804" pitchFamily="34" charset="0"/>
              </a:rPr>
              <a:t>impurity</a:t>
            </a:r>
            <a:r>
              <a:rPr lang="it-IT" dirty="0">
                <a:latin typeface="Eras Medium ITC" panose="020B0602030504020804" pitchFamily="34" charset="0"/>
              </a:rPr>
              <a:t>:</a:t>
            </a:r>
          </a:p>
          <a:p>
            <a:endParaRPr lang="it-IT" dirty="0">
              <a:latin typeface="Eras Medium ITC" panose="020B0602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Eras Medium ITC" panose="020B0602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Eras Medium ITC" panose="020B0602030504020804" pitchFamily="34" charset="0"/>
              </a:rPr>
              <a:t>Entropy</a:t>
            </a:r>
            <a:r>
              <a:rPr lang="it-IT" dirty="0">
                <a:latin typeface="Eras Medium ITC" panose="020B0602030504020804" pitchFamily="34" charset="0"/>
              </a:rPr>
              <a:t>: </a:t>
            </a:r>
          </a:p>
          <a:p>
            <a:endParaRPr lang="it-IT" dirty="0">
              <a:latin typeface="Eras Medium ITC" panose="020B0602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Eras Medium ITC" panose="020B0602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Eras Medium ITC" panose="020B0602030504020804" pitchFamily="34" charset="0"/>
            </a:endParaRPr>
          </a:p>
        </p:txBody>
      </p:sp>
      <p:pic>
        <p:nvPicPr>
          <p:cNvPr id="4098" name="Picture 2" descr="Risultati immagini per gini impurity">
            <a:extLst>
              <a:ext uri="{FF2B5EF4-FFF2-40B4-BE49-F238E27FC236}">
                <a16:creationId xmlns:a16="http://schemas.microsoft.com/office/drawing/2014/main" id="{D04247FB-1195-40CA-B044-06FAE9DA7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09" y="3429000"/>
            <a:ext cx="2057400" cy="65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isultati immagini per entropy formula  image transparent">
            <a:extLst>
              <a:ext uri="{FF2B5EF4-FFF2-40B4-BE49-F238E27FC236}">
                <a16:creationId xmlns:a16="http://schemas.microsoft.com/office/drawing/2014/main" id="{12974251-9834-4DED-A163-71A2D157F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448" y="4344262"/>
            <a:ext cx="3273552" cy="52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22EEB-F400-42E3-A1B5-C8FB3FB139E5}"/>
              </a:ext>
            </a:extLst>
          </p:cNvPr>
          <p:cNvSpPr txBox="1"/>
          <p:nvPr/>
        </p:nvSpPr>
        <p:spPr>
          <a:xfrm>
            <a:off x="2081264" y="5130809"/>
            <a:ext cx="919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Eras Medium ITC" panose="020B0602030504020804" pitchFamily="34" charset="0"/>
              </a:rPr>
              <a:t>By </a:t>
            </a:r>
            <a:r>
              <a:rPr lang="it-IT" dirty="0" err="1">
                <a:latin typeface="Eras Medium ITC" panose="020B0602030504020804" pitchFamily="34" charset="0"/>
              </a:rPr>
              <a:t>comparing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these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values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between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all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question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results</a:t>
            </a:r>
            <a:r>
              <a:rPr lang="it-IT" dirty="0">
                <a:latin typeface="Eras Medium ITC" panose="020B0602030504020804" pitchFamily="34" charset="0"/>
              </a:rPr>
              <a:t>, </a:t>
            </a:r>
            <a:r>
              <a:rPr lang="it-IT" dirty="0" err="1">
                <a:latin typeface="Eras Medium ITC" panose="020B0602030504020804" pitchFamily="34" charset="0"/>
              </a:rPr>
              <a:t>we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choose</a:t>
            </a:r>
            <a:r>
              <a:rPr lang="it-IT" dirty="0">
                <a:latin typeface="Eras Medium ITC" panose="020B0602030504020804" pitchFamily="34" charset="0"/>
              </a:rPr>
              <a:t> the best one, </a:t>
            </a:r>
            <a:r>
              <a:rPr lang="it-IT" dirty="0" err="1">
                <a:latin typeface="Eras Medium ITC" panose="020B0602030504020804" pitchFamily="34" charset="0"/>
              </a:rPr>
              <a:t>which</a:t>
            </a:r>
            <a:endParaRPr lang="it-IT" dirty="0">
              <a:latin typeface="Eras Medium ITC" panose="020B0602030504020804" pitchFamily="34" charset="0"/>
            </a:endParaRPr>
          </a:p>
          <a:p>
            <a:r>
              <a:rPr lang="it-IT" dirty="0" err="1">
                <a:latin typeface="Eras Medium ITC" panose="020B0602030504020804" pitchFamily="34" charset="0"/>
              </a:rPr>
              <a:t>means</a:t>
            </a:r>
            <a:r>
              <a:rPr lang="it-IT" dirty="0">
                <a:latin typeface="Eras Medium ITC" panose="020B0602030504020804" pitchFamily="34" charset="0"/>
              </a:rPr>
              <a:t> the one </a:t>
            </a:r>
            <a:r>
              <a:rPr lang="it-IT" dirty="0" err="1">
                <a:latin typeface="Eras Medium ITC" panose="020B0602030504020804" pitchFamily="34" charset="0"/>
              </a:rPr>
              <a:t>which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give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us</a:t>
            </a:r>
            <a:r>
              <a:rPr lang="it-IT" dirty="0">
                <a:latin typeface="Eras Medium ITC" panose="020B0602030504020804" pitchFamily="34" charset="0"/>
              </a:rPr>
              <a:t>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24027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CD491D-C8A0-462C-947B-A650954F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b="1" dirty="0" err="1">
                <a:latin typeface="Eras Medium ITC" panose="020B0602030504020804" pitchFamily="34" charset="0"/>
              </a:rPr>
              <a:t>Our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Decision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Tree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appearence</a:t>
            </a:r>
            <a:endParaRPr lang="it-IT" b="1" dirty="0">
              <a:latin typeface="Eras Medium ITC" panose="020B06020305040208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7C8130F-6E61-41D5-886F-17753A0C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07" y="2133498"/>
            <a:ext cx="3591426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5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24472B-27B7-4E03-8D99-91DF58DB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b="1" dirty="0">
                <a:latin typeface="Eras Medium ITC" panose="020B0602030504020804" pitchFamily="34" charset="0"/>
              </a:rPr>
              <a:t>From </a:t>
            </a:r>
            <a:r>
              <a:rPr lang="it-IT" b="1" dirty="0" err="1">
                <a:latin typeface="Eras Medium ITC" panose="020B0602030504020804" pitchFamily="34" charset="0"/>
              </a:rPr>
              <a:t>Tree</a:t>
            </a:r>
            <a:r>
              <a:rPr lang="it-IT" b="1" dirty="0">
                <a:latin typeface="Eras Medium ITC" panose="020B0602030504020804" pitchFamily="34" charset="0"/>
              </a:rPr>
              <a:t> to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endParaRPr lang="it-IT" b="1" dirty="0">
              <a:latin typeface="Eras Medium ITC" panose="020B06020305040208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36DD79-E8A1-4E98-9EB7-B80871BD3E51}"/>
              </a:ext>
            </a:extLst>
          </p:cNvPr>
          <p:cNvSpPr txBox="1"/>
          <p:nvPr/>
        </p:nvSpPr>
        <p:spPr>
          <a:xfrm>
            <a:off x="1316736" y="2081783"/>
            <a:ext cx="100832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Eras Medium ITC" panose="020B0602030504020804" pitchFamily="34" charset="0"/>
              </a:rPr>
              <a:t>Once </a:t>
            </a:r>
            <a:r>
              <a:rPr lang="it-IT" dirty="0" err="1">
                <a:latin typeface="Eras Medium ITC" panose="020B0602030504020804" pitchFamily="34" charset="0"/>
              </a:rPr>
              <a:t>we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have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our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Decision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Tree</a:t>
            </a:r>
            <a:r>
              <a:rPr lang="it-IT" dirty="0">
                <a:latin typeface="Eras Medium ITC" panose="020B0602030504020804" pitchFamily="34" charset="0"/>
              </a:rPr>
              <a:t>, to build a </a:t>
            </a:r>
            <a:r>
              <a:rPr lang="it-IT" b="1" dirty="0">
                <a:latin typeface="Eras Medium ITC" panose="020B0602030504020804" pitchFamily="34" charset="0"/>
              </a:rPr>
              <a:t>Random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Forest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we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need</a:t>
            </a:r>
            <a:r>
              <a:rPr lang="it-IT" dirty="0">
                <a:latin typeface="Eras Medium ITC" panose="020B0602030504020804" pitchFamily="34" charset="0"/>
              </a:rPr>
              <a:t> to build more </a:t>
            </a:r>
            <a:r>
              <a:rPr lang="it-IT" dirty="0" err="1">
                <a:latin typeface="Eras Medium ITC" panose="020B0602030504020804" pitchFamily="34" charset="0"/>
              </a:rPr>
              <a:t>trees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</a:p>
          <a:p>
            <a:r>
              <a:rPr lang="it-IT" dirty="0">
                <a:latin typeface="Eras Medium ITC" panose="020B0602030504020804" pitchFamily="34" charset="0"/>
              </a:rPr>
              <a:t>and ensemble </a:t>
            </a:r>
            <a:r>
              <a:rPr lang="it-IT" dirty="0" err="1">
                <a:latin typeface="Eras Medium ITC" panose="020B0602030504020804" pitchFamily="34" charset="0"/>
              </a:rPr>
              <a:t>them</a:t>
            </a:r>
            <a:r>
              <a:rPr lang="it-IT" dirty="0">
                <a:latin typeface="Eras Medium ITC" panose="020B0602030504020804" pitchFamily="34" charset="0"/>
              </a:rPr>
              <a:t>.</a:t>
            </a:r>
          </a:p>
          <a:p>
            <a:r>
              <a:rPr lang="it-IT" dirty="0">
                <a:latin typeface="Eras Medium ITC" panose="020B0602030504020804" pitchFamily="34" charset="0"/>
              </a:rPr>
              <a:t>To do so, </a:t>
            </a:r>
            <a:r>
              <a:rPr lang="it-IT" dirty="0" err="1">
                <a:latin typeface="Eras Medium ITC" panose="020B0602030504020804" pitchFamily="34" charset="0"/>
              </a:rPr>
              <a:t>we</a:t>
            </a:r>
            <a:r>
              <a:rPr lang="it-IT" dirty="0">
                <a:latin typeface="Eras Medium ITC" panose="020B0602030504020804" pitchFamily="34" charset="0"/>
              </a:rPr>
              <a:t> just </a:t>
            </a:r>
            <a:r>
              <a:rPr lang="it-IT" dirty="0" err="1">
                <a:latin typeface="Eras Medium ITC" panose="020B0602030504020804" pitchFamily="34" charset="0"/>
              </a:rPr>
              <a:t>give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each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tree</a:t>
            </a:r>
            <a:r>
              <a:rPr lang="it-IT" dirty="0">
                <a:latin typeface="Eras Medium ITC" panose="020B0602030504020804" pitchFamily="34" charset="0"/>
              </a:rPr>
              <a:t> a random subset of the </a:t>
            </a:r>
            <a:r>
              <a:rPr lang="it-IT" dirty="0" err="1">
                <a:latin typeface="Eras Medium ITC" panose="020B0602030504020804" pitchFamily="34" charset="0"/>
              </a:rPr>
              <a:t>whole</a:t>
            </a:r>
            <a:r>
              <a:rPr lang="it-IT" dirty="0">
                <a:latin typeface="Eras Medium ITC" panose="020B0602030504020804" pitchFamily="34" charset="0"/>
              </a:rPr>
              <a:t> dataset, with a random subset </a:t>
            </a:r>
          </a:p>
          <a:p>
            <a:r>
              <a:rPr lang="it-IT" dirty="0">
                <a:latin typeface="Eras Medium ITC" panose="020B0602030504020804" pitchFamily="34" charset="0"/>
              </a:rPr>
              <a:t>of features (in </a:t>
            </a:r>
            <a:r>
              <a:rPr lang="it-IT" dirty="0" err="1">
                <a:latin typeface="Eras Medium ITC" panose="020B0602030504020804" pitchFamily="34" charset="0"/>
              </a:rPr>
              <a:t>order</a:t>
            </a:r>
            <a:r>
              <a:rPr lang="it-IT" dirty="0">
                <a:latin typeface="Eras Medium ITC" panose="020B0602030504020804" pitchFamily="34" charset="0"/>
              </a:rPr>
              <a:t> to </a:t>
            </a:r>
            <a:r>
              <a:rPr lang="it-IT" dirty="0" err="1">
                <a:latin typeface="Eras Medium ITC" panose="020B0602030504020804" pitchFamily="34" charset="0"/>
              </a:rPr>
              <a:t>decrese</a:t>
            </a:r>
            <a:r>
              <a:rPr lang="it-IT" dirty="0">
                <a:latin typeface="Eras Medium ITC" panose="020B0602030504020804" pitchFamily="34" charset="0"/>
              </a:rPr>
              <a:t> the </a:t>
            </a:r>
            <a:r>
              <a:rPr lang="it-IT" dirty="0" err="1">
                <a:latin typeface="Eras Medium ITC" panose="020B0602030504020804" pitchFamily="34" charset="0"/>
              </a:rPr>
              <a:t>similarity</a:t>
            </a:r>
            <a:r>
              <a:rPr lang="it-IT" dirty="0">
                <a:latin typeface="Eras Medium ITC" panose="020B0602030504020804" pitchFamily="34" charset="0"/>
              </a:rPr>
              <a:t> of </a:t>
            </a:r>
            <a:r>
              <a:rPr lang="it-IT" dirty="0" err="1">
                <a:latin typeface="Eras Medium ITC" panose="020B0602030504020804" pitchFamily="34" charset="0"/>
              </a:rPr>
              <a:t>our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trees</a:t>
            </a:r>
            <a:r>
              <a:rPr lang="it-IT" dirty="0">
                <a:latin typeface="Eras Medium ITC" panose="020B0602030504020804" pitchFamily="34" charset="0"/>
              </a:rPr>
              <a:t> and </a:t>
            </a:r>
            <a:r>
              <a:rPr lang="it-IT" dirty="0" err="1">
                <a:latin typeface="Eras Medium ITC" panose="020B0602030504020804" pitchFamily="34" charset="0"/>
              </a:rPr>
              <a:t>avoid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overfitting</a:t>
            </a:r>
            <a:r>
              <a:rPr lang="it-IT" dirty="0">
                <a:latin typeface="Eras Medium ITC" panose="020B0602030504020804" pitchFamily="34" charset="0"/>
              </a:rPr>
              <a:t>) and </a:t>
            </a:r>
            <a:r>
              <a:rPr lang="it-IT" dirty="0" err="1">
                <a:latin typeface="Eras Medium ITC" panose="020B0602030504020804" pitchFamily="34" charset="0"/>
              </a:rPr>
              <a:t>finally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choose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</a:p>
          <a:p>
            <a:r>
              <a:rPr lang="it-IT" dirty="0">
                <a:latin typeface="Eras Medium ITC" panose="020B0602030504020804" pitchFamily="34" charset="0"/>
              </a:rPr>
              <a:t>the </a:t>
            </a:r>
            <a:r>
              <a:rPr lang="it-IT" dirty="0" err="1">
                <a:latin typeface="Eras Medium ITC" panose="020B0602030504020804" pitchFamily="34" charset="0"/>
              </a:rPr>
              <a:t>most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voted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category</a:t>
            </a:r>
            <a:r>
              <a:rPr lang="it-IT" dirty="0">
                <a:latin typeface="Eras Medium ITC" panose="020B0602030504020804" pitchFamily="34" charset="0"/>
              </a:rPr>
              <a:t> from </a:t>
            </a:r>
            <a:r>
              <a:rPr lang="it-IT" dirty="0" err="1">
                <a:latin typeface="Eras Medium ITC" panose="020B0602030504020804" pitchFamily="34" charset="0"/>
              </a:rPr>
              <a:t>our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tree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predictions</a:t>
            </a:r>
            <a:endParaRPr lang="it-IT" dirty="0">
              <a:latin typeface="Eras Medium ITC" panose="020B06020305040208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7E6C5C5-1140-4D41-AE0E-936D11B53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00" y="3967506"/>
            <a:ext cx="4139600" cy="25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77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4865</TotalTime>
  <Words>683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Corbel</vt:lpstr>
      <vt:lpstr>Eras Medium ITC</vt:lpstr>
      <vt:lpstr>Parallasse</vt:lpstr>
      <vt:lpstr>Random Forest from scratch</vt:lpstr>
      <vt:lpstr>Dataset  (https://www.kaggle.com/zynicide/wine-reviews)</vt:lpstr>
      <vt:lpstr>The goal</vt:lpstr>
      <vt:lpstr>Which model are we supposed to use?</vt:lpstr>
      <vt:lpstr>To build a Forest, we need Trees!</vt:lpstr>
      <vt:lpstr>What a Decision Tree is</vt:lpstr>
      <vt:lpstr>But the question is: which is the question?</vt:lpstr>
      <vt:lpstr>Our Decision Tree appearence</vt:lpstr>
      <vt:lpstr>From Tree to Forest</vt:lpstr>
      <vt:lpstr>Data preprocessing</vt:lpstr>
      <vt:lpstr>Parameters</vt:lpstr>
      <vt:lpstr>Some results</vt:lpstr>
      <vt:lpstr>Some results</vt:lpstr>
      <vt:lpstr>Comparing with SKLearn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from scratch</dc:title>
  <dc:creator>Francesco Stucci</dc:creator>
  <cp:lastModifiedBy>Francesco Stucci</cp:lastModifiedBy>
  <cp:revision>48</cp:revision>
  <dcterms:created xsi:type="dcterms:W3CDTF">2020-01-30T11:23:20Z</dcterms:created>
  <dcterms:modified xsi:type="dcterms:W3CDTF">2020-02-08T12:09:08Z</dcterms:modified>
</cp:coreProperties>
</file>