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3">
  <p:sldMasterIdLst>
    <p:sldMasterId id="2147483791" r:id="rId1"/>
  </p:sldMasterIdLst>
  <p:sldIdLst>
    <p:sldId id="256" r:id="rId2"/>
    <p:sldId id="257" r:id="rId3"/>
    <p:sldId id="258" r:id="rId4"/>
    <p:sldId id="311" r:id="rId5"/>
    <p:sldId id="262" r:id="rId6"/>
    <p:sldId id="259" r:id="rId7"/>
    <p:sldId id="260" r:id="rId8"/>
    <p:sldId id="315" r:id="rId9"/>
    <p:sldId id="317" r:id="rId10"/>
    <p:sldId id="312" r:id="rId11"/>
    <p:sldId id="313" r:id="rId12"/>
    <p:sldId id="314" r:id="rId13"/>
    <p:sldId id="318" r:id="rId14"/>
    <p:sldId id="31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0601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416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8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2026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32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500477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3263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00137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15954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1057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3622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2C0BB60-5A00-4D40-9B24-E1B8CD33CB7F}"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7861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2C0BB60-5A00-4D40-9B24-E1B8CD33CB7F}"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8452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0BB60-5A00-4D40-9B24-E1B8CD33CB7F}"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11972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7142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9686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C0BB60-5A00-4D40-9B24-E1B8CD33CB7F}" type="datetimeFigureOut">
              <a:rPr lang="en-US" smtClean="0"/>
              <a:t>11/21/2020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141536-9D99-426A-819A-1018477FA378}" type="slidenum">
              <a:rPr lang="en-US" smtClean="0"/>
              <a:t>‹Nº›</a:t>
            </a:fld>
            <a:endParaRPr lang="en-US"/>
          </a:p>
        </p:txBody>
      </p:sp>
    </p:spTree>
    <p:extLst>
      <p:ext uri="{BB962C8B-B14F-4D97-AF65-F5344CB8AC3E}">
        <p14:creationId xmlns:p14="http://schemas.microsoft.com/office/powerpoint/2010/main" val="74534053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95400" y="2272938"/>
            <a:ext cx="10515600" cy="1737360"/>
          </a:xfrm>
        </p:spPr>
        <p:txBody>
          <a:bodyPr/>
          <a:lstStyle/>
          <a:p>
            <a:pPr algn="ctr"/>
            <a:r>
              <a:rPr lang="es-ES" dirty="0"/>
              <a:t>El principio de la sabiduría es el temor de Jehová. Proverbios 1:7</a:t>
            </a:r>
            <a:endParaRPr lang="en-US" dirty="0"/>
          </a:p>
        </p:txBody>
      </p:sp>
    </p:spTree>
    <p:extLst>
      <p:ext uri="{BB962C8B-B14F-4D97-AF65-F5344CB8AC3E}">
        <p14:creationId xmlns:p14="http://schemas.microsoft.com/office/powerpoint/2010/main" val="166194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49236" y="1738943"/>
            <a:ext cx="7453746" cy="2943893"/>
          </a:xfrm>
        </p:spPr>
        <p:txBody>
          <a:bodyPr>
            <a:noAutofit/>
          </a:bodyPr>
          <a:lstStyle/>
          <a:p>
            <a:r>
              <a:rPr lang="es-NI" sz="2400" dirty="0">
                <a:latin typeface="Arial" panose="020B0604020202020204" pitchFamily="34" charset="0"/>
                <a:cs typeface="Arial" panose="020B0604020202020204" pitchFamily="34" charset="0"/>
              </a:rPr>
              <a:t>Al hablar de la implementación de nuestro proyecto nos enfocamos en el campo administrativo, en el cual deseamos optimizar los procesos de control de notas, por el cual deducimos que esto mejorara de gran manera la calidad de los procesos mencionados y ayudara a llevar un mejor control de lo anteriormente estipulado.</a:t>
            </a:r>
            <a:endParaRPr lang="en-US" sz="2400"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618A05FB-E374-4008-9758-5E4D490FE4A2}"/>
              </a:ext>
            </a:extLst>
          </p:cNvPr>
          <p:cNvSpPr txBox="1"/>
          <p:nvPr/>
        </p:nvSpPr>
        <p:spPr>
          <a:xfrm>
            <a:off x="4821381" y="992424"/>
            <a:ext cx="2549237" cy="523220"/>
          </a:xfrm>
          <a:prstGeom prst="rect">
            <a:avLst/>
          </a:prstGeom>
          <a:noFill/>
        </p:spPr>
        <p:txBody>
          <a:bodyPr wrap="square">
            <a:spAutoFit/>
          </a:bodyPr>
          <a:lstStyle/>
          <a:p>
            <a:r>
              <a:rPr lang="es-NI" sz="2800" b="1" dirty="0">
                <a:latin typeface="Arial" panose="020B0604020202020204" pitchFamily="34" charset="0"/>
                <a:cs typeface="Arial" panose="020B0604020202020204" pitchFamily="34" charset="0"/>
              </a:rPr>
              <a:t>Metodología</a:t>
            </a:r>
            <a:endParaRPr lang="es-419" sz="2800" dirty="0"/>
          </a:p>
        </p:txBody>
      </p:sp>
    </p:spTree>
    <p:extLst>
      <p:ext uri="{BB962C8B-B14F-4D97-AF65-F5344CB8AC3E}">
        <p14:creationId xmlns:p14="http://schemas.microsoft.com/office/powerpoint/2010/main" val="1223225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2873" y="1018904"/>
            <a:ext cx="8165269" cy="1238794"/>
          </a:xfrm>
        </p:spPr>
        <p:txBody>
          <a:bodyPr>
            <a:normAutofit fontScale="90000"/>
          </a:bodyPr>
          <a:lstStyle/>
          <a:p>
            <a:r>
              <a:rPr lang="es-NI" sz="2200" b="1" dirty="0">
                <a:latin typeface="Arial" panose="020B0604020202020204" pitchFamily="34" charset="0"/>
                <a:cs typeface="Arial" panose="020B0604020202020204" pitchFamily="34" charset="0"/>
              </a:rPr>
              <a:t>Tipo de Investigación</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El tipo de investigación es Mixta</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Por la naturaleza es de tipo exploratorio y descriptivo.</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Por su aplicación es factible.</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De igual manera, hubo factibilidad en cuanto al tiempo disponible para la investigación y en cuanto a los recursos necesarios para la aplicación de instrumentos de recolección de datos.</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br>
              <a:rPr lang="en-US" sz="2200" dirty="0">
                <a:latin typeface="Arial" panose="020B0604020202020204" pitchFamily="34" charset="0"/>
                <a:cs typeface="Arial" panose="020B0604020202020204" pitchFamily="34" charset="0"/>
              </a:rPr>
            </a:br>
            <a:r>
              <a:rPr lang="es-NI" sz="2200" b="1" dirty="0">
                <a:latin typeface="Arial" panose="020B0604020202020204" pitchFamily="34" charset="0"/>
                <a:cs typeface="Arial" panose="020B0604020202020204" pitchFamily="34" charset="0"/>
              </a:rPr>
              <a:t>Métodos</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Método, es poner en relación de manera práctica, pero inteligente los medios y procedimientos con los objetivos propuestos y resultados adquiridos.</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El método nos indica el camino, es más amplio, a diferencia de la técnica que nos enseña a reconocer ese camino.</a:t>
            </a:r>
            <a:br>
              <a:rPr lang="en-US" dirty="0"/>
            </a:br>
            <a:endParaRPr lang="en-US" dirty="0"/>
          </a:p>
        </p:txBody>
      </p:sp>
    </p:spTree>
    <p:extLst>
      <p:ext uri="{BB962C8B-B14F-4D97-AF65-F5344CB8AC3E}">
        <p14:creationId xmlns:p14="http://schemas.microsoft.com/office/powerpoint/2010/main" val="136340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842654" y="242186"/>
            <a:ext cx="8853055" cy="544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s-NI" altLang="en-US" sz="2200" b="0" i="0" u="none" strike="noStrike" cap="none" normalizeH="0" baseline="0" dirty="0" bmk="">
                <a:ln>
                  <a:noFill/>
                </a:ln>
                <a:solidFill>
                  <a:srgbClr val="000000"/>
                </a:solidFill>
                <a:effectLst/>
                <a:latin typeface="Arial" panose="020B0604020202020204" pitchFamily="34" charset="0"/>
                <a:cs typeface="Arial" panose="020B0604020202020204" pitchFamily="34" charset="0"/>
              </a:rPr>
              <a:t>oblación</a:t>
            </a:r>
            <a:endParaRPr kumimoji="0" lang="es-NI"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2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Para realizar una investigación, no es necesario abarcar la totalidad de una población basta con elegir una muestra representativa de la misma. En nuestro caso con fines de incluir a los involucrados en el proceso que tiene que ver con el registro de notas de los estudiantes, entrevistamos a 12 docentes de un total de 12, esto corresponde a una muestra del 100%, administrativos entrevistamos al 100%.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2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Las entrevistas se aplicaron a mediados del tercer trimestre del año lectivo 2020, fueron hechas de manera personal en forma de entrevista, a docentes, personal administrativo y a el director de UML Quilalí. De acuerdo a todo esto, se elaboró satisfactoriamente el sistema “SIS Universidad”.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2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Cálculo de la muestra, se realizó con la siguiente ecuación:</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028" name="Image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345" y="5366498"/>
            <a:ext cx="3387320" cy="12493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389965" y="3263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7096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NI" b="1" dirty="0"/>
              <a:t>Conclusiones</a:t>
            </a:r>
            <a:r>
              <a:rPr lang="es-NI" dirty="0"/>
              <a:t> </a:t>
            </a:r>
            <a:endParaRPr lang="en-US" dirty="0"/>
          </a:p>
        </p:txBody>
      </p:sp>
      <p:sp>
        <p:nvSpPr>
          <p:cNvPr id="4" name="Marcador de contenido 3"/>
          <p:cNvSpPr>
            <a:spLocks noGrp="1"/>
          </p:cNvSpPr>
          <p:nvPr>
            <p:ph idx="1"/>
          </p:nvPr>
        </p:nvSpPr>
        <p:spPr>
          <a:xfrm>
            <a:off x="1400492" y="1506583"/>
            <a:ext cx="8915400" cy="3777622"/>
          </a:xfrm>
        </p:spPr>
        <p:txBody>
          <a:bodyPr>
            <a:normAutofit/>
          </a:bodyPr>
          <a:lstStyle/>
          <a:p>
            <a:pPr marL="0" indent="0" algn="just">
              <a:buNone/>
            </a:pPr>
            <a:r>
              <a:rPr lang="es-NI" sz="2400" dirty="0">
                <a:latin typeface="Arial" panose="020B0604020202020204" pitchFamily="34" charset="0"/>
                <a:cs typeface="Arial" panose="020B0604020202020204" pitchFamily="34" charset="0"/>
              </a:rPr>
              <a:t>Concluimos que el sistema de registro de notas fue una excelente experiencia y un buen desafío para nuestros límites</a:t>
            </a:r>
          </a:p>
          <a:p>
            <a:pPr marL="0" indent="0" algn="just">
              <a:buNone/>
            </a:pPr>
            <a:endParaRPr lang="es-NI" sz="2400" dirty="0">
              <a:latin typeface="Arial" panose="020B0604020202020204" pitchFamily="34" charset="0"/>
              <a:cs typeface="Arial" panose="020B0604020202020204" pitchFamily="34" charset="0"/>
            </a:endParaRPr>
          </a:p>
          <a:p>
            <a:pPr marL="0" indent="0" algn="just">
              <a:buNone/>
            </a:pPr>
            <a:r>
              <a:rPr lang="es-NI" sz="2400" dirty="0">
                <a:latin typeface="Arial" panose="020B0604020202020204" pitchFamily="34" charset="0"/>
                <a:cs typeface="Arial" panose="020B0604020202020204" pitchFamily="34" charset="0"/>
              </a:rPr>
              <a:t>Creado el sistema en línea “SIS Universidad”, para que los docentes puedan realizar el registro de notas de los alumnos, inclusive desde su casa, en caso de no tener los medios tecnológicos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79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b="1" dirty="0"/>
              <a:t>Recomendaciones</a:t>
            </a:r>
            <a:br>
              <a:rPr lang="en-US" b="1" dirty="0"/>
            </a:br>
            <a:endParaRPr lang="en-US" dirty="0"/>
          </a:p>
        </p:txBody>
      </p:sp>
      <p:sp>
        <p:nvSpPr>
          <p:cNvPr id="3" name="Marcador de contenido 2"/>
          <p:cNvSpPr>
            <a:spLocks noGrp="1"/>
          </p:cNvSpPr>
          <p:nvPr>
            <p:ph idx="1"/>
          </p:nvPr>
        </p:nvSpPr>
        <p:spPr>
          <a:xfrm>
            <a:off x="1795941" y="1264555"/>
            <a:ext cx="8915400" cy="4724400"/>
          </a:xfrm>
        </p:spPr>
        <p:txBody>
          <a:bodyPr>
            <a:normAutofit/>
          </a:bodyPr>
          <a:lstStyle/>
          <a:p>
            <a:pPr marL="0" indent="0">
              <a:buNone/>
            </a:pPr>
            <a:r>
              <a:rPr lang="es-NI" dirty="0"/>
              <a:t> </a:t>
            </a:r>
            <a:endParaRPr lang="en-US" sz="3200" dirty="0"/>
          </a:p>
          <a:p>
            <a:pPr marL="0" indent="0">
              <a:buNone/>
            </a:pPr>
            <a:r>
              <a:rPr lang="es-NI" sz="2400" dirty="0">
                <a:latin typeface="Arial" panose="020B0604020202020204" pitchFamily="34" charset="0"/>
                <a:cs typeface="Arial" panose="020B0604020202020204" pitchFamily="34" charset="0"/>
              </a:rPr>
              <a:t>Se recomienda el uso del sistema “SIS Universidad”, para que digitalicen el registro de notas.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Capacitar a docente en el correcto uso del sistema, para que se garantice el ingreso íntegro de los datos.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Establecer respaldo de información digital de la base de datos del sistema periódicamente.</a:t>
            </a:r>
            <a:endParaRPr lang="en-US" sz="2400" dirty="0">
              <a:latin typeface="Arial" panose="020B0604020202020204" pitchFamily="34" charset="0"/>
              <a:cs typeface="Arial" panose="020B0604020202020204" pitchFamily="34" charset="0"/>
            </a:endParaRPr>
          </a:p>
          <a:p>
            <a:pPr marL="0" indent="0">
              <a:buNone/>
            </a:pPr>
            <a:r>
              <a:rPr lang="es-NI" sz="3200" dirty="0"/>
              <a:t> </a:t>
            </a:r>
            <a:endParaRPr lang="en-US" sz="3200" dirty="0"/>
          </a:p>
          <a:p>
            <a:endParaRPr lang="en-US" dirty="0"/>
          </a:p>
        </p:txBody>
      </p:sp>
    </p:spTree>
    <p:extLst>
      <p:ext uri="{BB962C8B-B14F-4D97-AF65-F5344CB8AC3E}">
        <p14:creationId xmlns:p14="http://schemas.microsoft.com/office/powerpoint/2010/main" val="3463648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343" y="2703377"/>
            <a:ext cx="10515600" cy="1325563"/>
          </a:xfrm>
        </p:spPr>
        <p:txBody>
          <a:bodyPr>
            <a:normAutofit fontScale="90000"/>
          </a:bodyPr>
          <a:lstStyle/>
          <a:p>
            <a:r>
              <a:rPr lang="es-ES" sz="6000" dirty="0"/>
              <a:t>GRACIAS POR SU ATENCION</a:t>
            </a:r>
            <a:endParaRPr lang="en-US" sz="6000" dirty="0"/>
          </a:p>
        </p:txBody>
      </p:sp>
    </p:spTree>
    <p:extLst>
      <p:ext uri="{BB962C8B-B14F-4D97-AF65-F5344CB8AC3E}">
        <p14:creationId xmlns:p14="http://schemas.microsoft.com/office/powerpoint/2010/main" val="371494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318524" y="4596822"/>
            <a:ext cx="9758083" cy="2505826"/>
          </a:xfrm>
        </p:spPr>
        <p:txBody>
          <a:bodyPr>
            <a:normAutofit/>
          </a:bodyPr>
          <a:lstStyle/>
          <a:p>
            <a:pPr algn="ctr"/>
            <a:r>
              <a:rPr lang="es-NI" sz="2000" dirty="0"/>
              <a:t>Para optar al título de: Ingeniero de Sistemas.</a:t>
            </a:r>
            <a:br>
              <a:rPr lang="es-NI" sz="2000" dirty="0"/>
            </a:br>
            <a:br>
              <a:rPr lang="en-US" sz="2000" dirty="0"/>
            </a:br>
            <a:r>
              <a:rPr lang="es-NI" sz="2000" dirty="0"/>
              <a:t>Presentado por:</a:t>
            </a:r>
            <a:br>
              <a:rPr lang="en-US" sz="2000" dirty="0"/>
            </a:br>
            <a:r>
              <a:rPr lang="es-NI" sz="2000" dirty="0"/>
              <a:t> </a:t>
            </a:r>
            <a:r>
              <a:rPr lang="es-NI" sz="2000" dirty="0" err="1"/>
              <a:t>Kathin</a:t>
            </a:r>
            <a:r>
              <a:rPr lang="es-NI" sz="2000" dirty="0"/>
              <a:t> Yahoska Moreno Casco.</a:t>
            </a:r>
            <a:br>
              <a:rPr lang="en-US" sz="2000" dirty="0"/>
            </a:br>
            <a:r>
              <a:rPr lang="es-NI" sz="2000" dirty="0"/>
              <a:t>Alba María Bellorín Cerda.</a:t>
            </a:r>
            <a:br>
              <a:rPr lang="en-US" sz="2000" dirty="0"/>
            </a:br>
            <a:r>
              <a:rPr lang="es-NI" sz="2000" dirty="0"/>
              <a:t>Francis Aradeliz Chavarría Espinoza.</a:t>
            </a:r>
            <a:br>
              <a:rPr lang="en-US" sz="2000" dirty="0"/>
            </a:br>
            <a:r>
              <a:rPr lang="es-NI" sz="2200" dirty="0"/>
              <a:t> </a:t>
            </a:r>
            <a:endParaRPr lang="en-US" dirty="0"/>
          </a:p>
        </p:txBody>
      </p:sp>
      <p:sp>
        <p:nvSpPr>
          <p:cNvPr id="6" name="Rectangle 5"/>
          <p:cNvSpPr>
            <a:spLocks noChangeArrowheads="1"/>
          </p:cNvSpPr>
          <p:nvPr/>
        </p:nvSpPr>
        <p:spPr bwMode="auto">
          <a:xfrm>
            <a:off x="2877671" y="1847"/>
            <a:ext cx="663979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571875" algn="l"/>
              </a:tabLst>
              <a:defRPr>
                <a:solidFill>
                  <a:schemeClr val="tx1"/>
                </a:solidFill>
                <a:latin typeface="Arial" panose="020B0604020202020204" pitchFamily="34" charset="0"/>
              </a:defRPr>
            </a:lvl1pPr>
            <a:lvl2pPr eaLnBrk="0" fontAlgn="base" hangingPunct="0">
              <a:spcBef>
                <a:spcPct val="0"/>
              </a:spcBef>
              <a:spcAft>
                <a:spcPct val="0"/>
              </a:spcAft>
              <a:tabLst>
                <a:tab pos="3571875" algn="l"/>
              </a:tabLst>
              <a:defRPr>
                <a:solidFill>
                  <a:schemeClr val="tx1"/>
                </a:solidFill>
                <a:latin typeface="Arial" panose="020B0604020202020204" pitchFamily="34" charset="0"/>
              </a:defRPr>
            </a:lvl2pPr>
            <a:lvl3pPr eaLnBrk="0" fontAlgn="base" hangingPunct="0">
              <a:spcBef>
                <a:spcPct val="0"/>
              </a:spcBef>
              <a:spcAft>
                <a:spcPct val="0"/>
              </a:spcAft>
              <a:tabLst>
                <a:tab pos="3571875" algn="l"/>
              </a:tabLst>
              <a:defRPr>
                <a:solidFill>
                  <a:schemeClr val="tx1"/>
                </a:solidFill>
                <a:latin typeface="Arial" panose="020B0604020202020204" pitchFamily="34" charset="0"/>
              </a:defRPr>
            </a:lvl3pPr>
            <a:lvl4pPr eaLnBrk="0" fontAlgn="base" hangingPunct="0">
              <a:spcBef>
                <a:spcPct val="0"/>
              </a:spcBef>
              <a:spcAft>
                <a:spcPct val="0"/>
              </a:spcAft>
              <a:tabLst>
                <a:tab pos="3571875" algn="l"/>
              </a:tabLst>
              <a:defRPr>
                <a:solidFill>
                  <a:schemeClr val="tx1"/>
                </a:solidFill>
                <a:latin typeface="Arial" panose="020B0604020202020204" pitchFamily="34" charset="0"/>
              </a:defRPr>
            </a:lvl4pPr>
            <a:lvl5pPr eaLnBrk="0" fontAlgn="base" hangingPunct="0">
              <a:spcBef>
                <a:spcPct val="0"/>
              </a:spcBef>
              <a:spcAft>
                <a:spcPct val="0"/>
              </a:spcAft>
              <a:tabLst>
                <a:tab pos="3571875" algn="l"/>
              </a:tabLst>
              <a:defRPr>
                <a:solidFill>
                  <a:schemeClr val="tx1"/>
                </a:solidFill>
                <a:latin typeface="Arial" panose="020B0604020202020204" pitchFamily="34" charset="0"/>
              </a:defRPr>
            </a:lvl5pPr>
            <a:lvl6pPr eaLnBrk="0" fontAlgn="base" hangingPunct="0">
              <a:spcBef>
                <a:spcPct val="0"/>
              </a:spcBef>
              <a:spcAft>
                <a:spcPct val="0"/>
              </a:spcAft>
              <a:tabLst>
                <a:tab pos="3571875" algn="l"/>
              </a:tabLst>
              <a:defRPr>
                <a:solidFill>
                  <a:schemeClr val="tx1"/>
                </a:solidFill>
                <a:latin typeface="Arial" panose="020B0604020202020204" pitchFamily="34" charset="0"/>
              </a:defRPr>
            </a:lvl6pPr>
            <a:lvl7pPr eaLnBrk="0" fontAlgn="base" hangingPunct="0">
              <a:spcBef>
                <a:spcPct val="0"/>
              </a:spcBef>
              <a:spcAft>
                <a:spcPct val="0"/>
              </a:spcAft>
              <a:tabLst>
                <a:tab pos="3571875" algn="l"/>
              </a:tabLst>
              <a:defRPr>
                <a:solidFill>
                  <a:schemeClr val="tx1"/>
                </a:solidFill>
                <a:latin typeface="Arial" panose="020B0604020202020204" pitchFamily="34" charset="0"/>
              </a:defRPr>
            </a:lvl7pPr>
            <a:lvl8pPr eaLnBrk="0" fontAlgn="base" hangingPunct="0">
              <a:spcBef>
                <a:spcPct val="0"/>
              </a:spcBef>
              <a:spcAft>
                <a:spcPct val="0"/>
              </a:spcAft>
              <a:tabLst>
                <a:tab pos="3571875" algn="l"/>
              </a:tabLst>
              <a:defRPr>
                <a:solidFill>
                  <a:schemeClr val="tx1"/>
                </a:solidFill>
                <a:latin typeface="Arial" panose="020B0604020202020204" pitchFamily="34" charset="0"/>
              </a:defRPr>
            </a:lvl8pPr>
            <a:lvl9pPr eaLnBrk="0" fontAlgn="base" hangingPunct="0">
              <a:spcBef>
                <a:spcPct val="0"/>
              </a:spcBef>
              <a:spcAft>
                <a:spcPct val="0"/>
              </a:spcAft>
              <a:tabLst>
                <a:tab pos="35718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400" b="1" i="0" u="none" strike="noStrike" cap="none" normalizeH="0" baseline="0" dirty="0">
                <a:ln>
                  <a:noFill/>
                </a:ln>
                <a:solidFill>
                  <a:schemeClr val="tx1"/>
                </a:solidFill>
                <a:effectLst/>
                <a:latin typeface="Bembo Std"/>
                <a:ea typeface="Calibri" panose="020F0502020204030204" pitchFamily="34" charset="0"/>
                <a:cs typeface="Arial" panose="020B0604020202020204" pitchFamily="34" charset="0"/>
              </a:rPr>
              <a:t>UNIVERSIDAD MARTIN LUTERO</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s-NI"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 MINISTERIO DE LAS ASAMBLEAS DE DIOS”</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SEDE-QUILALI</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Imagen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3400" y="1065848"/>
            <a:ext cx="1068329" cy="15694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1964053" y="2128450"/>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s-NI"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NI" altLang="en-US" sz="18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E49D3CB5-4B7D-445F-B030-5037D13A9D00}"/>
              </a:ext>
            </a:extLst>
          </p:cNvPr>
          <p:cNvSpPr txBox="1"/>
          <p:nvPr/>
        </p:nvSpPr>
        <p:spPr>
          <a:xfrm>
            <a:off x="3048000" y="2459505"/>
            <a:ext cx="6096000" cy="1938992"/>
          </a:xfrm>
          <a:prstGeom prst="rect">
            <a:avLst/>
          </a:prstGeom>
          <a:noFill/>
        </p:spPr>
        <p:txBody>
          <a:bodyPr wrap="square">
            <a:spAutoFit/>
          </a:bodyPr>
          <a:lstStyle/>
          <a:p>
            <a:pPr algn="ctr"/>
            <a:br>
              <a:rPr lang="es-NI" sz="2000" b="1" dirty="0"/>
            </a:br>
            <a:r>
              <a:rPr lang="es-NI" sz="2000" b="1" dirty="0"/>
              <a:t>TEMA DE INVESTIGACIÓN</a:t>
            </a:r>
          </a:p>
          <a:p>
            <a:pPr algn="ctr"/>
            <a:endParaRPr lang="es-NI" sz="2000" dirty="0"/>
          </a:p>
          <a:p>
            <a:pPr algn="ctr"/>
            <a:r>
              <a:rPr lang="es-NI" sz="2000" dirty="0"/>
              <a:t>Sistema de Registro de Notas para Universidad Martin Lutero extensión Quilalí, Departamento de Nueva Segovia.</a:t>
            </a:r>
            <a:endParaRPr lang="es-419" sz="2000" dirty="0"/>
          </a:p>
        </p:txBody>
      </p:sp>
    </p:spTree>
    <p:extLst>
      <p:ext uri="{BB962C8B-B14F-4D97-AF65-F5344CB8AC3E}">
        <p14:creationId xmlns:p14="http://schemas.microsoft.com/office/powerpoint/2010/main" val="186007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102660"/>
          </a:xfrm>
        </p:spPr>
        <p:txBody>
          <a:bodyPr>
            <a:normAutofit fontScale="90000"/>
          </a:bodyPr>
          <a:lstStyle/>
          <a:p>
            <a:pPr lvl="0" algn="ctr"/>
            <a:br>
              <a:rPr lang="es-NI" b="1" dirty="0"/>
            </a:br>
            <a:r>
              <a:rPr lang="es-NI" b="1" dirty="0"/>
              <a:t>Introducción</a:t>
            </a:r>
            <a:br>
              <a:rPr lang="en-US" b="1" dirty="0"/>
            </a:br>
            <a:endParaRPr lang="en-US" dirty="0"/>
          </a:p>
        </p:txBody>
      </p:sp>
      <p:sp>
        <p:nvSpPr>
          <p:cNvPr id="3" name="Marcador de contenido 2"/>
          <p:cNvSpPr>
            <a:spLocks noGrp="1"/>
          </p:cNvSpPr>
          <p:nvPr>
            <p:ph idx="1"/>
          </p:nvPr>
        </p:nvSpPr>
        <p:spPr>
          <a:xfrm>
            <a:off x="2010092" y="1254035"/>
            <a:ext cx="8915400" cy="5368833"/>
          </a:xfrm>
        </p:spPr>
        <p:txBody>
          <a:bodyPr>
            <a:normAutofit fontScale="85000" lnSpcReduction="20000"/>
          </a:bodyPr>
          <a:lstStyle/>
          <a:p>
            <a:pPr marL="0" indent="0">
              <a:buNone/>
            </a:pPr>
            <a:r>
              <a:rPr lang="es-NI" sz="2400" dirty="0">
                <a:latin typeface="Arial" panose="020B0604020202020204" pitchFamily="34" charset="0"/>
                <a:cs typeface="Arial" panose="020B0604020202020204" pitchFamily="34" charset="0"/>
              </a:rPr>
              <a:t>Automatizar procesos y dar la mejor experiencia de usuario al utilizar un sistema, es la mayor satisfacción de un ingeniero de sistemas, por eso el presente documento, permite dar a conocer el trabajo realizado por nuestro equipo.</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La presente investigación pretende reunir una serie de elementos necesarios en el diseño y construcción de un sistema de calificaciones tan indispensable en la vida laboral y estudiantil de la Universidad Martin Lutero que permitirá satisfacer la demanda de tan importante practica educativa.</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Consideramos que este será un elemento positivo tanto para los docentes como para los estudiantes quienes podrán en su momento brindar y acceder a los resultados académicos que necesite.</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Ponemos a su disposición este diseño de información automatizado que facilitara el registro académico de la comunidad educativa de tan prestigiosa Universidad.</a:t>
            </a: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9830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525" y="454293"/>
            <a:ext cx="8911687" cy="812804"/>
          </a:xfrm>
        </p:spPr>
        <p:txBody>
          <a:bodyPr/>
          <a:lstStyle/>
          <a:p>
            <a:pPr algn="ctr"/>
            <a:r>
              <a:rPr lang="es-ES" dirty="0"/>
              <a:t>Justificación</a:t>
            </a:r>
            <a:endParaRPr lang="en-US" dirty="0"/>
          </a:p>
        </p:txBody>
      </p:sp>
      <p:sp>
        <p:nvSpPr>
          <p:cNvPr id="3" name="Marcador de contenido 2"/>
          <p:cNvSpPr>
            <a:spLocks noGrp="1"/>
          </p:cNvSpPr>
          <p:nvPr>
            <p:ph idx="1"/>
          </p:nvPr>
        </p:nvSpPr>
        <p:spPr>
          <a:xfrm>
            <a:off x="1678525" y="1267097"/>
            <a:ext cx="9793039" cy="5136610"/>
          </a:xfrm>
        </p:spPr>
        <p:txBody>
          <a:bodyPr>
            <a:normAutofit/>
          </a:bodyPr>
          <a:lstStyle/>
          <a:p>
            <a:pPr marL="0" indent="0" algn="just">
              <a:buNone/>
            </a:pPr>
            <a:r>
              <a:rPr lang="es-NI" sz="2000" dirty="0">
                <a:effectLst/>
                <a:latin typeface="Arial" panose="020B0604020202020204" pitchFamily="34" charset="0"/>
                <a:ea typeface="Arial" panose="020B0604020202020204" pitchFamily="34" charset="0"/>
              </a:rPr>
              <a:t>La implementación de este proyecto, servirá para dar un gran paso a la introducción en la tecnología por parte de los estudiantes y personal administrativo, esta experiencia abrirá las puertas para el uso de herramientas en línea, las cuales están muy de moda por el contexto que hemos experimentado por el distanciamiento social.</a:t>
            </a:r>
            <a:endParaRPr lang="es-419" sz="2000" dirty="0">
              <a:effectLst/>
              <a:latin typeface="Arial" panose="020B0604020202020204" pitchFamily="34" charset="0"/>
              <a:ea typeface="Arial" panose="020B0604020202020204" pitchFamily="34" charset="0"/>
            </a:endParaRPr>
          </a:p>
          <a:p>
            <a:pPr marL="0" indent="0">
              <a:buNone/>
            </a:pPr>
            <a:endParaRPr lang="es-NI" sz="2000" dirty="0">
              <a:latin typeface="Arial" panose="020B0604020202020204" pitchFamily="34" charset="0"/>
              <a:cs typeface="Arial" panose="020B0604020202020204" pitchFamily="34" charset="0"/>
            </a:endParaRPr>
          </a:p>
          <a:p>
            <a:pPr marL="0" indent="0">
              <a:buNone/>
            </a:pPr>
            <a:r>
              <a:rPr lang="es-NI" sz="2000" dirty="0">
                <a:latin typeface="Arial" panose="020B0604020202020204" pitchFamily="34" charset="0"/>
                <a:cs typeface="Arial" panose="020B0604020202020204" pitchFamily="34" charset="0"/>
              </a:rPr>
              <a:t>Beneficiará a toda la comunidad estudiantil de nuestra universidad; un ejemplo práctico somos nosotros quienes estamos realizando el sistema de notas, aplicando los conocimientos impartidos por nuestros maestros durante los años.</a:t>
            </a:r>
          </a:p>
          <a:p>
            <a:pPr marL="0" indent="0">
              <a:buNone/>
            </a:pPr>
            <a:endParaRPr lang="es-NI" sz="2000" dirty="0">
              <a:latin typeface="Arial" panose="020B0604020202020204" pitchFamily="34" charset="0"/>
              <a:cs typeface="Arial" panose="020B0604020202020204" pitchFamily="34" charset="0"/>
            </a:endParaRPr>
          </a:p>
          <a:p>
            <a:pPr marL="0" indent="0">
              <a:buNone/>
            </a:pPr>
            <a:r>
              <a:rPr lang="es-NI" sz="2000" dirty="0">
                <a:effectLst/>
                <a:latin typeface="Arial" panose="020B0604020202020204" pitchFamily="34" charset="0"/>
                <a:ea typeface="Arial" panose="020B0604020202020204" pitchFamily="34" charset="0"/>
              </a:rPr>
              <a:t>El sistema una vez puesto en marcha, podrá tener utilidad metodológica, es decir, será capaz de genera informes relacionados a las notas de los estudiantes, los cuales podrán ayudar a la toma de decisiones en lo relacionado a lo académico</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99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26719" y="611047"/>
            <a:ext cx="8911687" cy="1280890"/>
          </a:xfrm>
        </p:spPr>
        <p:txBody>
          <a:bodyPr/>
          <a:lstStyle/>
          <a:p>
            <a:pPr algn="ctr"/>
            <a:r>
              <a:rPr lang="es-NI" b="1" dirty="0"/>
              <a:t>Planteamiento del problema</a:t>
            </a:r>
            <a:endParaRPr lang="en-US" dirty="0"/>
          </a:p>
        </p:txBody>
      </p:sp>
      <p:sp>
        <p:nvSpPr>
          <p:cNvPr id="3" name="Marcador de contenido 2"/>
          <p:cNvSpPr>
            <a:spLocks noGrp="1"/>
          </p:cNvSpPr>
          <p:nvPr>
            <p:ph idx="1"/>
          </p:nvPr>
        </p:nvSpPr>
        <p:spPr>
          <a:xfrm>
            <a:off x="1926719" y="1362890"/>
            <a:ext cx="8915400" cy="5129349"/>
          </a:xfrm>
        </p:spPr>
        <p:txBody>
          <a:bodyPr>
            <a:normAutofit fontScale="92500" lnSpcReduction="10000"/>
          </a:bodyPr>
          <a:lstStyle/>
          <a:p>
            <a:pPr marL="0" indent="0">
              <a:buNone/>
            </a:pPr>
            <a:endParaRPr lang="es-NI" dirty="0"/>
          </a:p>
          <a:p>
            <a:pPr marL="0" indent="0">
              <a:buNone/>
            </a:pPr>
            <a:r>
              <a:rPr lang="es-NI" sz="2200" dirty="0"/>
              <a:t>El área de registro de Registro Académico de Universidad Martin Lutero sede </a:t>
            </a:r>
            <a:r>
              <a:rPr lang="es-NI" sz="2200" dirty="0" err="1"/>
              <a:t>Quilalí</a:t>
            </a:r>
            <a:r>
              <a:rPr lang="es-NI" sz="2200" dirty="0"/>
              <a:t>, no cuenta con un sistema de registro de notas automatizado, lo cual le impide brindar un tiempo de respuesta ágil a los estudiantes y docentes.</a:t>
            </a:r>
            <a:endParaRPr lang="en-US" sz="2200" dirty="0"/>
          </a:p>
          <a:p>
            <a:pPr marL="0" indent="0">
              <a:buNone/>
            </a:pPr>
            <a:r>
              <a:rPr lang="es-NI" sz="2200" dirty="0"/>
              <a:t> </a:t>
            </a:r>
            <a:endParaRPr lang="en-US" sz="2200" dirty="0"/>
          </a:p>
          <a:p>
            <a:pPr marL="0" indent="0">
              <a:buNone/>
            </a:pPr>
            <a:r>
              <a:rPr lang="es-NI" sz="2200" dirty="0"/>
              <a:t>Los tiempos de atención en cualquier empresa que presta un servicio, son indicadores muy importantes, ya que de eso depende la satisfacción del cliente.</a:t>
            </a:r>
            <a:endParaRPr lang="en-US" sz="2200" dirty="0"/>
          </a:p>
          <a:p>
            <a:endParaRPr lang="en-US" sz="2200" dirty="0"/>
          </a:p>
          <a:p>
            <a:pPr marL="0" indent="0">
              <a:buNone/>
            </a:pPr>
            <a:r>
              <a:rPr lang="es-NI" sz="2200" dirty="0"/>
              <a:t>Universidad Martín Lutero sede </a:t>
            </a:r>
            <a:r>
              <a:rPr lang="es-NI" sz="2200" dirty="0" err="1"/>
              <a:t>Quilalí</a:t>
            </a:r>
            <a:r>
              <a:rPr lang="es-NI" sz="2200" dirty="0"/>
              <a:t>, si bien es una institución de educación, cuenta con áreas donde concurren tanto docentes como estudiantes a solicitar diversos servicios, los cuales en la actualidad no han logrado ser satisfechos.</a:t>
            </a:r>
            <a:endParaRPr lang="en-US" sz="2200" dirty="0"/>
          </a:p>
          <a:p>
            <a:pPr marL="0" indent="0">
              <a:buNone/>
            </a:pPr>
            <a:r>
              <a:rPr lang="es-NI" dirty="0"/>
              <a:t> </a:t>
            </a:r>
            <a:endParaRPr lang="en-US" dirty="0"/>
          </a:p>
          <a:p>
            <a:endParaRPr lang="en-US" dirty="0"/>
          </a:p>
        </p:txBody>
      </p:sp>
    </p:spTree>
    <p:extLst>
      <p:ext uri="{BB962C8B-B14F-4D97-AF65-F5344CB8AC3E}">
        <p14:creationId xmlns:p14="http://schemas.microsoft.com/office/powerpoint/2010/main" val="12742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2217" y="790302"/>
            <a:ext cx="8911687" cy="1343298"/>
          </a:xfrm>
        </p:spPr>
        <p:txBody>
          <a:bodyPr/>
          <a:lstStyle/>
          <a:p>
            <a:pPr algn="ctr"/>
            <a:r>
              <a:rPr lang="es-NI" b="1" dirty="0"/>
              <a:t>Objetivo General:</a:t>
            </a:r>
            <a:endParaRPr lang="en-US" dirty="0"/>
          </a:p>
        </p:txBody>
      </p:sp>
      <p:sp>
        <p:nvSpPr>
          <p:cNvPr id="3" name="Marcador de contenido 2"/>
          <p:cNvSpPr>
            <a:spLocks noGrp="1"/>
          </p:cNvSpPr>
          <p:nvPr>
            <p:ph idx="1"/>
          </p:nvPr>
        </p:nvSpPr>
        <p:spPr>
          <a:xfrm>
            <a:off x="2589212" y="2133600"/>
            <a:ext cx="7995661" cy="3034145"/>
          </a:xfrm>
        </p:spPr>
        <p:txBody>
          <a:bodyPr>
            <a:normAutofit/>
          </a:bodyPr>
          <a:lstStyle/>
          <a:p>
            <a:pPr lvl="0" algn="just"/>
            <a:r>
              <a:rPr lang="es-NI" sz="2400" dirty="0">
                <a:latin typeface="Arial" panose="020B0604020202020204" pitchFamily="34" charset="0"/>
                <a:cs typeface="Arial" panose="020B0604020202020204" pitchFamily="34" charset="0"/>
              </a:rPr>
              <a:t>Mejorar el tiempo de atención a docentes y personal administrativo, en el área de registro académico de Universidad Martin Lutero sede </a:t>
            </a:r>
            <a:r>
              <a:rPr lang="es-NI" sz="2400" dirty="0" err="1">
                <a:latin typeface="Arial" panose="020B0604020202020204" pitchFamily="34" charset="0"/>
                <a:cs typeface="Arial" panose="020B0604020202020204" pitchFamily="34" charset="0"/>
              </a:rPr>
              <a:t>Quilalí</a:t>
            </a:r>
            <a:r>
              <a:rPr lang="es-NI" sz="2400" dirty="0">
                <a:latin typeface="Arial" panose="020B0604020202020204" pitchFamily="34" charset="0"/>
                <a:cs typeface="Arial" panose="020B0604020202020204" pitchFamily="34" charset="0"/>
              </a:rPr>
              <a:t>, en lo referente al registro y administración de notas de los alumnos.</a:t>
            </a: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2571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1770" y="846178"/>
            <a:ext cx="8911687" cy="1280890"/>
          </a:xfrm>
        </p:spPr>
        <p:txBody>
          <a:bodyPr/>
          <a:lstStyle/>
          <a:p>
            <a:pPr algn="ctr"/>
            <a:r>
              <a:rPr lang="es-NI" b="1" dirty="0"/>
              <a:t>Objetivos Específicos:</a:t>
            </a:r>
            <a:endParaRPr lang="en-US" dirty="0"/>
          </a:p>
        </p:txBody>
      </p:sp>
      <p:sp>
        <p:nvSpPr>
          <p:cNvPr id="3" name="Marcador de contenido 2"/>
          <p:cNvSpPr>
            <a:spLocks noGrp="1"/>
          </p:cNvSpPr>
          <p:nvPr>
            <p:ph idx="1"/>
          </p:nvPr>
        </p:nvSpPr>
        <p:spPr>
          <a:xfrm>
            <a:off x="1766251" y="1878873"/>
            <a:ext cx="8915400" cy="4574177"/>
          </a:xfrm>
        </p:spPr>
        <p:txBody>
          <a:bodyPr>
            <a:noAutofit/>
          </a:bodyPr>
          <a:lstStyle/>
          <a:p>
            <a:pPr lvl="0"/>
            <a:r>
              <a:rPr lang="es-NI" sz="2000" dirty="0"/>
              <a:t>Determinar las operaciones de registro académico, a través de un diagnóstico realizado a docentes y administrativos, con el fin de conocer la lógica de trabajo.</a:t>
            </a:r>
            <a:endParaRPr lang="en-US" sz="2000" dirty="0"/>
          </a:p>
          <a:p>
            <a:endParaRPr lang="en-US" sz="2000" dirty="0"/>
          </a:p>
          <a:p>
            <a:pPr lvl="0"/>
            <a:r>
              <a:rPr lang="es-NI" sz="2000" dirty="0"/>
              <a:t>Analizar el sistema de trabajo actual, mediante la observación en el lugar, para que nos permita conocer la forma en que fluye la información.</a:t>
            </a:r>
            <a:endParaRPr lang="en-US" sz="2000" dirty="0"/>
          </a:p>
          <a:p>
            <a:pPr marL="0" indent="0">
              <a:buNone/>
            </a:pPr>
            <a:r>
              <a:rPr lang="es-NI" sz="2000" dirty="0"/>
              <a:t> </a:t>
            </a:r>
            <a:endParaRPr lang="en-US" sz="2000" dirty="0"/>
          </a:p>
          <a:p>
            <a:pPr lvl="0"/>
            <a:r>
              <a:rPr lang="es-NI" sz="2000" dirty="0"/>
              <a:t>Diseñar un sistema automatizado de registro de notas en línea, mediante el uso de tecnologías web actuales, para que docentes y/o administrativos puedan ingresar las notas desde cualquier lugar.</a:t>
            </a:r>
            <a:endParaRPr lang="en-US" sz="2000" dirty="0"/>
          </a:p>
          <a:p>
            <a:endParaRPr lang="en-US" dirty="0"/>
          </a:p>
          <a:p>
            <a:endParaRPr lang="en-US" sz="2000" dirty="0"/>
          </a:p>
        </p:txBody>
      </p:sp>
    </p:spTree>
    <p:extLst>
      <p:ext uri="{BB962C8B-B14F-4D97-AF65-F5344CB8AC3E}">
        <p14:creationId xmlns:p14="http://schemas.microsoft.com/office/powerpoint/2010/main" val="267751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53685" y="175819"/>
            <a:ext cx="8911687" cy="641599"/>
          </a:xfrm>
        </p:spPr>
        <p:txBody>
          <a:bodyPr>
            <a:normAutofit fontScale="90000"/>
          </a:bodyPr>
          <a:lstStyle/>
          <a:p>
            <a:pPr lvl="0"/>
            <a:r>
              <a:rPr lang="es-NI" b="1" dirty="0"/>
              <a:t>Marco Teórico</a:t>
            </a:r>
            <a:br>
              <a:rPr lang="en-US" b="1" dirty="0"/>
            </a:br>
            <a:endParaRPr lang="en-US" dirty="0"/>
          </a:p>
        </p:txBody>
      </p:sp>
      <p:sp>
        <p:nvSpPr>
          <p:cNvPr id="3" name="Marcador de contenido 2"/>
          <p:cNvSpPr>
            <a:spLocks noGrp="1"/>
          </p:cNvSpPr>
          <p:nvPr>
            <p:ph idx="1"/>
          </p:nvPr>
        </p:nvSpPr>
        <p:spPr>
          <a:xfrm>
            <a:off x="1796308" y="1758901"/>
            <a:ext cx="4254933" cy="1621607"/>
          </a:xfrm>
        </p:spPr>
        <p:txBody>
          <a:bodyPr>
            <a:normAutofit fontScale="92500" lnSpcReduction="10000"/>
          </a:bodyPr>
          <a:lstStyle/>
          <a:p>
            <a:pPr marL="0" indent="0" algn="just">
              <a:buNone/>
            </a:pPr>
            <a:r>
              <a:rPr lang="es-NI" sz="2000" b="1" dirty="0">
                <a:latin typeface="Arial" panose="020B0604020202020204" pitchFamily="34" charset="0"/>
                <a:cs typeface="Arial" panose="020B0604020202020204" pitchFamily="34" charset="0"/>
              </a:rPr>
              <a:t>NIVEL MUNDIAL</a:t>
            </a:r>
          </a:p>
          <a:p>
            <a:pPr marL="0" indent="0" algn="just">
              <a:buNone/>
            </a:pPr>
            <a:r>
              <a:rPr lang="es-NI" sz="2000" dirty="0">
                <a:latin typeface="Arial" panose="020B0604020202020204" pitchFamily="34" charset="0"/>
                <a:cs typeface="Arial" panose="020B0604020202020204" pitchFamily="34" charset="0"/>
              </a:rPr>
              <a:t>Los sistemas orientados al control de registros de datos, son muy populares desde hace ya varios años a nivel mundial.</a:t>
            </a:r>
          </a:p>
          <a:p>
            <a:pPr marL="0" indent="0">
              <a:buNone/>
            </a:pPr>
            <a:endParaRPr lang="en-U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8758" r="32017"/>
          <a:stretch/>
        </p:blipFill>
        <p:spPr>
          <a:xfrm>
            <a:off x="1908715" y="3805457"/>
            <a:ext cx="2587104" cy="2030007"/>
          </a:xfrm>
          <a:prstGeom prst="rect">
            <a:avLst/>
          </a:prstGeom>
        </p:spPr>
      </p:pic>
      <p:sp>
        <p:nvSpPr>
          <p:cNvPr id="5" name="Título 1">
            <a:extLst>
              <a:ext uri="{FF2B5EF4-FFF2-40B4-BE49-F238E27FC236}">
                <a16:creationId xmlns:a16="http://schemas.microsoft.com/office/drawing/2014/main" id="{942F2581-BE86-4FB8-9844-6B46D2742147}"/>
              </a:ext>
            </a:extLst>
          </p:cNvPr>
          <p:cNvSpPr txBox="1">
            <a:spLocks/>
          </p:cNvSpPr>
          <p:nvPr/>
        </p:nvSpPr>
        <p:spPr>
          <a:xfrm>
            <a:off x="7161177" y="1633681"/>
            <a:ext cx="3699164" cy="2010064"/>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2900" dirty="0">
                <a:latin typeface="Arial" panose="020B0604020202020204" pitchFamily="34" charset="0"/>
                <a:cs typeface="Arial" panose="020B0604020202020204" pitchFamily="34" charset="0"/>
              </a:rPr>
              <a:t>NIVEL NACIONAL</a:t>
            </a:r>
          </a:p>
          <a:p>
            <a:endParaRPr lang="es-NI" sz="2000" dirty="0">
              <a:latin typeface="Arial" panose="020B0604020202020204" pitchFamily="34" charset="0"/>
              <a:cs typeface="Arial" panose="020B0604020202020204" pitchFamily="34" charset="0"/>
            </a:endParaRPr>
          </a:p>
          <a:p>
            <a:pPr algn="just"/>
            <a:r>
              <a:rPr lang="es-NI" sz="2700" dirty="0">
                <a:latin typeface="Arial" panose="020B0604020202020204" pitchFamily="34" charset="0"/>
                <a:cs typeface="Arial" panose="020B0604020202020204" pitchFamily="34" charset="0"/>
              </a:rPr>
              <a:t>En Nicaragua existen universidades que tiene ya más de 200 años y éstas han desarrollado controles de registros orientados a las diferentes áreas de sus campus</a:t>
            </a:r>
            <a:endParaRPr lang="en-US" sz="2700" dirty="0">
              <a:latin typeface="Arial" panose="020B0604020202020204" pitchFamily="34" charset="0"/>
              <a:cs typeface="Arial" panose="020B0604020202020204" pitchFamily="34" charset="0"/>
            </a:endParaRPr>
          </a:p>
        </p:txBody>
      </p:sp>
      <p:pic>
        <p:nvPicPr>
          <p:cNvPr id="6" name="Marcador de contenido 3">
            <a:extLst>
              <a:ext uri="{FF2B5EF4-FFF2-40B4-BE49-F238E27FC236}">
                <a16:creationId xmlns:a16="http://schemas.microsoft.com/office/drawing/2014/main" id="{94386B29-A0B9-40BE-BD28-0FF981223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770" y="3643745"/>
            <a:ext cx="2427721" cy="2181792"/>
          </a:xfrm>
          <a:prstGeom prst="rect">
            <a:avLst/>
          </a:prstGeom>
        </p:spPr>
      </p:pic>
      <p:sp>
        <p:nvSpPr>
          <p:cNvPr id="7" name="Título 1">
            <a:extLst>
              <a:ext uri="{FF2B5EF4-FFF2-40B4-BE49-F238E27FC236}">
                <a16:creationId xmlns:a16="http://schemas.microsoft.com/office/drawing/2014/main" id="{FBF9EB9F-85A5-4E91-AD6E-DA9676B179DF}"/>
              </a:ext>
            </a:extLst>
          </p:cNvPr>
          <p:cNvSpPr txBox="1">
            <a:spLocks/>
          </p:cNvSpPr>
          <p:nvPr/>
        </p:nvSpPr>
        <p:spPr>
          <a:xfrm>
            <a:off x="3503575" y="992081"/>
            <a:ext cx="5555673" cy="6415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419" sz="2400" b="1" dirty="0"/>
              <a:t>Criterios de Carácter General</a:t>
            </a:r>
            <a:endParaRPr lang="en-US" dirty="0"/>
          </a:p>
        </p:txBody>
      </p:sp>
    </p:spTree>
    <p:extLst>
      <p:ext uri="{BB962C8B-B14F-4D97-AF65-F5344CB8AC3E}">
        <p14:creationId xmlns:p14="http://schemas.microsoft.com/office/powerpoint/2010/main" val="98228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8918" y="1657858"/>
            <a:ext cx="3837563" cy="2311471"/>
          </a:xfrm>
        </p:spPr>
        <p:txBody>
          <a:bodyPr>
            <a:normAutofit/>
          </a:bodyPr>
          <a:lstStyle/>
          <a:p>
            <a:r>
              <a:rPr lang="es-NI" sz="2000" dirty="0">
                <a:latin typeface="Arial" panose="020B0604020202020204" pitchFamily="34" charset="0"/>
                <a:cs typeface="Arial" panose="020B0604020202020204" pitchFamily="34" charset="0"/>
              </a:rPr>
              <a:t>NIVEL LOCAL</a:t>
            </a:r>
            <a:br>
              <a:rPr lang="es-NI" sz="2000" dirty="0">
                <a:latin typeface="Arial" panose="020B0604020202020204" pitchFamily="34" charset="0"/>
                <a:cs typeface="Arial" panose="020B0604020202020204" pitchFamily="34" charset="0"/>
              </a:rPr>
            </a:br>
            <a:br>
              <a:rPr lang="es-NI" sz="1050" dirty="0">
                <a:latin typeface="Arial" panose="020B0604020202020204" pitchFamily="34" charset="0"/>
                <a:cs typeface="Arial" panose="020B0604020202020204" pitchFamily="34" charset="0"/>
              </a:rPr>
            </a:br>
            <a:r>
              <a:rPr lang="es-NI" sz="1900" dirty="0">
                <a:latin typeface="Arial" panose="020B0604020202020204" pitchFamily="34" charset="0"/>
                <a:cs typeface="Arial" panose="020B0604020202020204" pitchFamily="34" charset="0"/>
              </a:rPr>
              <a:t>Universidad Martín Lutero a nivel nacional aún no cuenta con alguna plataforma que pueda satisfacer las necesidades informativas. </a:t>
            </a:r>
            <a:endParaRPr lang="en-US" sz="1900"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1918" y="4273351"/>
            <a:ext cx="1549668" cy="2313665"/>
          </a:xfrm>
        </p:spPr>
      </p:pic>
      <p:sp>
        <p:nvSpPr>
          <p:cNvPr id="5" name="Título 1">
            <a:extLst>
              <a:ext uri="{FF2B5EF4-FFF2-40B4-BE49-F238E27FC236}">
                <a16:creationId xmlns:a16="http://schemas.microsoft.com/office/drawing/2014/main" id="{5FCBD5EA-E7DA-4694-BBF3-5629A39D5D95}"/>
              </a:ext>
            </a:extLst>
          </p:cNvPr>
          <p:cNvSpPr txBox="1">
            <a:spLocks/>
          </p:cNvSpPr>
          <p:nvPr/>
        </p:nvSpPr>
        <p:spPr>
          <a:xfrm>
            <a:off x="2353685" y="17581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b="1"/>
              <a:t>Marco Teórico</a:t>
            </a:r>
            <a:br>
              <a:rPr lang="en-US" b="1"/>
            </a:br>
            <a:endParaRPr lang="en-US" dirty="0"/>
          </a:p>
        </p:txBody>
      </p:sp>
      <p:sp>
        <p:nvSpPr>
          <p:cNvPr id="6" name="Título 1">
            <a:extLst>
              <a:ext uri="{FF2B5EF4-FFF2-40B4-BE49-F238E27FC236}">
                <a16:creationId xmlns:a16="http://schemas.microsoft.com/office/drawing/2014/main" id="{55F4C0B1-86AA-4F91-A34E-7D9578E075AE}"/>
              </a:ext>
            </a:extLst>
          </p:cNvPr>
          <p:cNvSpPr txBox="1">
            <a:spLocks/>
          </p:cNvSpPr>
          <p:nvPr/>
        </p:nvSpPr>
        <p:spPr>
          <a:xfrm>
            <a:off x="3503575" y="992081"/>
            <a:ext cx="5555673" cy="6415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419" sz="2400" b="1" dirty="0"/>
              <a:t>Criterios de Carácter Particular</a:t>
            </a:r>
            <a:endParaRPr lang="en-US" dirty="0"/>
          </a:p>
        </p:txBody>
      </p:sp>
      <p:sp>
        <p:nvSpPr>
          <p:cNvPr id="7" name="Título 1">
            <a:extLst>
              <a:ext uri="{FF2B5EF4-FFF2-40B4-BE49-F238E27FC236}">
                <a16:creationId xmlns:a16="http://schemas.microsoft.com/office/drawing/2014/main" id="{A023153E-9665-4407-B228-17A90EEE4262}"/>
              </a:ext>
            </a:extLst>
          </p:cNvPr>
          <p:cNvSpPr txBox="1">
            <a:spLocks/>
          </p:cNvSpPr>
          <p:nvPr/>
        </p:nvSpPr>
        <p:spPr>
          <a:xfrm>
            <a:off x="6371574" y="1633680"/>
            <a:ext cx="5058425" cy="25935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2000" dirty="0">
                <a:latin typeface="Arial" panose="020B0604020202020204" pitchFamily="34" charset="0"/>
                <a:cs typeface="Arial" panose="020B0604020202020204" pitchFamily="34" charset="0"/>
              </a:rPr>
              <a:t>NIVEL ESPECÍFICO</a:t>
            </a:r>
            <a:br>
              <a:rPr lang="es-NI" sz="2000" dirty="0">
                <a:latin typeface="Arial" panose="020B0604020202020204" pitchFamily="34" charset="0"/>
                <a:cs typeface="Arial" panose="020B0604020202020204" pitchFamily="34" charset="0"/>
              </a:rPr>
            </a:br>
            <a:br>
              <a:rPr lang="es-NI" sz="1050" dirty="0">
                <a:latin typeface="Arial" panose="020B0604020202020204" pitchFamily="34" charset="0"/>
                <a:cs typeface="Arial" panose="020B0604020202020204" pitchFamily="34" charset="0"/>
              </a:rPr>
            </a:br>
            <a:r>
              <a:rPr lang="es-NI" sz="1900" dirty="0">
                <a:effectLst/>
                <a:latin typeface="Arial" panose="020B0604020202020204" pitchFamily="34" charset="0"/>
                <a:ea typeface="Arial" panose="020B0604020202020204" pitchFamily="34" charset="0"/>
              </a:rPr>
              <a:t>Como egresados de la carrera de ingeniería de sistemas, de Universidad Martín Lutero sede Quilalí, pretendemos crear lo que consideramos el inicio de esta plataforma, con la esperanza de que pueda ser mejorada con el pasar de los años por nuestros predecesores</a:t>
            </a:r>
            <a:r>
              <a:rPr lang="es-NI" sz="1800" dirty="0">
                <a:effectLst/>
                <a:latin typeface="Arial" panose="020B0604020202020204" pitchFamily="34" charset="0"/>
                <a:ea typeface="Arial" panose="020B0604020202020204" pitchFamily="34" charset="0"/>
              </a:rPr>
              <a:t>.</a:t>
            </a:r>
            <a:endParaRPr lang="es-419" sz="1800" dirty="0">
              <a:effectLst/>
              <a:latin typeface="Arial" panose="020B0604020202020204" pitchFamily="34" charset="0"/>
              <a:ea typeface="Arial" panose="020B0604020202020204" pitchFamily="34" charset="0"/>
            </a:endParaRPr>
          </a:p>
          <a:p>
            <a:endParaRPr lang="en-US" sz="1900" dirty="0">
              <a:latin typeface="Arial" panose="020B0604020202020204" pitchFamily="34" charset="0"/>
              <a:cs typeface="Arial" panose="020B0604020202020204" pitchFamily="34" charset="0"/>
            </a:endParaRPr>
          </a:p>
        </p:txBody>
      </p:sp>
      <p:pic>
        <p:nvPicPr>
          <p:cNvPr id="8" name="Marcador de contenido 3">
            <a:extLst>
              <a:ext uri="{FF2B5EF4-FFF2-40B4-BE49-F238E27FC236}">
                <a16:creationId xmlns:a16="http://schemas.microsoft.com/office/drawing/2014/main" id="{1DED83A8-796C-4E8B-8817-D849A8611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1212" y="4273352"/>
            <a:ext cx="1329842" cy="1985464"/>
          </a:xfrm>
          <a:prstGeom prst="rect">
            <a:avLst/>
          </a:prstGeom>
        </p:spPr>
      </p:pic>
    </p:spTree>
    <p:extLst>
      <p:ext uri="{BB962C8B-B14F-4D97-AF65-F5344CB8AC3E}">
        <p14:creationId xmlns:p14="http://schemas.microsoft.com/office/powerpoint/2010/main" val="3075509817"/>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371</TotalTime>
  <Words>1179</Words>
  <Application>Microsoft Office PowerPoint</Application>
  <PresentationFormat>Panorámica</PresentationFormat>
  <Paragraphs>73</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Bembo Std</vt:lpstr>
      <vt:lpstr>Century Gothic</vt:lpstr>
      <vt:lpstr>Times New Roman</vt:lpstr>
      <vt:lpstr>Wingdings 3</vt:lpstr>
      <vt:lpstr>Espiral</vt:lpstr>
      <vt:lpstr>El principio de la sabiduría es el temor de Jehová. Proverbios 1:7</vt:lpstr>
      <vt:lpstr>Para optar al título de: Ingeniero de Sistemas.  Presentado por:  Kathin Yahoska Moreno Casco. Alba María Bellorín Cerda. Francis Aradeliz Chavarría Espinoza.  </vt:lpstr>
      <vt:lpstr> Introducción </vt:lpstr>
      <vt:lpstr>Justificación</vt:lpstr>
      <vt:lpstr>Planteamiento del problema</vt:lpstr>
      <vt:lpstr>Objetivo General:</vt:lpstr>
      <vt:lpstr>Objetivos Específicos:</vt:lpstr>
      <vt:lpstr>Marco Teórico </vt:lpstr>
      <vt:lpstr>NIVEL LOCAL  Universidad Martín Lutero a nivel nacional aún no cuenta con alguna plataforma que pueda satisfacer las necesidades informativas. </vt:lpstr>
      <vt:lpstr>Al hablar de la implementación de nuestro proyecto nos enfocamos en el campo administrativo, en el cual deseamos optimizar los procesos de control de notas, por el cual deducimos que esto mejorara de gran manera la calidad de los procesos mencionados y ayudara a llevar un mejor control de lo anteriormente estipulado.</vt:lpstr>
      <vt:lpstr>Tipo de Investigación El tipo de investigación es Mixta Por la naturaleza es de tipo exploratorio y descriptivo. Por su aplicación es factible.   De igual manera, hubo factibilidad en cuanto al tiempo disponible para la investigación y en cuanto a los recursos necesarios para la aplicación de instrumentos de recolección de datos.   Métodos Método, es poner en relación de manera práctica, pero inteligente los medios y procedimientos con los objetivos propuestos y resultados adquiridos.   El método nos indica el camino, es más amplio, a diferencia de la técnica que nos enseña a reconocer ese camino. </vt:lpstr>
      <vt:lpstr>Presentación de PowerPoint</vt:lpstr>
      <vt:lpstr>Conclusiones </vt:lpstr>
      <vt:lpstr>Recomendaciones </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principio de la sabiduría es el temor de Jehová. Proverbios 1:7</dc:title>
  <dc:creator>Usuario de Windows</dc:creator>
  <cp:lastModifiedBy>Mario Zapata</cp:lastModifiedBy>
  <cp:revision>44</cp:revision>
  <dcterms:created xsi:type="dcterms:W3CDTF">2020-11-15T21:56:55Z</dcterms:created>
  <dcterms:modified xsi:type="dcterms:W3CDTF">2020-11-22T02:00:08Z</dcterms:modified>
</cp:coreProperties>
</file>