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3">
  <p:sldMasterIdLst>
    <p:sldMasterId id="2147483791" r:id="rId1"/>
  </p:sldMasterIdLst>
  <p:sldIdLst>
    <p:sldId id="256" r:id="rId2"/>
    <p:sldId id="257" r:id="rId3"/>
    <p:sldId id="258" r:id="rId4"/>
    <p:sldId id="311" r:id="rId5"/>
    <p:sldId id="262" r:id="rId6"/>
    <p:sldId id="259" r:id="rId7"/>
    <p:sldId id="260" r:id="rId8"/>
    <p:sldId id="315" r:id="rId9"/>
    <p:sldId id="316" r:id="rId10"/>
    <p:sldId id="317" r:id="rId11"/>
    <p:sldId id="312" r:id="rId12"/>
    <p:sldId id="313" r:id="rId13"/>
    <p:sldId id="314" r:id="rId14"/>
    <p:sldId id="318" r:id="rId15"/>
    <p:sldId id="31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smtClean="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9782" y="597984"/>
            <a:ext cx="8911687" cy="1280890"/>
          </a:xfrm>
        </p:spPr>
        <p:txBody>
          <a:bodyPr>
            <a:normAutofit/>
          </a:bodyPr>
          <a:lstStyle/>
          <a:p>
            <a:r>
              <a:rPr lang="es-NI" sz="2000" dirty="0">
                <a:latin typeface="Arial" panose="020B0604020202020204" pitchFamily="34" charset="0"/>
                <a:cs typeface="Arial" panose="020B0604020202020204" pitchFamily="34" charset="0"/>
              </a:rPr>
              <a:t>Universidad Martín Lutero a nivel nacional aún no cuenta con alguna plataforma que pueda satisfacer las necesidades informativas </a:t>
            </a:r>
            <a:endParaRPr lang="en-US" sz="20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22914" y="2265549"/>
            <a:ext cx="5460275" cy="3873994"/>
          </a:xfrm>
        </p:spPr>
      </p:pic>
    </p:spTree>
    <p:extLst>
      <p:ext uri="{BB962C8B-B14F-4D97-AF65-F5344CB8AC3E}">
        <p14:creationId xmlns:p14="http://schemas.microsoft.com/office/powerpoint/2010/main" val="307550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3576" y="1254034"/>
            <a:ext cx="8911687" cy="2847703"/>
          </a:xfrm>
        </p:spPr>
        <p:txBody>
          <a:bodyPr>
            <a:normAutofit fontScale="90000"/>
          </a:bodyPr>
          <a:lstStyle/>
          <a:p>
            <a:r>
              <a:rPr lang="es-NI" sz="2200" b="1" dirty="0" smtClean="0">
                <a:latin typeface="Arial" panose="020B0604020202020204" pitchFamily="34" charset="0"/>
                <a:cs typeface="Arial" panose="020B0604020202020204" pitchFamily="34" charset="0"/>
              </a:rPr>
              <a:t>Metodología</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225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6455" y="1018904"/>
            <a:ext cx="8911687" cy="1238794"/>
          </a:xfrm>
        </p:spPr>
        <p:txBody>
          <a:bodyPr>
            <a:normAutofit fontScale="90000"/>
          </a:bodyPr>
          <a:lstStyle/>
          <a:p>
            <a:r>
              <a:rPr lang="es-NI" sz="2200" b="1" dirty="0">
                <a:latin typeface="Arial" panose="020B0604020202020204" pitchFamily="34" charset="0"/>
                <a:cs typeface="Arial" panose="020B0604020202020204" pitchFamily="34" charset="0"/>
              </a:rPr>
              <a:t>Tipo de Investigación</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tipo de investigación es Mixta</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la naturaleza es de tipo exploratorio y descriptivo.</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Por su aplicación es factible.</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De igual manera, hubo factibilidad en cuanto al tiempo disponible para la investigación y en cuanto a los recursos necesarios para la aplicación de instrumentos de recolección de datos.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b="1" dirty="0">
                <a:latin typeface="Arial" panose="020B0604020202020204" pitchFamily="34" charset="0"/>
                <a:cs typeface="Arial" panose="020B0604020202020204" pitchFamily="34" charset="0"/>
              </a:rPr>
              <a:t>Métodos</a:t>
            </a:r>
            <a:r>
              <a:rPr lang="en-US" sz="2200" b="1" dirty="0">
                <a:latin typeface="Arial" panose="020B0604020202020204" pitchFamily="34" charset="0"/>
                <a:cs typeface="Arial" panose="020B0604020202020204" pitchFamily="34" charset="0"/>
              </a:rPr>
              <a:t/>
            </a:r>
            <a:br>
              <a:rPr lang="en-US" sz="2200" b="1"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Método, es poner en relación de manera práctica, pero inteligente los medios y procedimientos con los objetivos propuestos y resultados adquiridos.</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s-NI" sz="2200" dirty="0">
                <a:latin typeface="Arial" panose="020B0604020202020204" pitchFamily="34" charset="0"/>
                <a:cs typeface="Arial" panose="020B0604020202020204" pitchFamily="34" charset="0"/>
              </a:rPr>
              <a:t>El método nos indica el camino, es más amplio, a diferencia de la técnica que nos enseña a reconocer ese camino.</a:t>
            </a:r>
            <a:r>
              <a:rPr lang="en-US" dirty="0"/>
              <a:t/>
            </a:r>
            <a:br>
              <a:rPr lang="en-US" dirty="0"/>
            </a:br>
            <a:endParaRPr lang="en-US" dirty="0"/>
          </a:p>
        </p:txBody>
      </p:sp>
    </p:spTree>
    <p:extLst>
      <p:ext uri="{BB962C8B-B14F-4D97-AF65-F5344CB8AC3E}">
        <p14:creationId xmlns:p14="http://schemas.microsoft.com/office/powerpoint/2010/main" val="1363403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0112" y="3630103"/>
            <a:ext cx="8911687" cy="1280890"/>
          </a:xfrm>
        </p:spPr>
        <p:txBody>
          <a:bodyPr/>
          <a:lstStyle/>
          <a:p>
            <a:endParaRPr lang="en-US" dirty="0"/>
          </a:p>
        </p:txBody>
      </p:sp>
      <p:sp>
        <p:nvSpPr>
          <p:cNvPr id="5" name="Rectangle 5"/>
          <p:cNvSpPr>
            <a:spLocks noChangeArrowheads="1"/>
          </p:cNvSpPr>
          <p:nvPr/>
        </p:nvSpPr>
        <p:spPr bwMode="auto">
          <a:xfrm>
            <a:off x="716537" y="1199393"/>
            <a:ext cx="11262103" cy="368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a:t>
            </a:r>
            <a:r>
              <a:rPr kumimoji="0" lang="es-NI" altLang="en-US" sz="2000" b="0" i="0" u="none" strike="noStrike" cap="none" normalizeH="0" baseline="0" dirty="0" smtClean="0" bmk="">
                <a:ln>
                  <a:noFill/>
                </a:ln>
                <a:solidFill>
                  <a:srgbClr val="000000"/>
                </a:solidFill>
                <a:effectLst/>
                <a:latin typeface="Arial" panose="020B0604020202020204" pitchFamily="34" charset="0"/>
                <a:cs typeface="Arial" panose="020B0604020202020204" pitchFamily="34" charset="0"/>
              </a:rPr>
              <a:t>oblación</a:t>
            </a:r>
            <a:endParaRPr kumimoji="0" lang="es-NI" altLang="en-US" sz="2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12, esto corresponde a una muestra del 100%, administrativos entrevistamos al 100%.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Las entrevistas se aplicaron a mediados del tercer trimestre del año lectivo 2020, fueron hechas de manera personal en forma de entrevista, a docentes, personal administrativo y a el director de UML </a:t>
            </a:r>
            <a:r>
              <a:rPr kumimoji="0" lang="es-NI" altLang="en-US" sz="20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Quilalí</a:t>
            </a: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De acuerdo a todo esto, se elaboró satisfactoriamente el sistema “SIS Universidad”.</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Cálculo de la muestra, se realizó con la siguiente ecuación:</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702" y="5021740"/>
            <a:ext cx="2505075" cy="923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389965" y="326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70968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NI" b="1" dirty="0"/>
              <a:t>Conclusiones</a:t>
            </a:r>
            <a:r>
              <a:rPr lang="es-NI" dirty="0"/>
              <a:t> </a:t>
            </a:r>
            <a:endParaRPr lang="en-US" dirty="0"/>
          </a:p>
        </p:txBody>
      </p:sp>
      <p:sp>
        <p:nvSpPr>
          <p:cNvPr id="4" name="Marcador de contenido 3"/>
          <p:cNvSpPr>
            <a:spLocks noGrp="1"/>
          </p:cNvSpPr>
          <p:nvPr>
            <p:ph idx="1"/>
          </p:nvPr>
        </p:nvSpPr>
        <p:spPr>
          <a:xfrm>
            <a:off x="1400492" y="1506583"/>
            <a:ext cx="8915400" cy="3777622"/>
          </a:xfrm>
        </p:spPr>
        <p:txBody>
          <a:bodyPr>
            <a:normAutofit/>
          </a:bodyPr>
          <a:lstStyle/>
          <a:p>
            <a:pPr marL="0" indent="0">
              <a:buNone/>
            </a:pPr>
            <a:r>
              <a:rPr lang="es-NI" sz="2000" dirty="0">
                <a:latin typeface="Arial" panose="020B0604020202020204" pitchFamily="34" charset="0"/>
                <a:cs typeface="Arial" panose="020B0604020202020204" pitchFamily="34" charset="0"/>
              </a:rPr>
              <a:t>Concluimos que el sistema de registro de notas fue una excelente experiencia y un buen desafío para nuestros </a:t>
            </a:r>
            <a:r>
              <a:rPr lang="es-NI" sz="2000" dirty="0" smtClean="0">
                <a:latin typeface="Arial" panose="020B0604020202020204" pitchFamily="34" charset="0"/>
                <a:cs typeface="Arial" panose="020B0604020202020204" pitchFamily="34" charset="0"/>
              </a:rPr>
              <a:t>límites</a:t>
            </a:r>
          </a:p>
          <a:p>
            <a:pPr marL="0" indent="0">
              <a:buNone/>
            </a:pPr>
            <a:endParaRPr lang="es-NI" sz="2000" dirty="0" smtClean="0">
              <a:latin typeface="Arial" panose="020B0604020202020204" pitchFamily="34" charset="0"/>
              <a:cs typeface="Arial" panose="020B0604020202020204" pitchFamily="34" charset="0"/>
            </a:endParaRPr>
          </a:p>
          <a:p>
            <a:pPr marL="0" indent="0">
              <a:buNone/>
            </a:pPr>
            <a:r>
              <a:rPr lang="es-NI" sz="2000" dirty="0">
                <a:latin typeface="Arial" panose="020B0604020202020204" pitchFamily="34" charset="0"/>
                <a:cs typeface="Arial" panose="020B0604020202020204" pitchFamily="34" charset="0"/>
              </a:rPr>
              <a:t>Creado el sistema en línea “SIS Universidad”, para que los docentes puedan realizar el registro de notas de los alumnos, inclusive desde su casa, en caso de no tener los medios tecnológicos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79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b="1" dirty="0"/>
              <a:t>Recomendaciones</a:t>
            </a:r>
            <a:r>
              <a:rPr lang="en-US" b="1" dirty="0"/>
              <a:t/>
            </a:r>
            <a:br>
              <a:rPr lang="en-US" b="1" dirty="0"/>
            </a:br>
            <a:endParaRPr lang="en-US" dirty="0"/>
          </a:p>
        </p:txBody>
      </p:sp>
      <p:sp>
        <p:nvSpPr>
          <p:cNvPr id="3" name="Marcador de contenido 2"/>
          <p:cNvSpPr>
            <a:spLocks noGrp="1"/>
          </p:cNvSpPr>
          <p:nvPr>
            <p:ph idx="1"/>
          </p:nvPr>
        </p:nvSpPr>
        <p:spPr>
          <a:xfrm>
            <a:off x="1504995" y="1767840"/>
            <a:ext cx="8915400" cy="4724400"/>
          </a:xfrm>
        </p:spPr>
        <p:txBody>
          <a:bodyPr>
            <a:normAutofit/>
          </a:bodyPr>
          <a:lstStyle/>
          <a:p>
            <a:pPr marL="0" indent="0">
              <a:buNone/>
            </a:pPr>
            <a:r>
              <a:rPr lang="es-NI" dirty="0"/>
              <a:t> </a:t>
            </a:r>
            <a:endParaRPr lang="en-US" sz="3200" dirty="0"/>
          </a:p>
          <a:p>
            <a:pPr marL="0" indent="0">
              <a:buNone/>
            </a:pPr>
            <a:r>
              <a:rPr lang="es-NI" sz="2400" dirty="0">
                <a:latin typeface="Arial" panose="020B0604020202020204" pitchFamily="34" charset="0"/>
                <a:cs typeface="Arial" panose="020B0604020202020204" pitchFamily="34" charset="0"/>
              </a:rPr>
              <a:t>Se recomienda el uso del sistema “SIS Universidad”, para que digitalicen el registro de notas.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Capacitar a docente en el correcto uso del sistema, para que se garantice el ingreso íntegro de los datos.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Establecer respaldo de información digital de la base de datos del sistema periódicamente.</a:t>
            </a:r>
            <a:endParaRPr lang="en-US" sz="2400" dirty="0">
              <a:latin typeface="Arial" panose="020B0604020202020204" pitchFamily="34" charset="0"/>
              <a:cs typeface="Arial" panose="020B0604020202020204" pitchFamily="34" charset="0"/>
            </a:endParaRPr>
          </a:p>
          <a:p>
            <a:pPr marL="0" indent="0">
              <a:buNone/>
            </a:pPr>
            <a:r>
              <a:rPr lang="es-NI" sz="3200" dirty="0"/>
              <a:t> </a:t>
            </a:r>
            <a:endParaRPr lang="en-US" sz="3200" dirty="0"/>
          </a:p>
          <a:p>
            <a:endParaRPr lang="en-US" dirty="0"/>
          </a:p>
        </p:txBody>
      </p:sp>
    </p:spTree>
    <p:extLst>
      <p:ext uri="{BB962C8B-B14F-4D97-AF65-F5344CB8AC3E}">
        <p14:creationId xmlns:p14="http://schemas.microsoft.com/office/powerpoint/2010/main" val="346364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smtClean="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46729" y="1479175"/>
            <a:ext cx="9758083" cy="5378825"/>
          </a:xfrm>
        </p:spPr>
        <p:txBody>
          <a:bodyPr>
            <a:normAutofit fontScale="90000"/>
          </a:bodyPr>
          <a:lstStyle/>
          <a:p>
            <a:pPr algn="ctr"/>
            <a:r>
              <a:rPr lang="es-NI" sz="2200" b="1" dirty="0" smtClean="0"/>
              <a:t/>
            </a:r>
            <a:br>
              <a:rPr lang="es-NI" sz="2200" b="1" dirty="0" smtClean="0"/>
            </a:br>
            <a:r>
              <a:rPr lang="es-NI" sz="2200" b="1" dirty="0"/>
              <a:t/>
            </a:r>
            <a:br>
              <a:rPr lang="es-NI" sz="2200" b="1" dirty="0"/>
            </a:br>
            <a:r>
              <a:rPr lang="es-NI" sz="2200" b="1" dirty="0" smtClean="0"/>
              <a:t/>
            </a:r>
            <a:br>
              <a:rPr lang="es-NI" sz="2200" b="1" dirty="0" smtClean="0"/>
            </a:br>
            <a:r>
              <a:rPr lang="es-NI" sz="2200" b="1" dirty="0"/>
              <a:t/>
            </a:r>
            <a:br>
              <a:rPr lang="es-NI" sz="2200" b="1" dirty="0"/>
            </a:br>
            <a:r>
              <a:rPr lang="es-NI" sz="2200" b="1" dirty="0" smtClean="0"/>
              <a:t>TEMA </a:t>
            </a:r>
            <a:r>
              <a:rPr lang="es-NI" sz="2200" b="1" dirty="0"/>
              <a:t>DE INVESTIGACIÓN:</a:t>
            </a:r>
            <a:r>
              <a:rPr lang="en-US" sz="2200" dirty="0"/>
              <a:t/>
            </a:r>
            <a:br>
              <a:rPr lang="en-US" sz="2200" dirty="0"/>
            </a:br>
            <a:r>
              <a:rPr lang="es-NI" sz="1800" dirty="0"/>
              <a:t> </a:t>
            </a:r>
            <a:r>
              <a:rPr lang="en-US" sz="1800" dirty="0"/>
              <a:t/>
            </a:r>
            <a:br>
              <a:rPr lang="en-US" sz="1800" dirty="0"/>
            </a:br>
            <a:r>
              <a:rPr lang="es-NI" sz="1800" dirty="0"/>
              <a:t>Sistema de notas de la universidad Martin Lutero extensión Quilali, Departamento de Nueva Segovia.</a:t>
            </a:r>
            <a:r>
              <a:rPr lang="en-US" sz="1800" dirty="0"/>
              <a:t/>
            </a:r>
            <a:br>
              <a:rPr lang="en-US" sz="1800" dirty="0"/>
            </a:br>
            <a:r>
              <a:rPr lang="es-NI" sz="1800" dirty="0"/>
              <a:t>Para optar al título de: Ingeniero de Sistemas.</a:t>
            </a:r>
            <a:r>
              <a:rPr lang="en-US" sz="1800" dirty="0"/>
              <a:t/>
            </a:r>
            <a:br>
              <a:rPr lang="en-US" sz="1800" dirty="0"/>
            </a:br>
            <a:r>
              <a:rPr lang="es-NI" sz="1800" dirty="0"/>
              <a:t>Presentado por:</a:t>
            </a:r>
            <a:r>
              <a:rPr lang="en-US" sz="1800" dirty="0"/>
              <a:t/>
            </a:r>
            <a:br>
              <a:rPr lang="en-US" sz="1800" dirty="0"/>
            </a:br>
            <a:r>
              <a:rPr lang="es-NI" sz="1800" dirty="0"/>
              <a:t> </a:t>
            </a:r>
            <a:r>
              <a:rPr lang="en-US" sz="1800" dirty="0"/>
              <a:t/>
            </a:r>
            <a:br>
              <a:rPr lang="en-US" sz="1800" dirty="0"/>
            </a:br>
            <a:r>
              <a:rPr lang="es-NI" sz="1800" dirty="0"/>
              <a:t>Kathin Yahoska Moreno Casco.</a:t>
            </a:r>
            <a:r>
              <a:rPr lang="en-US" sz="1800" dirty="0"/>
              <a:t/>
            </a:r>
            <a:br>
              <a:rPr lang="en-US" sz="1800" dirty="0"/>
            </a:br>
            <a:r>
              <a:rPr lang="es-NI" sz="1800" dirty="0"/>
              <a:t>Alba María Bellorín Cerda.</a:t>
            </a:r>
            <a:r>
              <a:rPr lang="en-US" sz="1800" dirty="0"/>
              <a:t/>
            </a:r>
            <a:br>
              <a:rPr lang="en-US" sz="1800" dirty="0"/>
            </a:br>
            <a:r>
              <a:rPr lang="es-NI" sz="1800" dirty="0"/>
              <a:t>Francis Aradeliz Chavarría Espinoza.</a:t>
            </a:r>
            <a:r>
              <a:rPr lang="en-US" sz="1800" dirty="0"/>
              <a:t/>
            </a:r>
            <a:br>
              <a:rPr lang="en-US" sz="1800" dirty="0"/>
            </a:br>
            <a:r>
              <a:rPr lang="es-NI" sz="1800" dirty="0"/>
              <a:t> </a:t>
            </a:r>
            <a:r>
              <a:rPr lang="en-US" sz="1800" dirty="0"/>
              <a:t/>
            </a:r>
            <a:br>
              <a:rPr lang="en-US" sz="1800" dirty="0"/>
            </a:br>
            <a:r>
              <a:rPr lang="es-NI" sz="1800" dirty="0"/>
              <a:t> </a:t>
            </a:r>
            <a:r>
              <a:rPr lang="en-US" sz="1800" dirty="0"/>
              <a:t/>
            </a:r>
            <a:br>
              <a:rPr lang="en-US" sz="1800" dirty="0"/>
            </a:br>
            <a:r>
              <a:rPr lang="es-NI" sz="1800" dirty="0"/>
              <a:t>Tutor(a):</a:t>
            </a:r>
            <a:r>
              <a:rPr lang="en-US" sz="1800" dirty="0"/>
              <a:t/>
            </a:r>
            <a:br>
              <a:rPr lang="en-US" sz="1800" dirty="0"/>
            </a:br>
            <a:r>
              <a:rPr lang="es-NI" sz="1800" dirty="0"/>
              <a:t>Ing. Mario Zapata</a:t>
            </a:r>
            <a:r>
              <a:rPr lang="en-US" sz="1800" dirty="0"/>
              <a:t/>
            </a:r>
            <a:br>
              <a:rPr lang="en-US" sz="1800" dirty="0"/>
            </a:br>
            <a:r>
              <a:rPr lang="es-NI" sz="1800" dirty="0"/>
              <a:t> </a:t>
            </a:r>
            <a:r>
              <a:rPr lang="en-US" sz="1800" dirty="0"/>
              <a:t/>
            </a:r>
            <a:br>
              <a:rPr lang="en-US" sz="1800" dirty="0"/>
            </a:br>
            <a:r>
              <a:rPr lang="es-NI" sz="1800" dirty="0"/>
              <a:t>Quilali, Nueva Segovia, </a:t>
            </a:r>
            <a:r>
              <a:rPr lang="es-NI" sz="1800" dirty="0" smtClean="0"/>
              <a:t>Jueves 19 </a:t>
            </a:r>
            <a:r>
              <a:rPr lang="es-NI" sz="1800" dirty="0"/>
              <a:t>de noviembre 2020.</a:t>
            </a:r>
            <a:r>
              <a:rPr lang="en-US" dirty="0"/>
              <a:t/>
            </a:r>
            <a:br>
              <a:rPr lang="en-US" dirty="0"/>
            </a:br>
            <a:endParaRPr lang="en-US"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smtClean="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89" y="999922"/>
            <a:ext cx="1104747" cy="1622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07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r>
              <a:rPr lang="es-NI" b="1" dirty="0" smtClean="0"/>
              <a:t/>
            </a:r>
            <a:br>
              <a:rPr lang="es-NI" b="1" dirty="0" smtClean="0"/>
            </a:br>
            <a:r>
              <a:rPr lang="es-NI" b="1" dirty="0" smtClean="0"/>
              <a:t>Introducción</a:t>
            </a:r>
            <a:r>
              <a:rPr lang="en-US" b="1" dirty="0"/>
              <a:t/>
            </a:r>
            <a:br>
              <a:rPr lang="en-US" b="1" dirty="0"/>
            </a:br>
            <a:endParaRPr lang="en-US" dirty="0"/>
          </a:p>
        </p:txBody>
      </p:sp>
      <p:sp>
        <p:nvSpPr>
          <p:cNvPr id="3" name="Marcador de contenido 2"/>
          <p:cNvSpPr>
            <a:spLocks noGrp="1"/>
          </p:cNvSpPr>
          <p:nvPr>
            <p:ph idx="1"/>
          </p:nvPr>
        </p:nvSpPr>
        <p:spPr>
          <a:xfrm>
            <a:off x="2010092" y="1254035"/>
            <a:ext cx="8915400" cy="5368833"/>
          </a:xfrm>
        </p:spPr>
        <p:txBody>
          <a:bodyPr>
            <a:normAutofit fontScale="85000" lnSpcReduction="20000"/>
          </a:bodyPr>
          <a:lstStyle/>
          <a:p>
            <a:pPr marL="0" indent="0">
              <a:buNone/>
            </a:pPr>
            <a:r>
              <a:rPr lang="es-NI" sz="2400" dirty="0">
                <a:latin typeface="Arial" panose="020B0604020202020204" pitchFamily="34" charset="0"/>
                <a:cs typeface="Arial" panose="020B0604020202020204" pitchFamily="34" charset="0"/>
              </a:rPr>
              <a:t>Automatizar procesos y dar la mejor experiencia de usuario al utilizar un sistema, es la mayor satisfacción de un ingeniero de sistemas, por eso el presente documento, permite dar a conocer el trabajo realizado por nuestro equipo.</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Consideramos que este será un elemento positivo tanto para los docentes como para los estudiantes quienes podrán en su momento brindar y acceder a los resultados académicos que necesite.</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0" indent="0">
              <a:buNone/>
            </a:pPr>
            <a:r>
              <a:rPr lang="es-NI" sz="2400" dirty="0">
                <a:latin typeface="Arial" panose="020B0604020202020204" pitchFamily="34" charset="0"/>
                <a:cs typeface="Arial" panose="020B0604020202020204" pitchFamily="34" charset="0"/>
              </a:rPr>
              <a:t>Ponemos a su disposición este diseño de información automatizado que facilitara el registro académico de la comunidad educativa de tan prestigiosa Universidad.</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9830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454293"/>
            <a:ext cx="8911687" cy="812804"/>
          </a:xfrm>
        </p:spPr>
        <p:txBody>
          <a:bodyPr/>
          <a:lstStyle/>
          <a:p>
            <a:pPr algn="ctr"/>
            <a:r>
              <a:rPr lang="es-ES" dirty="0" smtClean="0"/>
              <a:t>Justificación</a:t>
            </a:r>
            <a:endParaRPr lang="en-US" dirty="0"/>
          </a:p>
        </p:txBody>
      </p:sp>
      <p:sp>
        <p:nvSpPr>
          <p:cNvPr id="3" name="Marcador de contenido 2"/>
          <p:cNvSpPr>
            <a:spLocks noGrp="1"/>
          </p:cNvSpPr>
          <p:nvPr>
            <p:ph idx="1"/>
          </p:nvPr>
        </p:nvSpPr>
        <p:spPr>
          <a:xfrm>
            <a:off x="2158138" y="1737360"/>
            <a:ext cx="8915400" cy="4637315"/>
          </a:xfrm>
        </p:spPr>
        <p:txBody>
          <a:bodyPr>
            <a:normAutofit/>
          </a:bodyPr>
          <a:lstStyle/>
          <a:p>
            <a:pPr marL="0" indent="0">
              <a:buNone/>
            </a:pPr>
            <a:r>
              <a:rPr lang="es-NI" sz="2000" dirty="0">
                <a:latin typeface="Arial" panose="020B0604020202020204" pitchFamily="34" charset="0"/>
                <a:cs typeface="Arial" panose="020B0604020202020204" pitchFamily="34" charset="0"/>
              </a:rPr>
              <a:t>Beneficiará a toda la comunidad estudiantil de nuestra universidad; un ejemplo práctico somos nosotros quienes estamos realizando el sistema de notas, aplicando los conocimientos impartidos por nuestros maestros durante los </a:t>
            </a:r>
            <a:r>
              <a:rPr lang="es-NI" sz="2000" dirty="0" smtClean="0">
                <a:latin typeface="Arial" panose="020B0604020202020204" pitchFamily="34" charset="0"/>
                <a:cs typeface="Arial" panose="020B0604020202020204" pitchFamily="34" charset="0"/>
              </a:rPr>
              <a:t>años</a:t>
            </a:r>
            <a:r>
              <a:rPr lang="es-NI"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990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611047"/>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a:xfrm>
            <a:off x="1926719" y="1362890"/>
            <a:ext cx="8915400" cy="5129349"/>
          </a:xfrm>
        </p:spPr>
        <p:txBody>
          <a:bodyPr>
            <a:normAutofit fontScale="92500" lnSpcReduction="10000"/>
          </a:bodyPr>
          <a:lstStyle/>
          <a:p>
            <a:pPr marL="0" indent="0">
              <a:buNone/>
            </a:pPr>
            <a:endParaRPr lang="es-NI" dirty="0" smtClean="0"/>
          </a:p>
          <a:p>
            <a:pPr marL="0" indent="0">
              <a:buNone/>
            </a:pPr>
            <a:r>
              <a:rPr lang="es-NI" sz="2200" dirty="0"/>
              <a:t>El área de registro de Registro Académico de Universidad Martin Lutero sede </a:t>
            </a:r>
            <a:r>
              <a:rPr lang="es-NI" sz="2200" dirty="0" err="1"/>
              <a:t>Quilalí</a:t>
            </a:r>
            <a:r>
              <a:rPr lang="es-NI" sz="2200" dirty="0"/>
              <a:t>, no cuenta con un sistema de registro de notas automatizado, lo cual le impide brindar un tiempo de respuesta ágil a los estudiantes y docentes.</a:t>
            </a:r>
            <a:endParaRPr lang="en-US" sz="2200" dirty="0"/>
          </a:p>
          <a:p>
            <a:pPr marL="0" indent="0">
              <a:buNone/>
            </a:pPr>
            <a:r>
              <a:rPr lang="es-NI" sz="2200" dirty="0"/>
              <a:t> </a:t>
            </a:r>
            <a:endParaRPr lang="en-US" sz="2200" dirty="0"/>
          </a:p>
          <a:p>
            <a:pPr marL="0" indent="0">
              <a:buNone/>
            </a:pPr>
            <a:r>
              <a:rPr lang="es-NI" sz="2200" dirty="0"/>
              <a:t>Los tiempos de atención en cualquier empresa que presta un servicio, son indicadores muy importantes, ya que de eso depende la satisfacción del cliente.</a:t>
            </a:r>
            <a:endParaRPr lang="en-US" sz="2200" dirty="0"/>
          </a:p>
          <a:p>
            <a:endParaRPr lang="en-US" sz="2200" dirty="0"/>
          </a:p>
          <a:p>
            <a:pPr marL="0" indent="0">
              <a:buNone/>
            </a:pPr>
            <a:r>
              <a:rPr lang="es-NI" sz="2200" dirty="0"/>
              <a:t>Universidad Martín Lutero sede </a:t>
            </a:r>
            <a:r>
              <a:rPr lang="es-NI" sz="2200" dirty="0" err="1"/>
              <a:t>Quilalí</a:t>
            </a:r>
            <a:r>
              <a:rPr lang="es-NI" sz="2200" dirty="0"/>
              <a:t>, si bien es una institución de educación, cuenta con áreas donde concurren tanto docentes como estudiantes a solicitar diversos servicios, los cuales en la actualidad no han logrado ser satisfechos.</a:t>
            </a:r>
            <a:endParaRPr lang="en-US" sz="2200"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2217" y="790302"/>
            <a:ext cx="8911687" cy="1343298"/>
          </a:xfrm>
        </p:spPr>
        <p:txBody>
          <a:bodyPr/>
          <a:lstStyle/>
          <a:p>
            <a:pPr algn="ctr"/>
            <a:r>
              <a:rPr lang="es-NI" b="1" dirty="0" smtClean="0"/>
              <a:t>Objetivo </a:t>
            </a:r>
            <a:r>
              <a:rPr lang="es-NI" b="1" dirty="0"/>
              <a:t>General:</a:t>
            </a:r>
            <a:endParaRPr lang="en-US" dirty="0"/>
          </a:p>
        </p:txBody>
      </p:sp>
      <p:sp>
        <p:nvSpPr>
          <p:cNvPr id="3" name="Marcador de contenido 2"/>
          <p:cNvSpPr>
            <a:spLocks noGrp="1"/>
          </p:cNvSpPr>
          <p:nvPr>
            <p:ph idx="1"/>
          </p:nvPr>
        </p:nvSpPr>
        <p:spPr/>
        <p:txBody>
          <a:bodyPr>
            <a:normAutofit/>
          </a:bodyPr>
          <a:lstStyle/>
          <a:p>
            <a:pPr lvl="0"/>
            <a:r>
              <a:rPr lang="es-NI" sz="2000" dirty="0">
                <a:latin typeface="Arial" panose="020B0604020202020204" pitchFamily="34" charset="0"/>
                <a:cs typeface="Arial" panose="020B0604020202020204" pitchFamily="34" charset="0"/>
              </a:rPr>
              <a:t>Mejorar el tiempo de atención a docentes y personal administrativo, en el área de registro académico de Universidad Martin Lutero sede </a:t>
            </a:r>
            <a:r>
              <a:rPr lang="es-NI" sz="2000" dirty="0" err="1">
                <a:latin typeface="Arial" panose="020B0604020202020204" pitchFamily="34" charset="0"/>
                <a:cs typeface="Arial" panose="020B0604020202020204" pitchFamily="34" charset="0"/>
              </a:rPr>
              <a:t>Quilalí</a:t>
            </a:r>
            <a:r>
              <a:rPr lang="es-NI" sz="2000" dirty="0">
                <a:latin typeface="Arial" panose="020B0604020202020204" pitchFamily="34" charset="0"/>
                <a:cs typeface="Arial" panose="020B0604020202020204" pitchFamily="34" charset="0"/>
              </a:rPr>
              <a:t>, en lo referente al registro y administración de notas de los alumnos.</a:t>
            </a:r>
            <a:endParaRPr lang="en-US" sz="2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2571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1770" y="846178"/>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a:xfrm>
            <a:off x="1766251" y="1878873"/>
            <a:ext cx="8915400" cy="4574177"/>
          </a:xfrm>
        </p:spPr>
        <p:txBody>
          <a:bodyPr>
            <a:noAutofit/>
          </a:bodyPr>
          <a:lstStyle/>
          <a:p>
            <a:pPr lvl="0"/>
            <a:r>
              <a:rPr lang="es-NI" sz="2000" dirty="0"/>
              <a:t>Determinar las operaciones de registro académico, a través de un diagnóstico realizado a docentes y administrativos, con el fin de conocer la lógica de trabajo.</a:t>
            </a:r>
            <a:endParaRPr lang="en-US" sz="2000" dirty="0"/>
          </a:p>
          <a:p>
            <a:endParaRPr lang="en-US" sz="2000" dirty="0"/>
          </a:p>
          <a:p>
            <a:pPr lvl="0"/>
            <a:r>
              <a:rPr lang="es-NI" sz="2000" dirty="0"/>
              <a:t>Analizar el sistema de trabajo actual, mediante la observación en el lugar, para que nos permita conocer la forma en que fluye la información.</a:t>
            </a:r>
            <a:endParaRPr lang="en-US" sz="2000" dirty="0"/>
          </a:p>
          <a:p>
            <a:pPr marL="0" indent="0">
              <a:buNone/>
            </a:pPr>
            <a:r>
              <a:rPr lang="es-NI" sz="2000" dirty="0"/>
              <a:t> </a:t>
            </a:r>
            <a:endParaRPr lang="en-US" sz="2000" dirty="0"/>
          </a:p>
          <a:p>
            <a:pPr lvl="0"/>
            <a:r>
              <a:rPr lang="es-NI" sz="2000" dirty="0"/>
              <a:t>Diseñar un sistema automatizado de registro de notas en línea, mediante el uso de tecnologías web actuales, para que docentes y/o administrativos puedan ingresar las notas desde cualquier lugar.</a:t>
            </a:r>
            <a:endParaRPr lang="en-US" sz="2000" dirty="0"/>
          </a:p>
          <a:p>
            <a:endParaRPr lang="en-US" dirty="0"/>
          </a:p>
          <a:p>
            <a:endParaRPr lang="en-US" sz="2000" dirty="0"/>
          </a:p>
        </p:txBody>
      </p:sp>
    </p:spTree>
    <p:extLst>
      <p:ext uri="{BB962C8B-B14F-4D97-AF65-F5344CB8AC3E}">
        <p14:creationId xmlns:p14="http://schemas.microsoft.com/office/powerpoint/2010/main" val="2677512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NI" b="1" dirty="0"/>
              <a:t>Marco Teórico</a:t>
            </a:r>
            <a:r>
              <a:rPr lang="en-US" b="1" dirty="0"/>
              <a:t/>
            </a:r>
            <a:br>
              <a:rPr lang="en-US" b="1" dirty="0"/>
            </a:br>
            <a:endParaRPr lang="en-US" dirty="0"/>
          </a:p>
        </p:txBody>
      </p:sp>
      <p:sp>
        <p:nvSpPr>
          <p:cNvPr id="3" name="Marcador de contenido 2"/>
          <p:cNvSpPr>
            <a:spLocks noGrp="1"/>
          </p:cNvSpPr>
          <p:nvPr>
            <p:ph idx="1"/>
          </p:nvPr>
        </p:nvSpPr>
        <p:spPr/>
        <p:txBody>
          <a:bodyPr/>
          <a:lstStyle/>
          <a:p>
            <a:pPr marL="0" indent="0">
              <a:buNone/>
            </a:pPr>
            <a:r>
              <a:rPr lang="es-NI" dirty="0"/>
              <a:t>Los sistemas orientados al control de registros de datos, son muy populares desde hace ya varios años a nivel </a:t>
            </a:r>
            <a:r>
              <a:rPr lang="es-NI" dirty="0" smtClean="0"/>
              <a:t>mundial.</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896" y="3193736"/>
            <a:ext cx="8385150" cy="2946086"/>
          </a:xfrm>
          <a:prstGeom prst="rect">
            <a:avLst/>
          </a:prstGeom>
        </p:spPr>
      </p:pic>
    </p:spTree>
    <p:extLst>
      <p:ext uri="{BB962C8B-B14F-4D97-AF65-F5344CB8AC3E}">
        <p14:creationId xmlns:p14="http://schemas.microsoft.com/office/powerpoint/2010/main" val="98228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971" y="650236"/>
            <a:ext cx="8911687" cy="1280890"/>
          </a:xfrm>
        </p:spPr>
        <p:txBody>
          <a:bodyPr>
            <a:normAutofit/>
          </a:bodyPr>
          <a:lstStyle/>
          <a:p>
            <a:r>
              <a:rPr lang="es-NI" sz="2000" dirty="0">
                <a:latin typeface="Arial" panose="020B0604020202020204" pitchFamily="34" charset="0"/>
                <a:cs typeface="Arial" panose="020B0604020202020204" pitchFamily="34" charset="0"/>
              </a:rPr>
              <a:t>En Nicaragua existen universidades que tiene ya más de 200 años y éstas han desarrollado controles de registros orientados a las diferentes áreas de sus campus</a:t>
            </a:r>
            <a:endParaRPr lang="en-US" sz="20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6869" y="2246811"/>
            <a:ext cx="4885507" cy="3749039"/>
          </a:xfrm>
        </p:spPr>
      </p:pic>
    </p:spTree>
    <p:extLst>
      <p:ext uri="{BB962C8B-B14F-4D97-AF65-F5344CB8AC3E}">
        <p14:creationId xmlns:p14="http://schemas.microsoft.com/office/powerpoint/2010/main" val="159694968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344</TotalTime>
  <Words>516</Words>
  <Application>Microsoft Office PowerPoint</Application>
  <PresentationFormat>Panorámica</PresentationFormat>
  <Paragraphs>57</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Bembo Std</vt:lpstr>
      <vt:lpstr>Calibri</vt:lpstr>
      <vt:lpstr>Century Gothic</vt:lpstr>
      <vt:lpstr>Times New Roman</vt:lpstr>
      <vt:lpstr>Wingdings 3</vt:lpstr>
      <vt:lpstr>Espiral</vt:lpstr>
      <vt:lpstr>El principio de la sabiduría es el temor de Jehová. Proverbios 1:7</vt:lpstr>
      <vt:lpstr>    TEMA DE INVESTIGACIÓN:   Sistema de notas de la universidad Martin Lutero extensión Quilali, Departamento de Nueva Segovia. Para optar al título de: Ingeniero de Sistemas. Presentado por:   Kathin Yahoska Moreno Casco. Alba María Bellorín Cerda. Francis Aradeliz Chavarría Espinoza.     Tutor(a): Ing. Mario Zapata   Quilali, Nueva Segovia, Jueves 19 de noviembre 2020. </vt:lpstr>
      <vt:lpstr> Introducción </vt:lpstr>
      <vt:lpstr>Justificación</vt:lpstr>
      <vt:lpstr>Planteamiento del problema</vt:lpstr>
      <vt:lpstr>Objetivo General:</vt:lpstr>
      <vt:lpstr>Objetivos Específicos:</vt:lpstr>
      <vt:lpstr>Marco Teórico </vt:lpstr>
      <vt:lpstr>En Nicaragua existen universidades que tiene ya más de 200 años y éstas han desarrollado controles de registros orientados a las diferentes áreas de sus campus</vt:lpstr>
      <vt:lpstr>Universidad Martín Lutero a nivel nacional aún no cuenta con alguna plataforma que pueda satisfacer las necesidades informativas </vt:lpstr>
      <vt:lpstr>Metodología 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   </vt:lpstr>
      <vt:lpstr>Tipo de Investigación El tipo de investigación es Mixta Por la naturaleza es de tipo exploratorio y descriptivo. Por su aplicación es factible.   De igual manera, hubo factibilidad en cuanto al tiempo disponible para la investigación y en cuanto a los recursos necesarios para la aplicación de instrumentos de recolección de datos.   Métodos Método, es poner en relación de manera práctica, pero inteligente los medios y procedimientos con los objetivos propuestos y resultados adquiridos.   El método nos indica el camino, es más amplio, a diferencia de la técnica que nos enseña a reconocer ese camino. </vt:lpstr>
      <vt:lpstr>Presentación de PowerPoint</vt:lpstr>
      <vt:lpstr>Conclusiones </vt:lpstr>
      <vt:lpstr>Recomendaciones </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Usuario de Windows</cp:lastModifiedBy>
  <cp:revision>39</cp:revision>
  <dcterms:created xsi:type="dcterms:W3CDTF">2020-11-15T21:56:55Z</dcterms:created>
  <dcterms:modified xsi:type="dcterms:W3CDTF">2020-11-22T01:17:35Z</dcterms:modified>
</cp:coreProperties>
</file>