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3">
  <p:sldMasterIdLst>
    <p:sldMasterId id="2147483791" r:id="rId1"/>
  </p:sldMasterIdLst>
  <p:sldIdLst>
    <p:sldId id="256" r:id="rId2"/>
    <p:sldId id="257" r:id="rId3"/>
    <p:sldId id="258" r:id="rId4"/>
    <p:sldId id="311" r:id="rId5"/>
    <p:sldId id="262" r:id="rId6"/>
    <p:sldId id="259" r:id="rId7"/>
    <p:sldId id="260" r:id="rId8"/>
    <p:sldId id="265" r:id="rId9"/>
    <p:sldId id="297" r:id="rId10"/>
    <p:sldId id="266" r:id="rId11"/>
    <p:sldId id="267" r:id="rId12"/>
    <p:sldId id="268" r:id="rId13"/>
    <p:sldId id="269" r:id="rId14"/>
    <p:sldId id="274" r:id="rId15"/>
    <p:sldId id="275" r:id="rId16"/>
    <p:sldId id="276" r:id="rId17"/>
    <p:sldId id="280" r:id="rId18"/>
    <p:sldId id="282" r:id="rId19"/>
    <p:sldId id="285" r:id="rId20"/>
    <p:sldId id="287" r:id="rId21"/>
    <p:sldId id="288" r:id="rId22"/>
    <p:sldId id="292" r:id="rId23"/>
    <p:sldId id="294" r:id="rId24"/>
    <p:sldId id="296" r:id="rId25"/>
    <p:sldId id="300" r:id="rId26"/>
    <p:sldId id="312" r:id="rId27"/>
    <p:sldId id="313" r:id="rId28"/>
    <p:sldId id="314" r:id="rId29"/>
    <p:sldId id="31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0601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416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8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2026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329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500477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3263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00137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15954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1057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3622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2C0BB60-5A00-4D40-9B24-E1B8CD33CB7F}"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7861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2C0BB60-5A00-4D40-9B24-E1B8CD33CB7F}"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8452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0BB60-5A00-4D40-9B24-E1B8CD33CB7F}"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11972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7142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9686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C0BB60-5A00-4D40-9B24-E1B8CD33CB7F}" type="datetimeFigureOut">
              <a:rPr lang="en-US" smtClean="0"/>
              <a:t>11/21/2020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141536-9D99-426A-819A-1018477FA378}" type="slidenum">
              <a:rPr lang="en-US" smtClean="0"/>
              <a:t>‹Nº›</a:t>
            </a:fld>
            <a:endParaRPr lang="en-US"/>
          </a:p>
        </p:txBody>
      </p:sp>
    </p:spTree>
    <p:extLst>
      <p:ext uri="{BB962C8B-B14F-4D97-AF65-F5344CB8AC3E}">
        <p14:creationId xmlns:p14="http://schemas.microsoft.com/office/powerpoint/2010/main" val="74534053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www.monografias.com/trabajos16/finanzas-operativas/finanzas-operativas.shtml" TargetMode="External"/><Relationship Id="rId7" Type="http://schemas.openxmlformats.org/officeDocument/2006/relationships/hyperlink" Target="http://www.monografias.com/Administracion_y_Finanzas/Recursos_Humanos/" TargetMode="External"/><Relationship Id="rId2" Type="http://schemas.openxmlformats.org/officeDocument/2006/relationships/hyperlink" Target="http://www.monografias.com/Administracion_y_Finanzas/Contabilidad/" TargetMode="External"/><Relationship Id="rId1" Type="http://schemas.openxmlformats.org/officeDocument/2006/relationships/slideLayout" Target="../slideLayouts/slideLayout6.xml"/><Relationship Id="rId6" Type="http://schemas.openxmlformats.org/officeDocument/2006/relationships/hyperlink" Target="http://www.monografias.com/Administracion_y_Finanzas/Marketing/" TargetMode="External"/><Relationship Id="rId5" Type="http://schemas.openxmlformats.org/officeDocument/2006/relationships/hyperlink" Target="http://www.monografias.com/trabajos6/diop/diop.shtml" TargetMode="External"/><Relationship Id="rId4" Type="http://schemas.openxmlformats.org/officeDocument/2006/relationships/hyperlink" Target="http://www.monografias.com/trabajos15/sistemas-control/sistemas-control.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monografias.com/trabajos32/accesibilidad-world-wide-web/accesibilidad-world-wide-web.shtml" TargetMode="External"/><Relationship Id="rId2" Type="http://schemas.openxmlformats.org/officeDocument/2006/relationships/hyperlink" Target="https://www.monografias.com/trabajos13/libapren/libapren.shtml"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monografias.com/Computacion/Programacion/" TargetMode="External"/><Relationship Id="rId2" Type="http://schemas.openxmlformats.org/officeDocument/2006/relationships/hyperlink" Target="https://www.monografias.com/trabajos5/laweb/laweb.shtml" TargetMode="Externa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hyperlink" Target="https://www.monografias.com/trabajos7/html/html.s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monografias.com/trabajos14/nuevmicro/nuevmicro.shtml" TargetMode="External"/><Relationship Id="rId2" Type="http://schemas.openxmlformats.org/officeDocument/2006/relationships/hyperlink" Target="https://www.monografias.com/trabajos5/colarq/colarq.shtml" TargetMode="External"/><Relationship Id="rId1" Type="http://schemas.openxmlformats.org/officeDocument/2006/relationships/slideLayout" Target="../slideLayouts/slideLayout6.xml"/><Relationship Id="rId4" Type="http://schemas.openxmlformats.org/officeDocument/2006/relationships/hyperlink" Target="https://www.monografias.com/Computacion/Red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monografias.com/trabajos11/estadi/estadi.shtml#METODOS"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www.monografias.com/Computacion/Programacion/" TargetMode="External"/><Relationship Id="rId3" Type="http://schemas.openxmlformats.org/officeDocument/2006/relationships/hyperlink" Target="https://www.monografias.com/trabajos11/empre/empre.shtml" TargetMode="External"/><Relationship Id="rId7" Type="http://schemas.openxmlformats.org/officeDocument/2006/relationships/hyperlink" Target="https://www.monografias.com/trabajos7/creun/creun.shtml" TargetMode="External"/><Relationship Id="rId2" Type="http://schemas.openxmlformats.org/officeDocument/2006/relationships/hyperlink" Target="https://www.monografias.com/trabajos15/kinesiologia-biomecanica/kinesiologia-biomecanica.shtml" TargetMode="External"/><Relationship Id="rId1" Type="http://schemas.openxmlformats.org/officeDocument/2006/relationships/slideLayout" Target="../slideLayouts/slideLayout6.xml"/><Relationship Id="rId6" Type="http://schemas.openxmlformats.org/officeDocument/2006/relationships/hyperlink" Target="https://www.monografias.com/trabajos901/evolucion-historica-concepciones-tiempo/evolucion-historica-concepciones-tiempo.shtml" TargetMode="External"/><Relationship Id="rId5" Type="http://schemas.openxmlformats.org/officeDocument/2006/relationships/hyperlink" Target="https://www.monografias.com/trabajos14/verific-servicios/verific-servicios.shtml" TargetMode="External"/><Relationship Id="rId4" Type="http://schemas.openxmlformats.org/officeDocument/2006/relationships/hyperlink" Target="https://www.monografias.com/trabajos12/elproduc/elproduc.shtml" TargetMode="External"/><Relationship Id="rId9" Type="http://schemas.openxmlformats.org/officeDocument/2006/relationships/hyperlink" Target="https://www.monografias.com/trabajos5/laweb/laweb.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es.wikipedia.org/wiki/Hoja_de_estilo"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Open_source"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Informaci%C3%B3n" TargetMode="External"/><Relationship Id="rId7" Type="http://schemas.openxmlformats.org/officeDocument/2006/relationships/hyperlink" Target="https://es.wikipedia.org/wiki/Unidad_central_de_procesamiento" TargetMode="External"/><Relationship Id="rId2" Type="http://schemas.openxmlformats.org/officeDocument/2006/relationships/hyperlink" Target="https://es.wikipedia.org/wiki/Teor%C3%ADa_de_sistemas" TargetMode="External"/><Relationship Id="rId1" Type="http://schemas.openxmlformats.org/officeDocument/2006/relationships/slideLayout" Target="../slideLayouts/slideLayout2.xml"/><Relationship Id="rId6" Type="http://schemas.openxmlformats.org/officeDocument/2006/relationships/hyperlink" Target="https://es.wikipedia.org/wiki/Computadora" TargetMode="External"/><Relationship Id="rId5" Type="http://schemas.openxmlformats.org/officeDocument/2006/relationships/hyperlink" Target="https://es.wikipedia.org/wiki/Software" TargetMode="External"/><Relationship Id="rId4" Type="http://schemas.openxmlformats.org/officeDocument/2006/relationships/hyperlink" Target="https://es.wikipedia.org/wiki/Hardw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95400" y="2272938"/>
            <a:ext cx="10515600" cy="1737360"/>
          </a:xfrm>
        </p:spPr>
        <p:txBody>
          <a:bodyPr/>
          <a:lstStyle/>
          <a:p>
            <a:pPr algn="ctr"/>
            <a:r>
              <a:rPr lang="es-ES" dirty="0" smtClean="0"/>
              <a:t>El principio de la sabiduría es el temor de Jehová. Proverbios 1:7</a:t>
            </a:r>
            <a:endParaRPr lang="en-US" dirty="0"/>
          </a:p>
        </p:txBody>
      </p:sp>
    </p:spTree>
    <p:extLst>
      <p:ext uri="{BB962C8B-B14F-4D97-AF65-F5344CB8AC3E}">
        <p14:creationId xmlns:p14="http://schemas.microsoft.com/office/powerpoint/2010/main" val="1661948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36468" y="195943"/>
            <a:ext cx="10776857" cy="6426926"/>
          </a:xfrm>
        </p:spPr>
        <p:txBody>
          <a:bodyPr>
            <a:noAutofit/>
          </a:bodyPr>
          <a:lstStyle/>
          <a:p>
            <a:pPr algn="ctr"/>
            <a:r>
              <a:rPr lang="es-ES" sz="2400" b="1" dirty="0" smtClean="0"/>
              <a:t>¿Cuáles son?</a:t>
            </a:r>
            <a:br>
              <a:rPr lang="es-ES" sz="2400" b="1" dirty="0" smtClean="0"/>
            </a:br>
            <a:r>
              <a:rPr lang="en-US" sz="1800" dirty="0" smtClean="0"/>
              <a:t/>
            </a:r>
            <a:br>
              <a:rPr lang="en-US" sz="1800" dirty="0" smtClean="0"/>
            </a:br>
            <a:r>
              <a:rPr lang="es-ES" sz="2000" dirty="0" smtClean="0">
                <a:latin typeface="Arial" panose="020B0604020202020204" pitchFamily="34" charset="0"/>
                <a:cs typeface="Arial" panose="020B0604020202020204" pitchFamily="34" charset="0"/>
              </a:rPr>
              <a:t>1.    Sistemas de procesamiento básico de la información</a:t>
            </a:r>
            <a:br>
              <a:rPr lang="es-E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s-NI" sz="2000" i="1" dirty="0" smtClean="0">
                <a:latin typeface="Arial" panose="020B0604020202020204" pitchFamily="34" charset="0"/>
                <a:cs typeface="Arial" panose="020B0604020202020204" pitchFamily="34" charset="0"/>
              </a:rPr>
              <a:t>2.    Sistemas de apoyo a la toma de decisiones</a:t>
            </a:r>
            <a:r>
              <a:rPr lang="en-US" sz="2000" i="1" dirty="0" smtClean="0">
                <a:latin typeface="Arial" panose="020B0604020202020204" pitchFamily="34" charset="0"/>
                <a:cs typeface="Arial" panose="020B0604020202020204" pitchFamily="34" charset="0"/>
              </a:rPr>
              <a:t/>
            </a:r>
            <a:br>
              <a:rPr lang="en-US" sz="2000" i="1" dirty="0" smtClean="0">
                <a:latin typeface="Arial" panose="020B0604020202020204" pitchFamily="34" charset="0"/>
                <a:cs typeface="Arial" panose="020B0604020202020204" pitchFamily="34" charset="0"/>
              </a:rPr>
            </a:br>
            <a:r>
              <a:rPr lang="es-ES" sz="2000" dirty="0" smtClean="0">
                <a:latin typeface="Arial" panose="020B0604020202020204" pitchFamily="34" charset="0"/>
                <a:cs typeface="Arial" panose="020B0604020202020204" pitchFamily="34" charset="0"/>
              </a:rPr>
              <a:t/>
            </a:r>
            <a:br>
              <a:rPr lang="es-ES" sz="2000" dirty="0" smtClean="0">
                <a:latin typeface="Arial" panose="020B0604020202020204" pitchFamily="34" charset="0"/>
                <a:cs typeface="Arial" panose="020B0604020202020204" pitchFamily="34" charset="0"/>
              </a:rPr>
            </a:br>
            <a:r>
              <a:rPr lang="es-NI" sz="2000" i="1" dirty="0" smtClean="0">
                <a:latin typeface="Arial" panose="020B0604020202020204" pitchFamily="34" charset="0"/>
                <a:cs typeface="Arial" panose="020B0604020202020204" pitchFamily="34" charset="0"/>
              </a:rPr>
              <a:t>3.    Sistemas basados en la inteligencia artificial</a:t>
            </a:r>
            <a:r>
              <a:rPr lang="en-US" sz="2000" i="1" dirty="0" smtClean="0">
                <a:latin typeface="Arial" panose="020B0604020202020204" pitchFamily="34" charset="0"/>
                <a:cs typeface="Arial" panose="020B0604020202020204" pitchFamily="34" charset="0"/>
              </a:rPr>
              <a:t/>
            </a:r>
            <a:br>
              <a:rPr lang="en-US" sz="2000" i="1"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s-NI" sz="2000" i="1" dirty="0" smtClean="0">
                <a:latin typeface="Arial" panose="020B0604020202020204" pitchFamily="34" charset="0"/>
                <a:cs typeface="Arial" panose="020B0604020202020204" pitchFamily="34" charset="0"/>
              </a:rPr>
              <a:t>4.    Sistemas basados en técnicas web</a:t>
            </a:r>
            <a:r>
              <a:rPr lang="en-US" sz="2000" i="1" dirty="0" smtClean="0">
                <a:latin typeface="Arial" panose="020B0604020202020204" pitchFamily="34" charset="0"/>
                <a:cs typeface="Arial" panose="020B0604020202020204" pitchFamily="34" charset="0"/>
              </a:rPr>
              <a:t/>
            </a:r>
            <a:br>
              <a:rPr lang="en-US" sz="2000" i="1" dirty="0" smtClean="0">
                <a:latin typeface="Arial" panose="020B0604020202020204" pitchFamily="34" charset="0"/>
                <a:cs typeface="Arial" panose="020B0604020202020204" pitchFamily="34" charset="0"/>
              </a:rPr>
            </a:br>
            <a:r>
              <a:rPr lang="es-E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s-NI" sz="2000" i="1" dirty="0" smtClean="0">
                <a:latin typeface="Arial" panose="020B0604020202020204" pitchFamily="34" charset="0"/>
                <a:ea typeface="Times New Roman" panose="02020603050405020304" pitchFamily="18" charset="0"/>
                <a:cs typeface="Arial" panose="020B0604020202020204" pitchFamily="34" charset="0"/>
              </a:rPr>
              <a:t>5.    Sistemas de gestión de conocimiento</a:t>
            </a:r>
            <a:br>
              <a:rPr lang="es-NI" sz="2000" i="1" dirty="0" smtClean="0">
                <a:latin typeface="Arial" panose="020B0604020202020204" pitchFamily="34" charset="0"/>
                <a:ea typeface="Times New Roman" panose="02020603050405020304" pitchFamily="18"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060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94806" y="1089796"/>
            <a:ext cx="10709366" cy="2900794"/>
          </a:xfrm>
          <a:prstGeom prst="rect">
            <a:avLst/>
          </a:prstGeom>
        </p:spPr>
        <p:txBody>
          <a:bodyPr wrap="square">
            <a:spAutoFit/>
          </a:bodyPr>
          <a:lstStyle/>
          <a:p>
            <a:pPr algn="ctr">
              <a:lnSpc>
                <a:spcPct val="150000"/>
              </a:lnSpc>
              <a:spcBef>
                <a:spcPts val="2250"/>
              </a:spcBef>
              <a:spcAft>
                <a:spcPts val="1500"/>
              </a:spcAft>
            </a:pPr>
            <a:r>
              <a:rPr lang="es-ES" sz="2000" dirty="0" smtClean="0">
                <a:latin typeface="Arial" panose="020B0604020202020204" pitchFamily="34" charset="0"/>
                <a:ea typeface="Times New Roman" panose="02020603050405020304" pitchFamily="18" charset="0"/>
              </a:rPr>
              <a:t/>
            </a:r>
            <a:br>
              <a:rPr lang="es-ES" sz="2000" dirty="0" smtClean="0">
                <a:latin typeface="Arial" panose="020B0604020202020204" pitchFamily="34" charset="0"/>
                <a:ea typeface="Times New Roman" panose="02020603050405020304" pitchFamily="18" charset="0"/>
              </a:rPr>
            </a:br>
            <a:r>
              <a:rPr lang="es-ES" sz="2000" dirty="0">
                <a:latin typeface="Arial" panose="020B0604020202020204" pitchFamily="34" charset="0"/>
                <a:ea typeface="Times New Roman" panose="02020603050405020304" pitchFamily="18" charset="0"/>
              </a:rPr>
              <a:t/>
            </a:r>
            <a:br>
              <a:rPr lang="es-ES" sz="2000" dirty="0">
                <a:latin typeface="Arial" panose="020B0604020202020204" pitchFamily="34" charset="0"/>
                <a:ea typeface="Times New Roman" panose="02020603050405020304" pitchFamily="18" charset="0"/>
              </a:rPr>
            </a:br>
            <a:r>
              <a:rPr lang="es-ES" sz="2000" b="1" dirty="0" smtClean="0">
                <a:effectLst/>
                <a:latin typeface="Arial" panose="020B0604020202020204" pitchFamily="34" charset="0"/>
                <a:ea typeface="Times New Roman" panose="02020603050405020304" pitchFamily="18" charset="0"/>
              </a:rPr>
              <a:t>¿Qué importancia tienen los sistemas de información?</a:t>
            </a:r>
            <a:endParaRPr lang="en-US" sz="2000" dirty="0" smtClean="0">
              <a:latin typeface="Times New Roman" panose="02020603050405020304" pitchFamily="18" charset="0"/>
              <a:ea typeface="Times New Roman" panose="02020603050405020304" pitchFamily="18" charset="0"/>
            </a:endParaRPr>
          </a:p>
          <a:p>
            <a:pPr algn="ctr"/>
            <a:r>
              <a:rPr lang="es-ES" sz="2000" dirty="0" smtClean="0">
                <a:latin typeface="Arial" panose="020B0604020202020204" pitchFamily="34" charset="0"/>
                <a:ea typeface="Times New Roman" panose="02020603050405020304" pitchFamily="18" charset="0"/>
              </a:rPr>
              <a:t>Cuando muchas personas se preguntan por qué estudiar sobre los sistemas de información, es lo mismo que preguntar por qué debería estudiar alguien </a:t>
            </a:r>
            <a:r>
              <a:rPr lang="es-ES" sz="2000" u="sng" dirty="0" smtClean="0">
                <a:latin typeface="Arial" panose="020B0604020202020204" pitchFamily="34" charset="0"/>
                <a:ea typeface="Times New Roman" panose="02020603050405020304" pitchFamily="18" charset="0"/>
                <a:hlinkClick r:id="rId2"/>
              </a:rPr>
              <a:t>contabilidad</a:t>
            </a:r>
            <a:r>
              <a:rPr lang="es-ES" sz="2000" dirty="0" smtClean="0">
                <a:latin typeface="Arial" panose="020B0604020202020204" pitchFamily="34" charset="0"/>
                <a:ea typeface="Times New Roman" panose="02020603050405020304" pitchFamily="18" charset="0"/>
              </a:rPr>
              <a:t>, </a:t>
            </a:r>
            <a:r>
              <a:rPr lang="es-ES" sz="2000" u="sng" dirty="0" smtClean="0">
                <a:latin typeface="Arial" panose="020B0604020202020204" pitchFamily="34" charset="0"/>
                <a:ea typeface="Times New Roman" panose="02020603050405020304" pitchFamily="18" charset="0"/>
                <a:hlinkClick r:id="rId3"/>
              </a:rPr>
              <a:t>finanzas</a:t>
            </a:r>
            <a:r>
              <a:rPr lang="es-ES" sz="2000" dirty="0" smtClean="0">
                <a:latin typeface="Arial" panose="020B0604020202020204" pitchFamily="34" charset="0"/>
                <a:ea typeface="Times New Roman" panose="02020603050405020304" pitchFamily="18" charset="0"/>
              </a:rPr>
              <a:t>, </a:t>
            </a:r>
            <a:r>
              <a:rPr lang="es-ES" sz="2000" u="sng" dirty="0" smtClean="0">
                <a:latin typeface="Arial" panose="020B0604020202020204" pitchFamily="34" charset="0"/>
                <a:ea typeface="Times New Roman" panose="02020603050405020304" pitchFamily="18" charset="0"/>
                <a:hlinkClick r:id="rId4"/>
              </a:rPr>
              <a:t>gestión</a:t>
            </a:r>
            <a:r>
              <a:rPr lang="es-ES" sz="2000" dirty="0" smtClean="0">
                <a:latin typeface="Arial" panose="020B0604020202020204" pitchFamily="34" charset="0"/>
                <a:ea typeface="Times New Roman" panose="02020603050405020304" pitchFamily="18" charset="0"/>
              </a:rPr>
              <a:t> de </a:t>
            </a:r>
            <a:r>
              <a:rPr lang="es-ES" sz="2000" u="sng" dirty="0" smtClean="0">
                <a:latin typeface="Arial" panose="020B0604020202020204" pitchFamily="34" charset="0"/>
                <a:ea typeface="Times New Roman" panose="02020603050405020304" pitchFamily="18" charset="0"/>
                <a:hlinkClick r:id="rId5"/>
              </a:rPr>
              <a:t>operaciones</a:t>
            </a:r>
            <a:r>
              <a:rPr lang="es-ES" sz="2000" dirty="0" smtClean="0">
                <a:latin typeface="Arial" panose="020B0604020202020204" pitchFamily="34" charset="0"/>
                <a:ea typeface="Times New Roman" panose="02020603050405020304" pitchFamily="18" charset="0"/>
              </a:rPr>
              <a:t>, </a:t>
            </a:r>
            <a:r>
              <a:rPr lang="es-ES" sz="2000" u="sng" dirty="0" smtClean="0">
                <a:latin typeface="Arial" panose="020B0604020202020204" pitchFamily="34" charset="0"/>
                <a:ea typeface="Times New Roman" panose="02020603050405020304" pitchFamily="18" charset="0"/>
                <a:hlinkClick r:id="rId6"/>
              </a:rPr>
              <a:t>marketing</a:t>
            </a:r>
            <a:r>
              <a:rPr lang="es-ES" sz="2000" dirty="0" smtClean="0">
                <a:latin typeface="Arial" panose="020B0604020202020204" pitchFamily="34" charset="0"/>
                <a:ea typeface="Times New Roman" panose="02020603050405020304" pitchFamily="18" charset="0"/>
              </a:rPr>
              <a:t>, </a:t>
            </a:r>
            <a:r>
              <a:rPr lang="es-ES" sz="2000" u="sng" dirty="0" smtClean="0">
                <a:latin typeface="Arial" panose="020B0604020202020204" pitchFamily="34" charset="0"/>
                <a:ea typeface="Times New Roman" panose="02020603050405020304" pitchFamily="18" charset="0"/>
                <a:hlinkClick r:id="rId7"/>
              </a:rPr>
              <a:t>administración de recursos humanos</a:t>
            </a:r>
            <a:r>
              <a:rPr lang="es-ES" sz="2000" dirty="0" smtClean="0">
                <a:latin typeface="Arial" panose="020B0604020202020204" pitchFamily="34" charset="0"/>
                <a:ea typeface="Times New Roman" panose="02020603050405020304" pitchFamily="18" charset="0"/>
              </a:rPr>
              <a:t> o cualquier otra función empresarial importante. </a:t>
            </a:r>
            <a:endParaRPr lang="en-US"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0702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9166" y="822325"/>
            <a:ext cx="10515600" cy="1325563"/>
          </a:xfrm>
        </p:spPr>
        <p:txBody>
          <a:bodyPr>
            <a:noAutofit/>
          </a:bodyPr>
          <a:lstStyle/>
          <a:p>
            <a:r>
              <a:rPr lang="en-US" sz="1800" dirty="0" smtClean="0">
                <a:latin typeface="Arial" panose="020B0604020202020204" pitchFamily="34" charset="0"/>
                <a:ea typeface="Calibri" panose="020F0502020204030204" pitchFamily="34" charset="0"/>
                <a:cs typeface="Times New Roman" panose="02020603050405020304" pitchFamily="18" charset="0"/>
              </a:rPr>
              <a:t/>
            </a:r>
            <a:br>
              <a:rPr lang="en-US" sz="1800" dirty="0" smtClean="0">
                <a:latin typeface="Arial" panose="020B0604020202020204" pitchFamily="34" charset="0"/>
                <a:ea typeface="Calibri" panose="020F0502020204030204" pitchFamily="34" charset="0"/>
                <a:cs typeface="Times New Roman" panose="02020603050405020304" pitchFamily="18" charset="0"/>
              </a:rPr>
            </a:br>
            <a:r>
              <a:rPr lang="es-NI" sz="2000" b="1" dirty="0" smtClean="0">
                <a:effectLst/>
                <a:latin typeface="Arial" panose="020B0604020202020204" pitchFamily="34" charset="0"/>
                <a:ea typeface="Calibri" panose="020F0502020204030204" pitchFamily="34" charset="0"/>
                <a:cs typeface="Arial" panose="020B0604020202020204" pitchFamily="34" charset="0"/>
              </a:rPr>
              <a:t>¿Qué es bases de datos?</a:t>
            </a:r>
            <a:r>
              <a:rPr lang="en-US" sz="2000" dirty="0" smtClean="0">
                <a:latin typeface="Arial" panose="020B0604020202020204" pitchFamily="34" charset="0"/>
                <a:ea typeface="Calibri" panose="020F0502020204030204" pitchFamily="34" charset="0"/>
                <a:cs typeface="Times New Roman" panose="02020603050405020304" pitchFamily="18" charset="0"/>
              </a:rPr>
              <a:t/>
            </a:r>
            <a:br>
              <a:rPr lang="en-US" sz="2000" dirty="0" smtClean="0">
                <a:latin typeface="Arial" panose="020B0604020202020204" pitchFamily="34" charset="0"/>
                <a:ea typeface="Calibri" panose="020F0502020204030204" pitchFamily="34" charset="0"/>
                <a:cs typeface="Times New Roman" panose="02020603050405020304" pitchFamily="18" charset="0"/>
              </a:rPr>
            </a:br>
            <a:r>
              <a:rPr lang="es-ES" sz="2000" dirty="0" smtClean="0">
                <a:latin typeface="Arial" panose="020B0604020202020204" pitchFamily="34" charset="0"/>
                <a:ea typeface="Times New Roman" panose="02020603050405020304" pitchFamily="18" charset="0"/>
              </a:rPr>
              <a:t>Una base de datos es un conjunto de datos pertenecientes a un mismo contexto y almacenados sistemáticamente para su posterior uso. En este sentido; una biblioteca puede considerarse una base de datos compuesta en su mayoría por documentos y textos impresos en papel e indexados para su consulta</a:t>
            </a:r>
            <a:endParaRPr lang="en-US" sz="2000" dirty="0"/>
          </a:p>
        </p:txBody>
      </p:sp>
    </p:spTree>
    <p:extLst>
      <p:ext uri="{BB962C8B-B14F-4D97-AF65-F5344CB8AC3E}">
        <p14:creationId xmlns:p14="http://schemas.microsoft.com/office/powerpoint/2010/main" val="223788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0895" y="1514653"/>
            <a:ext cx="10515600" cy="1325563"/>
          </a:xfrm>
        </p:spPr>
        <p:txBody>
          <a:bodyPr>
            <a:noAutofit/>
          </a:bodyPr>
          <a:lstStyle/>
          <a:p>
            <a:r>
              <a:rPr lang="es-ES" sz="2000" b="1" dirty="0"/>
              <a:t>Diferencias entre una base de datos y un sistema de gestión de datos</a:t>
            </a:r>
            <a:r>
              <a:rPr lang="en-US" sz="2000" dirty="0"/>
              <a:t/>
            </a:r>
            <a:br>
              <a:rPr lang="en-US" sz="2000" dirty="0"/>
            </a:br>
            <a:r>
              <a:rPr lang="es-ES" sz="2000" b="1" dirty="0"/>
              <a:t>UNA BASE DE DATOS:</a:t>
            </a:r>
            <a:r>
              <a:rPr lang="es-ES" sz="2000" dirty="0"/>
              <a:t> es un conjunto de datos pertenecientes a un mismo contexto y almacenados sistemáticamente para su posterior uso, y un </a:t>
            </a:r>
            <a:r>
              <a:rPr lang="es-ES" sz="2000" b="1" dirty="0"/>
              <a:t>SISTEMA DE GESTION DE DATOS: </a:t>
            </a:r>
            <a:r>
              <a:rPr lang="es-ES" sz="2000" dirty="0"/>
              <a:t>son un tipo de software muy específico, dedicado a servir de interfaz entre la base de datos, el usuario y las aplicaciones que la utilizan. </a:t>
            </a:r>
            <a:r>
              <a:rPr lang="es-ES" sz="2000" dirty="0" smtClean="0"/>
              <a:t/>
            </a:r>
            <a:br>
              <a:rPr lang="es-ES" sz="2000" dirty="0" smtClean="0"/>
            </a:br>
            <a:endParaRPr lang="en-US" sz="2000" dirty="0"/>
          </a:p>
        </p:txBody>
      </p:sp>
    </p:spTree>
    <p:extLst>
      <p:ext uri="{BB962C8B-B14F-4D97-AF65-F5344CB8AC3E}">
        <p14:creationId xmlns:p14="http://schemas.microsoft.com/office/powerpoint/2010/main" val="1976956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9091" y="352061"/>
            <a:ext cx="10515600" cy="1325563"/>
          </a:xfrm>
        </p:spPr>
        <p:txBody>
          <a:bodyPr>
            <a:normAutofit fontScale="90000"/>
          </a:bodyPr>
          <a:lstStyle/>
          <a:p>
            <a:pPr lvl="0"/>
            <a:r>
              <a:rPr lang="es-NI" sz="1800" b="1" i="1" dirty="0" smtClean="0"/>
              <a:t>Bases </a:t>
            </a:r>
            <a:r>
              <a:rPr lang="es-NI" sz="1800" b="1" i="1" dirty="0"/>
              <a:t>de datos deductivas</a:t>
            </a:r>
            <a:r>
              <a:rPr lang="en-US" sz="1800" b="1" i="1" dirty="0"/>
              <a:t/>
            </a:r>
            <a:br>
              <a:rPr lang="en-US" sz="1800" b="1" i="1" dirty="0"/>
            </a:br>
            <a:r>
              <a:rPr lang="es-ES" sz="1800" dirty="0"/>
              <a:t>Conocidas también como bases de datos lógicas. Se utilizan generalmente en buscadores, pero pueden usarse de otras formas.</a:t>
            </a:r>
            <a:r>
              <a:rPr lang="en-US" sz="1800" dirty="0"/>
              <a:t/>
            </a:r>
            <a:br>
              <a:rPr lang="en-US" sz="1800" dirty="0"/>
            </a:br>
            <a:r>
              <a:rPr lang="es-ES" sz="1800" dirty="0"/>
              <a:t>Permiten almacenar los datos y consultarlos a través de búsquedas que utilizan reglas y normas previamente almacenadas.</a:t>
            </a:r>
            <a:r>
              <a:rPr lang="en-US" sz="1800" dirty="0"/>
              <a:t/>
            </a:r>
            <a:br>
              <a:rPr lang="en-US" sz="1800" dirty="0"/>
            </a:br>
            <a:r>
              <a:rPr lang="es-NI" sz="1800" b="1" i="1" dirty="0" smtClean="0"/>
              <a:t>Bases </a:t>
            </a:r>
            <a:r>
              <a:rPr lang="es-NI" sz="1800" b="1" i="1" dirty="0"/>
              <a:t>de datos multidimensionales.</a:t>
            </a:r>
            <a:r>
              <a:rPr lang="en-US" sz="1800" b="1" i="1" dirty="0"/>
              <a:t/>
            </a:r>
            <a:br>
              <a:rPr lang="en-US" sz="1800" b="1" i="1" dirty="0"/>
            </a:br>
            <a:r>
              <a:rPr lang="es-ES" sz="1800" dirty="0"/>
              <a:t>Estas bases de datos utilizan conceptualmente la idea de un cubo de datos. Donde las informaciones se almacenan en la intersección de tres o más atributos. Esta concepción puede ser algo compleja pero su uso es bastante simple.</a:t>
            </a:r>
            <a:r>
              <a:rPr lang="en-US" sz="1800" dirty="0"/>
              <a:t/>
            </a:r>
            <a:br>
              <a:rPr lang="en-US" sz="1800" dirty="0"/>
            </a:br>
            <a:r>
              <a:rPr lang="es-NI" sz="1800" b="1" dirty="0" smtClean="0"/>
              <a:t>Arquitectura </a:t>
            </a:r>
            <a:r>
              <a:rPr lang="es-NI" sz="1800" b="1" dirty="0"/>
              <a:t>básica de un sistema</a:t>
            </a:r>
            <a:r>
              <a:rPr lang="en-US" sz="1800" dirty="0"/>
              <a:t/>
            </a:r>
            <a:br>
              <a:rPr lang="en-US" sz="1800" dirty="0"/>
            </a:br>
            <a:r>
              <a:rPr lang="es-NI" sz="1800" dirty="0"/>
              <a:t>Para que un sitio web funcione mostrándose al público es necesaria una arquitectura que disponga como mínimo los siguientes elementos:</a:t>
            </a:r>
            <a:r>
              <a:rPr lang="en-US" sz="1800" dirty="0"/>
              <a:t/>
            </a:r>
            <a:br>
              <a:rPr lang="en-US" sz="1800" dirty="0"/>
            </a:br>
            <a:r>
              <a:rPr lang="es-NI" sz="1800" b="1" dirty="0"/>
              <a:t>El navegador:</a:t>
            </a:r>
            <a:r>
              <a:rPr lang="es-NI" sz="1800" dirty="0"/>
              <a:t> Representa el concepto de cliente realizando peticiones solicitando recursos a diferentes servidores web a través de URL. </a:t>
            </a:r>
            <a:endParaRPr lang="en-US" dirty="0"/>
          </a:p>
        </p:txBody>
      </p:sp>
    </p:spTree>
    <p:extLst>
      <p:ext uri="{BB962C8B-B14F-4D97-AF65-F5344CB8AC3E}">
        <p14:creationId xmlns:p14="http://schemas.microsoft.com/office/powerpoint/2010/main" val="265234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5583" y="0"/>
            <a:ext cx="10515600" cy="1325563"/>
          </a:xfrm>
        </p:spPr>
        <p:txBody>
          <a:bodyPr>
            <a:normAutofit fontScale="90000"/>
          </a:bodyPr>
          <a:lstStyle/>
          <a:p>
            <a:r>
              <a:rPr lang="es-NI" sz="2000" b="1" dirty="0" smtClean="0"/>
              <a:t/>
            </a:r>
            <a:br>
              <a:rPr lang="es-NI" sz="2000" b="1" dirty="0" smtClean="0"/>
            </a:br>
            <a:r>
              <a:rPr lang="es-NI" sz="2000" b="1" dirty="0"/>
              <a:t/>
            </a:r>
            <a:br>
              <a:rPr lang="es-NI" sz="2000" b="1" dirty="0"/>
            </a:br>
            <a:r>
              <a:rPr lang="es-NI" sz="2000" b="1" dirty="0" smtClean="0"/>
              <a:t/>
            </a:r>
            <a:br>
              <a:rPr lang="es-NI" sz="2000" b="1" dirty="0" smtClean="0"/>
            </a:br>
            <a:r>
              <a:rPr lang="es-NI" sz="2000" b="1" dirty="0"/>
              <a:t/>
            </a:r>
            <a:br>
              <a:rPr lang="es-NI" sz="2000" b="1" dirty="0"/>
            </a:br>
            <a:r>
              <a:rPr lang="es-NI" sz="2000" b="1" dirty="0" smtClean="0"/>
              <a:t/>
            </a:r>
            <a:br>
              <a:rPr lang="es-NI" sz="2000" b="1" dirty="0" smtClean="0"/>
            </a:br>
            <a:r>
              <a:rPr lang="es-NI" sz="2000" b="1" u="sng" dirty="0"/>
              <a:t> </a:t>
            </a:r>
            <a:r>
              <a:rPr lang="en-US" sz="2000" dirty="0"/>
              <a:t/>
            </a:r>
            <a:br>
              <a:rPr lang="en-US" sz="2000" dirty="0"/>
            </a:br>
            <a:r>
              <a:rPr lang="es-NI" sz="2200" b="1" dirty="0">
                <a:latin typeface="Arial" panose="020B0604020202020204" pitchFamily="34" charset="0"/>
                <a:cs typeface="Arial" panose="020B0604020202020204" pitchFamily="34" charset="0"/>
              </a:rPr>
              <a:t>HTML:</a:t>
            </a:r>
            <a:r>
              <a:rPr lang="es-NI" sz="2200" dirty="0">
                <a:latin typeface="Arial" panose="020B0604020202020204" pitchFamily="34" charset="0"/>
                <a:cs typeface="Arial" panose="020B0604020202020204" pitchFamily="34" charset="0"/>
              </a:rPr>
              <a:t> Es el formato básico de los documentos que componen las páginas web, está basado en etiquetas y sirve para estructurar la forma de mostrar los  contenidos de las páginas. (José, 2016-2017)</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b="1" u="sng"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b="1" dirty="0">
                <a:latin typeface="Arial" panose="020B0604020202020204" pitchFamily="34" charset="0"/>
                <a:cs typeface="Arial" panose="020B0604020202020204" pitchFamily="34" charset="0"/>
              </a:rPr>
              <a:t>CSS:</a:t>
            </a:r>
            <a:r>
              <a:rPr lang="es-NI" sz="2200" dirty="0">
                <a:latin typeface="Arial" panose="020B0604020202020204" pitchFamily="34" charset="0"/>
                <a:cs typeface="Arial" panose="020B0604020202020204" pitchFamily="34" charset="0"/>
              </a:rPr>
              <a:t> Las hojas de estilo en cascada sirven para favorecer estéticamente los elementos y contenidos estructurados a través de las etiquetas HTML, dotándoles de personalidad en cuanto a su diseño, forma y colores. (José, 2016-2017)</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ES" sz="2200" b="1" u="sng"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ES" sz="2200" b="1" u="sng" cap="all" dirty="0">
                <a:latin typeface="Arial" panose="020B0604020202020204" pitchFamily="34" charset="0"/>
                <a:cs typeface="Arial" panose="020B0604020202020204" pitchFamily="34" charset="0"/>
              </a:rPr>
              <a:t>¿</a:t>
            </a:r>
            <a:r>
              <a:rPr lang="es-ES" sz="2200" b="1" dirty="0">
                <a:latin typeface="Arial" panose="020B0604020202020204" pitchFamily="34" charset="0"/>
                <a:cs typeface="Arial" panose="020B0604020202020204" pitchFamily="34" charset="0"/>
              </a:rPr>
              <a:t>Qué es el HTML?</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El HTML, </a:t>
            </a:r>
            <a:r>
              <a:rPr lang="es-NI" sz="2200" dirty="0" err="1">
                <a:latin typeface="Arial" panose="020B0604020202020204" pitchFamily="34" charset="0"/>
                <a:cs typeface="Arial" panose="020B0604020202020204" pitchFamily="34" charset="0"/>
              </a:rPr>
              <a:t>Hyper</a:t>
            </a:r>
            <a:r>
              <a:rPr lang="es-NI" sz="2200" dirty="0">
                <a:latin typeface="Arial" panose="020B0604020202020204" pitchFamily="34" charset="0"/>
                <a:cs typeface="Arial" panose="020B0604020202020204" pitchFamily="34" charset="0"/>
              </a:rPr>
              <a:t> Text </a:t>
            </a:r>
            <a:r>
              <a:rPr lang="es-NI" sz="2200" dirty="0" err="1">
                <a:latin typeface="Arial" panose="020B0604020202020204" pitchFamily="34" charset="0"/>
                <a:cs typeface="Arial" panose="020B0604020202020204" pitchFamily="34" charset="0"/>
              </a:rPr>
              <a:t>Markup</a:t>
            </a:r>
            <a:r>
              <a:rPr lang="es-NI" sz="2200" dirty="0">
                <a:latin typeface="Arial" panose="020B0604020202020204" pitchFamily="34" charset="0"/>
                <a:cs typeface="Arial" panose="020B0604020202020204" pitchFamily="34" charset="0"/>
              </a:rPr>
              <a:t> </a:t>
            </a:r>
            <a:r>
              <a:rPr lang="es-NI" sz="2200" dirty="0" err="1">
                <a:latin typeface="Arial" panose="020B0604020202020204" pitchFamily="34" charset="0"/>
                <a:cs typeface="Arial" panose="020B0604020202020204" pitchFamily="34" charset="0"/>
              </a:rPr>
              <a:t>Language</a:t>
            </a:r>
            <a:r>
              <a:rPr lang="es-NI" sz="2200" dirty="0">
                <a:latin typeface="Arial" panose="020B0604020202020204" pitchFamily="34" charset="0"/>
                <a:cs typeface="Arial" panose="020B0604020202020204" pitchFamily="34" charset="0"/>
              </a:rPr>
              <a:t> (Lenguaje de marcación de Hipertexto) es el lenguaje de marcas de </a:t>
            </a:r>
            <a:r>
              <a:rPr lang="es-NI" sz="2200" dirty="0">
                <a:latin typeface="Arial" panose="020B0604020202020204" pitchFamily="34" charset="0"/>
                <a:cs typeface="Arial" panose="020B0604020202020204" pitchFamily="34" charset="0"/>
                <a:hlinkClick r:id="rId2"/>
              </a:rPr>
              <a:t>texto</a:t>
            </a:r>
            <a:r>
              <a:rPr lang="es-NI" sz="2200" dirty="0">
                <a:latin typeface="Arial" panose="020B0604020202020204" pitchFamily="34" charset="0"/>
                <a:cs typeface="Arial" panose="020B0604020202020204" pitchFamily="34" charset="0"/>
              </a:rPr>
              <a:t> utilizado normalmente en la www (</a:t>
            </a:r>
            <a:r>
              <a:rPr lang="es-NI" sz="2200" dirty="0" err="1">
                <a:latin typeface="Arial" panose="020B0604020202020204" pitchFamily="34" charset="0"/>
                <a:cs typeface="Arial" panose="020B0604020202020204" pitchFamily="34" charset="0"/>
                <a:hlinkClick r:id="rId3"/>
              </a:rPr>
              <a:t>World</a:t>
            </a:r>
            <a:r>
              <a:rPr lang="es-NI" sz="2200" dirty="0">
                <a:latin typeface="Arial" panose="020B0604020202020204" pitchFamily="34" charset="0"/>
                <a:cs typeface="Arial" panose="020B0604020202020204" pitchFamily="34" charset="0"/>
                <a:hlinkClick r:id="rId3"/>
              </a:rPr>
              <a:t> Wide Web</a:t>
            </a:r>
            <a:r>
              <a:rPr lang="es-NI"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5566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2074" y="299811"/>
            <a:ext cx="10515600" cy="1325563"/>
          </a:xfrm>
        </p:spPr>
        <p:txBody>
          <a:bodyPr>
            <a:noAutofit/>
          </a:bodyPr>
          <a:lstStyle/>
          <a:p>
            <a:r>
              <a:rPr lang="es-NI" sz="1800" b="1" u="sng" dirty="0" smtClean="0"/>
              <a:t>Creación </a:t>
            </a:r>
            <a:r>
              <a:rPr lang="es-NI" sz="1800" b="1" u="sng" dirty="0"/>
              <a:t>de</a:t>
            </a:r>
            <a:r>
              <a:rPr lang="es-NI" sz="1800" b="1" dirty="0"/>
              <a:t> páginas web con lenguaje HTML</a:t>
            </a:r>
            <a:r>
              <a:rPr lang="en-US" sz="1800" b="1" dirty="0"/>
              <a:t/>
            </a:r>
            <a:br>
              <a:rPr lang="en-US" sz="1800" b="1" dirty="0"/>
            </a:br>
            <a:r>
              <a:rPr lang="es-NI" sz="1800" dirty="0"/>
              <a:t>Para crear una </a:t>
            </a:r>
            <a:r>
              <a:rPr lang="es-NI" sz="1800" dirty="0">
                <a:hlinkClick r:id="rId2"/>
              </a:rPr>
              <a:t>página web</a:t>
            </a:r>
            <a:r>
              <a:rPr lang="es-NI" sz="1800" dirty="0"/>
              <a:t> se pueden utilizar varios </a:t>
            </a:r>
            <a:r>
              <a:rPr lang="es-NI" sz="1800" dirty="0">
                <a:hlinkClick r:id="rId3"/>
              </a:rPr>
              <a:t>programas</a:t>
            </a:r>
            <a:r>
              <a:rPr lang="es-NI" sz="1800" dirty="0"/>
              <a:t> especializados en esto, como por ejemplo, el Microsoft Front Page o el Macromedia </a:t>
            </a:r>
            <a:r>
              <a:rPr lang="es-NI" sz="1800" dirty="0">
                <a:hlinkClick r:id="rId4"/>
              </a:rPr>
              <a:t>Dreamweaver</a:t>
            </a:r>
            <a:r>
              <a:rPr lang="es-NI" sz="1800" dirty="0"/>
              <a:t>  </a:t>
            </a:r>
            <a:r>
              <a:rPr lang="en-US" sz="1800" dirty="0"/>
              <a:t/>
            </a:r>
            <a:br>
              <a:rPr lang="en-US" sz="1800" dirty="0"/>
            </a:br>
            <a:r>
              <a:rPr lang="es-NI" sz="1800" dirty="0"/>
              <a:t> </a:t>
            </a:r>
            <a:r>
              <a:rPr lang="en-US" sz="1800" dirty="0"/>
              <a:t/>
            </a:r>
            <a:br>
              <a:rPr lang="en-US" sz="1800" dirty="0"/>
            </a:br>
            <a:r>
              <a:rPr lang="es-NI" sz="1800" b="1" u="sng" dirty="0"/>
              <a:t>Estructura de los documentos de HTML</a:t>
            </a:r>
            <a:r>
              <a:rPr lang="en-US" sz="1800" b="1" dirty="0"/>
              <a:t/>
            </a:r>
            <a:br>
              <a:rPr lang="en-US" sz="1800" b="1" dirty="0"/>
            </a:br>
            <a:r>
              <a:rPr lang="es-NI" sz="1800" dirty="0" smtClean="0"/>
              <a:t>Un </a:t>
            </a:r>
            <a:r>
              <a:rPr lang="es-NI" sz="1800" dirty="0"/>
              <a:t>documento de HTML empieza con la etiqueta &lt;HTML&gt;, que es la que encerrará el documento actual. Contiene dos secciones primordiales: la cabecera y el cuerpo encerrados </a:t>
            </a:r>
            <a:r>
              <a:rPr lang="es-NI" sz="1800" dirty="0" smtClean="0"/>
              <a:t/>
            </a:r>
            <a:br>
              <a:rPr lang="es-NI" sz="1800" dirty="0" smtClean="0"/>
            </a:br>
            <a:endParaRPr lang="en-US" sz="1800" dirty="0"/>
          </a:p>
        </p:txBody>
      </p:sp>
      <p:pic>
        <p:nvPicPr>
          <p:cNvPr id="3" name="Marcador de posición de imagen 13"/>
          <p:cNvPicPr>
            <a:picLocks noChangeAspect="1"/>
          </p:cNvPicPr>
          <p:nvPr/>
        </p:nvPicPr>
        <p:blipFill>
          <a:blip r:embed="rId5">
            <a:extLst>
              <a:ext uri="{28A0092B-C50C-407E-A947-70E740481C1C}">
                <a14:useLocalDpi xmlns:a14="http://schemas.microsoft.com/office/drawing/2010/main" val="0"/>
              </a:ext>
            </a:extLst>
          </a:blip>
          <a:srcRect t="11551" b="11551"/>
          <a:stretch>
            <a:fillRect/>
          </a:stretch>
        </p:blipFill>
        <p:spPr>
          <a:xfrm>
            <a:off x="1481545" y="2650376"/>
            <a:ext cx="8915400" cy="3854970"/>
          </a:xfrm>
          <a:prstGeom prst="rect">
            <a:avLst/>
          </a:prstGeom>
        </p:spPr>
      </p:pic>
    </p:spTree>
    <p:extLst>
      <p:ext uri="{BB962C8B-B14F-4D97-AF65-F5344CB8AC3E}">
        <p14:creationId xmlns:p14="http://schemas.microsoft.com/office/powerpoint/2010/main" val="3579736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697563479"/>
              </p:ext>
            </p:extLst>
          </p:nvPr>
        </p:nvGraphicFramePr>
        <p:xfrm>
          <a:off x="759387" y="3434725"/>
          <a:ext cx="10305288" cy="2499360"/>
        </p:xfrm>
        <a:graphic>
          <a:graphicData uri="http://schemas.openxmlformats.org/drawingml/2006/table">
            <a:tbl>
              <a:tblPr firstRow="1" firstCol="1" bandRow="1">
                <a:tableStyleId>{5C22544A-7EE6-4342-B048-85BDC9FD1C3A}</a:tableStyleId>
              </a:tblPr>
              <a:tblGrid>
                <a:gridCol w="6655155">
                  <a:extLst>
                    <a:ext uri="{9D8B030D-6E8A-4147-A177-3AD203B41FA5}">
                      <a16:colId xmlns:a16="http://schemas.microsoft.com/office/drawing/2014/main" val="2004456262"/>
                    </a:ext>
                  </a:extLst>
                </a:gridCol>
                <a:gridCol w="1939455">
                  <a:extLst>
                    <a:ext uri="{9D8B030D-6E8A-4147-A177-3AD203B41FA5}">
                      <a16:colId xmlns:a16="http://schemas.microsoft.com/office/drawing/2014/main" val="3446009670"/>
                    </a:ext>
                  </a:extLst>
                </a:gridCol>
                <a:gridCol w="1710678">
                  <a:extLst>
                    <a:ext uri="{9D8B030D-6E8A-4147-A177-3AD203B41FA5}">
                      <a16:colId xmlns:a16="http://schemas.microsoft.com/office/drawing/2014/main" val="2239060156"/>
                    </a:ext>
                  </a:extLst>
                </a:gridCol>
              </a:tblGrid>
              <a:tr h="173355">
                <a:tc>
                  <a:txBody>
                    <a:bodyPr/>
                    <a:lstStyle/>
                    <a:p>
                      <a:pPr algn="just">
                        <a:lnSpc>
                          <a:spcPct val="150000"/>
                        </a:lnSpc>
                        <a:spcBef>
                          <a:spcPts val="675"/>
                        </a:spcBef>
                        <a:spcAft>
                          <a:spcPts val="675"/>
                        </a:spcAft>
                      </a:pPr>
                      <a:r>
                        <a:rPr lang="en-US" sz="1200">
                          <a:effectLst/>
                        </a:rPr>
                        <a:t>&lt;FONT COLOR="WHITE"&gt;Blanco&lt;/FONT&gt;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dirty="0">
                          <a:effectLst/>
                        </a:rPr>
                        <a:t>Blanco</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#FFFFFF</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4267592705"/>
                  </a:ext>
                </a:extLst>
              </a:tr>
              <a:tr h="178435">
                <a:tc>
                  <a:txBody>
                    <a:bodyPr/>
                    <a:lstStyle/>
                    <a:p>
                      <a:pPr algn="just">
                        <a:lnSpc>
                          <a:spcPct val="150000"/>
                        </a:lnSpc>
                        <a:spcBef>
                          <a:spcPts val="675"/>
                        </a:spcBef>
                        <a:spcAft>
                          <a:spcPts val="675"/>
                        </a:spcAft>
                      </a:pPr>
                      <a:r>
                        <a:rPr lang="en-US" sz="1200">
                          <a:effectLst/>
                        </a:rPr>
                        <a:t>&lt;FONT COLOR="BLACK"&gt;Negro&lt;/FONT&gt;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Negro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#000000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4215528117"/>
                  </a:ext>
                </a:extLst>
              </a:tr>
              <a:tr h="173355">
                <a:tc>
                  <a:txBody>
                    <a:bodyPr/>
                    <a:lstStyle/>
                    <a:p>
                      <a:pPr algn="just">
                        <a:lnSpc>
                          <a:spcPct val="150000"/>
                        </a:lnSpc>
                        <a:spcBef>
                          <a:spcPts val="675"/>
                        </a:spcBef>
                        <a:spcAft>
                          <a:spcPts val="675"/>
                        </a:spcAft>
                      </a:pPr>
                      <a:r>
                        <a:rPr lang="es-NI" sz="1200">
                          <a:effectLst/>
                        </a:rPr>
                        <a:t>&lt;FONT COLOR="RED"&gt;Rojo&lt;/FONT&gt;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Rojo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dirty="0">
                          <a:effectLst/>
                        </a:rPr>
                        <a:t>#FF0000</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563958263"/>
                  </a:ext>
                </a:extLst>
              </a:tr>
              <a:tr h="178435">
                <a:tc>
                  <a:txBody>
                    <a:bodyPr/>
                    <a:lstStyle/>
                    <a:p>
                      <a:pPr algn="just">
                        <a:lnSpc>
                          <a:spcPct val="150000"/>
                        </a:lnSpc>
                        <a:spcBef>
                          <a:spcPts val="675"/>
                        </a:spcBef>
                        <a:spcAft>
                          <a:spcPts val="675"/>
                        </a:spcAft>
                      </a:pPr>
                      <a:r>
                        <a:rPr lang="es-NI" sz="1200">
                          <a:effectLst/>
                        </a:rPr>
                        <a:t>&lt;FONT COLOR="GREEN"&gt;Verde&lt;/FONT&gt;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Verde</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#00FF00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3900952047"/>
                  </a:ext>
                </a:extLst>
              </a:tr>
              <a:tr h="173355">
                <a:tc>
                  <a:txBody>
                    <a:bodyPr/>
                    <a:lstStyle/>
                    <a:p>
                      <a:pPr algn="just">
                        <a:lnSpc>
                          <a:spcPct val="150000"/>
                        </a:lnSpc>
                        <a:spcBef>
                          <a:spcPts val="675"/>
                        </a:spcBef>
                        <a:spcAft>
                          <a:spcPts val="675"/>
                        </a:spcAft>
                      </a:pPr>
                      <a:r>
                        <a:rPr lang="en-US" sz="1200">
                          <a:effectLst/>
                        </a:rPr>
                        <a:t>&lt;FONT COLOR="BLUE"&gt;Azul&lt;/FONT&gt;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Azul</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#0000FF</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2353430355"/>
                  </a:ext>
                </a:extLst>
              </a:tr>
              <a:tr h="173355">
                <a:tc>
                  <a:txBody>
                    <a:bodyPr/>
                    <a:lstStyle/>
                    <a:p>
                      <a:pPr algn="just">
                        <a:lnSpc>
                          <a:spcPct val="150000"/>
                        </a:lnSpc>
                        <a:spcBef>
                          <a:spcPts val="675"/>
                        </a:spcBef>
                        <a:spcAft>
                          <a:spcPts val="675"/>
                        </a:spcAft>
                      </a:pPr>
                      <a:r>
                        <a:rPr lang="en-US" sz="1200">
                          <a:effectLst/>
                        </a:rPr>
                        <a:t>&lt;FONT COLOR="YELLOW"&gt;Amarillo&lt;/FONT&gt;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Amarillo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#FFFF00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3874041584"/>
                  </a:ext>
                </a:extLst>
              </a:tr>
              <a:tr h="178435">
                <a:tc>
                  <a:txBody>
                    <a:bodyPr/>
                    <a:lstStyle/>
                    <a:p>
                      <a:pPr algn="just">
                        <a:lnSpc>
                          <a:spcPct val="150000"/>
                        </a:lnSpc>
                        <a:spcBef>
                          <a:spcPts val="675"/>
                        </a:spcBef>
                        <a:spcAft>
                          <a:spcPts val="675"/>
                        </a:spcAft>
                      </a:pPr>
                      <a:r>
                        <a:rPr lang="en-US" sz="1200">
                          <a:effectLst/>
                        </a:rPr>
                        <a:t>&lt;FONT COLOR="CYAN"&gt;Cyan&lt;/FONT&gt;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Cyan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#00FFFF</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2569200524"/>
                  </a:ext>
                </a:extLst>
              </a:tr>
              <a:tr h="173355">
                <a:tc>
                  <a:txBody>
                    <a:bodyPr/>
                    <a:lstStyle/>
                    <a:p>
                      <a:pPr algn="just">
                        <a:lnSpc>
                          <a:spcPct val="150000"/>
                        </a:lnSpc>
                        <a:spcBef>
                          <a:spcPts val="675"/>
                        </a:spcBef>
                        <a:spcAft>
                          <a:spcPts val="675"/>
                        </a:spcAft>
                      </a:pPr>
                      <a:r>
                        <a:rPr lang="es-NI" sz="1200">
                          <a:effectLst/>
                        </a:rPr>
                        <a:t>&lt;FONT COLOR="MAGENTA"&gt;Magenta&lt;/FONT&gt;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Magenta</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dirty="0">
                          <a:effectLst/>
                        </a:rPr>
                        <a:t>#FF00FF</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3191382328"/>
                  </a:ext>
                </a:extLst>
              </a:tr>
            </a:tbl>
          </a:graphicData>
        </a:graphic>
      </p:graphicFrame>
      <p:sp>
        <p:nvSpPr>
          <p:cNvPr id="4" name="Rectangle 1"/>
          <p:cNvSpPr>
            <a:spLocks noGrp="1" noChangeArrowheads="1"/>
          </p:cNvSpPr>
          <p:nvPr>
            <p:ph type="title"/>
          </p:nvPr>
        </p:nvSpPr>
        <p:spPr bwMode="auto">
          <a:xfrm>
            <a:off x="515469" y="769441"/>
            <a:ext cx="1123725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Ejemplo:</a:t>
            </a:r>
            <a:b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&lt;FONT&gt; texto…&lt;/FACE&gt;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2"/>
              </a:rPr>
              <a:t>Color</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Regula el color de los caracteres. En principio existen dos posibilidades para definir los </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2"/>
              </a:rPr>
              <a:t>colores</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en HTML:</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1. Mediante la especificación de </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los valores</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RGB del color deseado en forma hexadecimal (RGB=</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4"/>
              </a:rPr>
              <a:t>Red</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/Green/Blue, </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valores</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Rojo/Verde/Azul)</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 Mediante la especificación del nombre del color en ingles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Ejemplos:</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12767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6760" y="574765"/>
            <a:ext cx="10515600" cy="1325563"/>
          </a:xfrm>
        </p:spPr>
        <p:txBody>
          <a:bodyPr>
            <a:normAutofit fontScale="90000"/>
          </a:bodyPr>
          <a:lstStyle/>
          <a:p>
            <a:r>
              <a:rPr lang="es-NI" sz="2200" dirty="0">
                <a:latin typeface="Arial" panose="020B0604020202020204" pitchFamily="34" charset="0"/>
                <a:cs typeface="Arial" panose="020B0604020202020204" pitchFamily="34" charset="0"/>
              </a:rPr>
              <a:t>Ejemplo:</a:t>
            </a:r>
            <a:br>
              <a:rPr lang="es-NI"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&lt;</a:t>
            </a:r>
            <a:r>
              <a:rPr lang="es-NI" sz="2200" dirty="0" err="1">
                <a:latin typeface="Arial" panose="020B0604020202020204" pitchFamily="34" charset="0"/>
                <a:cs typeface="Arial" panose="020B0604020202020204" pitchFamily="34" charset="0"/>
              </a:rPr>
              <a:t>body</a:t>
            </a:r>
            <a:r>
              <a:rPr lang="es-NI" sz="2200" dirty="0">
                <a:latin typeface="Arial" panose="020B0604020202020204" pitchFamily="34" charset="0"/>
                <a:cs typeface="Arial" panose="020B0604020202020204" pitchFamily="34" charset="0"/>
              </a:rPr>
              <a:t> </a:t>
            </a:r>
            <a:r>
              <a:rPr lang="es-NI" sz="2200" dirty="0" err="1">
                <a:latin typeface="Arial" panose="020B0604020202020204" pitchFamily="34" charset="0"/>
                <a:cs typeface="Arial" panose="020B0604020202020204" pitchFamily="34" charset="0"/>
              </a:rPr>
              <a:t>background</a:t>
            </a:r>
            <a:r>
              <a:rPr lang="es-NI" sz="2200" dirty="0">
                <a:latin typeface="Arial" panose="020B0604020202020204" pitchFamily="34" charset="0"/>
                <a:cs typeface="Arial" panose="020B0604020202020204" pitchFamily="34" charset="0"/>
              </a:rPr>
              <a:t>="/documentos/</a:t>
            </a:r>
            <a:r>
              <a:rPr lang="es-NI" sz="2200" dirty="0" err="1">
                <a:latin typeface="Arial" panose="020B0604020202020204" pitchFamily="34" charset="0"/>
                <a:cs typeface="Arial" panose="020B0604020202020204" pitchFamily="34" charset="0"/>
              </a:rPr>
              <a:t>html</a:t>
            </a:r>
            <a:r>
              <a:rPr lang="es-NI" sz="2200" dirty="0">
                <a:latin typeface="Arial" panose="020B0604020202020204" pitchFamily="34" charset="0"/>
                <a:cs typeface="Arial" panose="020B0604020202020204" pitchFamily="34" charset="0"/>
              </a:rPr>
              <a:t>/</a:t>
            </a:r>
            <a:r>
              <a:rPr lang="es-NI" sz="2200" dirty="0" err="1">
                <a:latin typeface="Arial" panose="020B0604020202020204" pitchFamily="34" charset="0"/>
                <a:cs typeface="Arial" panose="020B0604020202020204" pitchFamily="34" charset="0"/>
              </a:rPr>
              <a:t>gifs</a:t>
            </a:r>
            <a:r>
              <a:rPr lang="es-NI" sz="2200" dirty="0">
                <a:latin typeface="Arial" panose="020B0604020202020204" pitchFamily="34" charset="0"/>
                <a:cs typeface="Arial" panose="020B0604020202020204" pitchFamily="34" charset="0"/>
              </a:rPr>
              <a:t>/ "&gt;</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Con esto lograremos que la imagen aparezca como fondo en nuestra página. </a:t>
            </a:r>
            <a:r>
              <a:rPr lang="es-ES" sz="2200" dirty="0">
                <a:latin typeface="Arial" panose="020B0604020202020204" pitchFamily="34" charset="0"/>
                <a:cs typeface="Arial" panose="020B0604020202020204" pitchFamily="34" charset="0"/>
              </a:rPr>
              <a:t>(Wikipedia, HTML)</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b="1" u="sng" dirty="0">
                <a:latin typeface="Arial" panose="020B0604020202020204" pitchFamily="34" charset="0"/>
                <a:cs typeface="Arial" panose="020B0604020202020204" pitchFamily="34" charset="0"/>
              </a:rPr>
              <a:t>Como insertar una imagen</a:t>
            </a:r>
            <a:r>
              <a:rPr lang="en-US" sz="2200" b="1" dirty="0">
                <a:latin typeface="Arial" panose="020B0604020202020204" pitchFamily="34" charset="0"/>
                <a:cs typeface="Arial" panose="020B0604020202020204" pitchFamily="34" charset="0"/>
              </a:rPr>
              <a:t/>
            </a:r>
            <a:br>
              <a:rPr lang="en-US" sz="2200" b="1"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A la hora de crear una página Web podemos introducir </a:t>
            </a:r>
            <a:r>
              <a:rPr lang="es-NI" sz="2200" dirty="0">
                <a:latin typeface="Arial" panose="020B0604020202020204" pitchFamily="34" charset="0"/>
                <a:cs typeface="Arial" panose="020B0604020202020204" pitchFamily="34" charset="0"/>
                <a:hlinkClick r:id="rId2"/>
              </a:rPr>
              <a:t>gráficos</a:t>
            </a:r>
            <a:r>
              <a:rPr lang="es-NI" sz="2200" dirty="0">
                <a:latin typeface="Arial" panose="020B0604020202020204" pitchFamily="34" charset="0"/>
                <a:cs typeface="Arial" panose="020B0604020202020204" pitchFamily="34" charset="0"/>
              </a:rPr>
              <a:t> de forma muy sencilla, sólo hay que tener en cuenta que las imágenes deben tener formato </a:t>
            </a:r>
            <a:r>
              <a:rPr lang="es-NI" sz="2200" dirty="0" err="1">
                <a:latin typeface="Arial" panose="020B0604020202020204" pitchFamily="34" charset="0"/>
                <a:cs typeface="Arial" panose="020B0604020202020204" pitchFamily="34" charset="0"/>
              </a:rPr>
              <a:t>Gif</a:t>
            </a:r>
            <a:r>
              <a:rPr lang="es-NI" sz="2200" dirty="0">
                <a:latin typeface="Arial" panose="020B0604020202020204" pitchFamily="34" charset="0"/>
                <a:cs typeface="Arial" panose="020B0604020202020204" pitchFamily="34" charset="0"/>
              </a:rPr>
              <a:t> o JPEG.</a:t>
            </a:r>
            <a:br>
              <a:rPr lang="es-NI"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La etiqueta utilizada para agregar imágenes a una página Web es &lt;IMG&gt; y va acompañada de un atributo fundamental "SRC", que indica la ruta donde se encuentra el archivo que contiene la imagen a insertar.</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Es decir:</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r>
            <a:br>
              <a:rPr lang="es-NI"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&lt;IMG SRC="lugar donde guardo la imagen"&gt;</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Supongamos que tenemos la imagen https://cms.protestantedigital.com/upload/imagenes/55e592c1af82f_noname.jpeg, que está presente en el mismo directorio en donde está la página y que la queremos insertar. La etiqueta apropiada sería:</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000" dirty="0"/>
              <a:t/>
            </a:r>
            <a:br>
              <a:rPr lang="es-NI" sz="2000" dirty="0"/>
            </a:br>
            <a:r>
              <a:rPr lang="en-US" dirty="0"/>
              <a:t/>
            </a:r>
            <a:br>
              <a:rPr lang="en-US" dirty="0"/>
            </a:br>
            <a:endParaRPr lang="en-US" dirty="0"/>
          </a:p>
        </p:txBody>
      </p:sp>
    </p:spTree>
    <p:extLst>
      <p:ext uri="{BB962C8B-B14F-4D97-AF65-F5344CB8AC3E}">
        <p14:creationId xmlns:p14="http://schemas.microsoft.com/office/powerpoint/2010/main" val="3679954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1263" y="0"/>
            <a:ext cx="10515600" cy="1325563"/>
          </a:xfrm>
        </p:spPr>
        <p:txBody>
          <a:bodyPr>
            <a:noAutofit/>
          </a:bodyPr>
          <a:lstStyle/>
          <a:p>
            <a:r>
              <a:rPr lang="es-NI" sz="2000" dirty="0" smtClean="0">
                <a:latin typeface="Arial" panose="020B0604020202020204" pitchFamily="34" charset="0"/>
                <a:cs typeface="Arial" panose="020B0604020202020204" pitchFamily="34" charset="0"/>
              </a:rPr>
              <a:t/>
            </a:r>
            <a:br>
              <a:rPr lang="es-NI" sz="2000" dirty="0" smtClean="0">
                <a:latin typeface="Arial" panose="020B0604020202020204" pitchFamily="34" charset="0"/>
                <a:cs typeface="Arial" panose="020B0604020202020204" pitchFamily="34" charset="0"/>
              </a:rPr>
            </a:br>
            <a:r>
              <a:rPr lang="es-NI" sz="2000" dirty="0" smtClean="0">
                <a:latin typeface="Arial" panose="020B0604020202020204" pitchFamily="34" charset="0"/>
                <a:cs typeface="Arial" panose="020B0604020202020204" pitchFamily="34" charset="0"/>
              </a:rPr>
              <a:t>El </a:t>
            </a:r>
            <a:r>
              <a:rPr lang="es-NI" sz="2000" dirty="0">
                <a:latin typeface="Arial" panose="020B0604020202020204" pitchFamily="34" charset="0"/>
                <a:cs typeface="Arial" panose="020B0604020202020204" pitchFamily="34" charset="0"/>
              </a:rPr>
              <a:t>lenguaje de HTML abrió una puerta al mundo permitiéndoles a las personas expresar sus ideas por medio de páginas y mostrárselas a todas las personas de todos los países. </a:t>
            </a:r>
            <a:r>
              <a:rPr lang="es-ES" sz="2000" dirty="0">
                <a:latin typeface="Arial" panose="020B0604020202020204" pitchFamily="34" charset="0"/>
                <a:cs typeface="Arial" panose="020B0604020202020204" pitchFamily="34" charset="0"/>
              </a:rPr>
              <a:t>(Wikipedia, HTML)</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Con el HTML se logró un gran </a:t>
            </a:r>
            <a:r>
              <a:rPr lang="es-NI" sz="2000" dirty="0">
                <a:latin typeface="Arial" panose="020B0604020202020204" pitchFamily="34" charset="0"/>
                <a:cs typeface="Arial" panose="020B0604020202020204" pitchFamily="34" charset="0"/>
                <a:hlinkClick r:id="rId2"/>
              </a:rPr>
              <a:t>movimiento</a:t>
            </a:r>
            <a:r>
              <a:rPr lang="es-NI" sz="2000" dirty="0">
                <a:latin typeface="Arial" panose="020B0604020202020204" pitchFamily="34" charset="0"/>
                <a:cs typeface="Arial" panose="020B0604020202020204" pitchFamily="34" charset="0"/>
              </a:rPr>
              <a:t> económico ya que muchísimas </a:t>
            </a:r>
            <a:r>
              <a:rPr lang="es-NI" sz="2000" dirty="0">
                <a:latin typeface="Arial" panose="020B0604020202020204" pitchFamily="34" charset="0"/>
                <a:cs typeface="Arial" panose="020B0604020202020204" pitchFamily="34" charset="0"/>
                <a:hlinkClick r:id="rId3"/>
              </a:rPr>
              <a:t>empresas</a:t>
            </a:r>
            <a:r>
              <a:rPr lang="es-NI" sz="2000" dirty="0">
                <a:latin typeface="Arial" panose="020B0604020202020204" pitchFamily="34" charset="0"/>
                <a:cs typeface="Arial" panose="020B0604020202020204" pitchFamily="34" charset="0"/>
              </a:rPr>
              <a:t> publican, venden, y ofrecen sus </a:t>
            </a:r>
            <a:r>
              <a:rPr lang="es-NI" sz="2000" dirty="0">
                <a:latin typeface="Arial" panose="020B0604020202020204" pitchFamily="34" charset="0"/>
                <a:cs typeface="Arial" panose="020B0604020202020204" pitchFamily="34" charset="0"/>
                <a:hlinkClick r:id="rId4"/>
              </a:rPr>
              <a:t>productos</a:t>
            </a:r>
            <a:r>
              <a:rPr lang="es-NI" sz="2000" dirty="0">
                <a:latin typeface="Arial" panose="020B0604020202020204" pitchFamily="34" charset="0"/>
                <a:cs typeface="Arial" panose="020B0604020202020204" pitchFamily="34" charset="0"/>
              </a:rPr>
              <a:t>, sus </a:t>
            </a:r>
            <a:r>
              <a:rPr lang="es-NI" sz="2000" dirty="0">
                <a:latin typeface="Arial" panose="020B0604020202020204" pitchFamily="34" charset="0"/>
                <a:cs typeface="Arial" panose="020B0604020202020204" pitchFamily="34" charset="0"/>
                <a:hlinkClick r:id="rId5"/>
              </a:rPr>
              <a:t>servicios</a:t>
            </a:r>
            <a:r>
              <a:rPr lang="es-NI" sz="2000" dirty="0">
                <a:latin typeface="Arial" panose="020B0604020202020204" pitchFamily="34" charset="0"/>
                <a:cs typeface="Arial" panose="020B0604020202020204" pitchFamily="34" charset="0"/>
              </a:rPr>
              <a:t> y sus ofertas atrayendo a mayor cantidad de personas. </a:t>
            </a:r>
            <a:r>
              <a:rPr lang="es-NI" sz="2000" dirty="0" smtClean="0">
                <a:latin typeface="Arial" panose="020B0604020202020204" pitchFamily="34" charset="0"/>
                <a:cs typeface="Arial" panose="020B0604020202020204" pitchFamily="34" charset="0"/>
              </a:rPr>
              <a:t/>
            </a:r>
            <a:br>
              <a:rPr lang="es-NI" sz="2000" dirty="0" smtClean="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Infinitas son las posibilidades que te brindan las páginas WEB ya que no solo te dan la posibilidad de pasar el </a:t>
            </a:r>
            <a:r>
              <a:rPr lang="es-NI" sz="2000" dirty="0">
                <a:latin typeface="Arial" panose="020B0604020202020204" pitchFamily="34" charset="0"/>
                <a:cs typeface="Arial" panose="020B0604020202020204" pitchFamily="34" charset="0"/>
                <a:hlinkClick r:id="rId6"/>
              </a:rPr>
              <a:t>tiempo</a:t>
            </a:r>
            <a:r>
              <a:rPr lang="es-NI" sz="2000" dirty="0">
                <a:latin typeface="Arial" panose="020B0604020202020204" pitchFamily="34" charset="0"/>
                <a:cs typeface="Arial" panose="020B0604020202020204" pitchFamily="34" charset="0"/>
              </a:rPr>
              <a:t> navegando, sino que también hasta se puede comprar un auto por </a:t>
            </a:r>
            <a:r>
              <a:rPr lang="es-NI" sz="2000" dirty="0" smtClean="0">
                <a:latin typeface="Arial" panose="020B0604020202020204" pitchFamily="34" charset="0"/>
                <a:cs typeface="Arial" panose="020B0604020202020204" pitchFamily="34" charset="0"/>
              </a:rPr>
              <a:t>Internet.</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
            </a:r>
            <a:br>
              <a:rPr lang="es-NI"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Todo </a:t>
            </a:r>
            <a:r>
              <a:rPr lang="es-NI" sz="2000" dirty="0">
                <a:latin typeface="Arial" panose="020B0604020202020204" pitchFamily="34" charset="0"/>
                <a:cs typeface="Arial" panose="020B0604020202020204" pitchFamily="34" charset="0"/>
                <a:hlinkClick r:id="rId7"/>
              </a:rPr>
              <a:t>el universo</a:t>
            </a:r>
            <a:r>
              <a:rPr lang="es-NI" sz="2000" dirty="0">
                <a:latin typeface="Arial" panose="020B0604020202020204" pitchFamily="34" charset="0"/>
                <a:cs typeface="Arial" panose="020B0604020202020204" pitchFamily="34" charset="0"/>
              </a:rPr>
              <a:t> de Internet se lo debemos al HTML, ya que todas las páginas con las que se compone la </a:t>
            </a:r>
            <a:r>
              <a:rPr lang="es-NI" sz="2000" dirty="0" err="1">
                <a:latin typeface="Arial" panose="020B0604020202020204" pitchFamily="34" charset="0"/>
                <a:cs typeface="Arial" panose="020B0604020202020204" pitchFamily="34" charset="0"/>
              </a:rPr>
              <a:t>World</a:t>
            </a:r>
            <a:r>
              <a:rPr lang="es-NI" sz="2000" dirty="0">
                <a:latin typeface="Arial" panose="020B0604020202020204" pitchFamily="34" charset="0"/>
                <a:cs typeface="Arial" panose="020B0604020202020204" pitchFamily="34" charset="0"/>
              </a:rPr>
              <a:t> Wide Web están hechas con el </a:t>
            </a:r>
            <a:r>
              <a:rPr lang="es-NI" sz="2000" dirty="0">
                <a:latin typeface="Arial" panose="020B0604020202020204" pitchFamily="34" charset="0"/>
                <a:cs typeface="Arial" panose="020B0604020202020204" pitchFamily="34" charset="0"/>
                <a:hlinkClick r:id="rId8"/>
              </a:rPr>
              <a:t>lenguaje de programación</a:t>
            </a:r>
            <a:r>
              <a:rPr lang="es-NI" sz="2000" dirty="0">
                <a:latin typeface="Arial" panose="020B0604020202020204" pitchFamily="34" charset="0"/>
                <a:cs typeface="Arial" panose="020B0604020202020204" pitchFamily="34" charset="0"/>
              </a:rPr>
              <a:t> HTML. </a:t>
            </a:r>
            <a:r>
              <a:rPr lang="es-ES" sz="2000" dirty="0">
                <a:latin typeface="Arial" panose="020B0604020202020204" pitchFamily="34" charset="0"/>
                <a:cs typeface="Arial" panose="020B0604020202020204" pitchFamily="34" charset="0"/>
              </a:rPr>
              <a:t>(Wikipedia, HTML</a:t>
            </a:r>
            <a:r>
              <a:rPr lang="es-ES" sz="2000" dirty="0" smtClean="0">
                <a:latin typeface="Arial" panose="020B0604020202020204" pitchFamily="34" charset="0"/>
                <a:cs typeface="Arial" panose="020B0604020202020204" pitchFamily="34" charset="0"/>
              </a:rPr>
              <a:t>)</a:t>
            </a:r>
            <a:br>
              <a:rPr lang="es-E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b="1" u="sng" dirty="0">
                <a:latin typeface="Arial" panose="020B0604020202020204" pitchFamily="34" charset="0"/>
                <a:cs typeface="Arial" panose="020B0604020202020204" pitchFamily="34" charset="0"/>
              </a:rPr>
              <a:t>¿Qué es CSS?</a:t>
            </a:r>
            <a:r>
              <a:rPr lang="es-NI" sz="2000" b="1" dirty="0">
                <a:latin typeface="Arial" panose="020B0604020202020204" pitchFamily="34" charset="0"/>
                <a:cs typeface="Arial" panose="020B0604020202020204" pitchFamily="34" charset="0"/>
              </a:rPr>
              <a:t> </a:t>
            </a:r>
            <a:r>
              <a:rPr lang="es-NI" sz="2000" b="1" dirty="0" smtClean="0">
                <a:latin typeface="Arial" panose="020B0604020202020204" pitchFamily="34" charset="0"/>
                <a:cs typeface="Arial" panose="020B0604020202020204" pitchFamily="34" charset="0"/>
              </a:rPr>
              <a:t/>
            </a:r>
            <a:br>
              <a:rPr lang="es-NI" sz="2000" b="1" dirty="0" smtClean="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Tecnología que nos permite controlar la apariencia de una página </a:t>
            </a:r>
            <a:r>
              <a:rPr lang="es-NI" sz="2000" u="sng" dirty="0">
                <a:latin typeface="Arial" panose="020B0604020202020204" pitchFamily="34" charset="0"/>
                <a:cs typeface="Arial" panose="020B0604020202020204" pitchFamily="34" charset="0"/>
                <a:hlinkClick r:id="rId9"/>
              </a:rPr>
              <a:t>web</a:t>
            </a:r>
            <a:r>
              <a:rPr lang="es-NI" sz="2000" dirty="0">
                <a:latin typeface="Arial" panose="020B0604020202020204" pitchFamily="34" charset="0"/>
                <a:cs typeface="Arial" panose="020B0604020202020204" pitchFamily="34" charset="0"/>
              </a:rPr>
              <a:t>. CSS (</a:t>
            </a:r>
            <a:r>
              <a:rPr lang="es-NI" sz="2000" dirty="0" err="1">
                <a:latin typeface="Arial" panose="020B0604020202020204" pitchFamily="34" charset="0"/>
                <a:cs typeface="Arial" panose="020B0604020202020204" pitchFamily="34" charset="0"/>
              </a:rPr>
              <a:t>Cascade</a:t>
            </a:r>
            <a:r>
              <a:rPr lang="es-NI" sz="2000" dirty="0">
                <a:latin typeface="Arial" panose="020B0604020202020204" pitchFamily="34" charset="0"/>
                <a:cs typeface="Arial" panose="020B0604020202020204" pitchFamily="34" charset="0"/>
              </a:rPr>
              <a:t> Style </a:t>
            </a:r>
            <a:r>
              <a:rPr lang="es-NI" sz="2000" dirty="0" err="1">
                <a:latin typeface="Arial" panose="020B0604020202020204" pitchFamily="34" charset="0"/>
                <a:cs typeface="Arial" panose="020B0604020202020204" pitchFamily="34" charset="0"/>
              </a:rPr>
              <a:t>Sheet</a:t>
            </a:r>
            <a:r>
              <a:rPr lang="es-NI" sz="2000" dirty="0">
                <a:latin typeface="Arial" panose="020B0604020202020204" pitchFamily="34" charset="0"/>
                <a:cs typeface="Arial" panose="020B0604020202020204" pitchFamily="34" charset="0"/>
              </a:rPr>
              <a:t>) describe como los elementos dispuestos en la página son presentados al usuario.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6016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846729" y="1479175"/>
            <a:ext cx="9758083" cy="5378825"/>
          </a:xfrm>
        </p:spPr>
        <p:txBody>
          <a:bodyPr>
            <a:normAutofit fontScale="90000"/>
          </a:bodyPr>
          <a:lstStyle/>
          <a:p>
            <a:pPr algn="ctr"/>
            <a:r>
              <a:rPr lang="es-NI" sz="2200" b="1" dirty="0" smtClean="0"/>
              <a:t/>
            </a:r>
            <a:br>
              <a:rPr lang="es-NI" sz="2200" b="1" dirty="0" smtClean="0"/>
            </a:br>
            <a:r>
              <a:rPr lang="es-NI" sz="2200" b="1" dirty="0"/>
              <a:t/>
            </a:r>
            <a:br>
              <a:rPr lang="es-NI" sz="2200" b="1" dirty="0"/>
            </a:br>
            <a:r>
              <a:rPr lang="es-NI" sz="2200" b="1" dirty="0" smtClean="0"/>
              <a:t/>
            </a:r>
            <a:br>
              <a:rPr lang="es-NI" sz="2200" b="1" dirty="0" smtClean="0"/>
            </a:br>
            <a:r>
              <a:rPr lang="es-NI" sz="2200" b="1" dirty="0"/>
              <a:t/>
            </a:r>
            <a:br>
              <a:rPr lang="es-NI" sz="2200" b="1" dirty="0"/>
            </a:br>
            <a:r>
              <a:rPr lang="es-NI" sz="2200" b="1" dirty="0" smtClean="0"/>
              <a:t>TEMA </a:t>
            </a:r>
            <a:r>
              <a:rPr lang="es-NI" sz="2200" b="1" dirty="0"/>
              <a:t>DE INVESTIGACIÓN:</a:t>
            </a:r>
            <a:r>
              <a:rPr lang="en-US" sz="2200" dirty="0"/>
              <a:t/>
            </a:r>
            <a:br>
              <a:rPr lang="en-US" sz="2200" dirty="0"/>
            </a:br>
            <a:r>
              <a:rPr lang="es-NI" sz="1800" dirty="0"/>
              <a:t> </a:t>
            </a:r>
            <a:r>
              <a:rPr lang="en-US" sz="1800" dirty="0"/>
              <a:t/>
            </a:r>
            <a:br>
              <a:rPr lang="en-US" sz="1800" dirty="0"/>
            </a:br>
            <a:r>
              <a:rPr lang="es-NI" sz="1800" dirty="0"/>
              <a:t>Sistema de notas de la universidad Martin Lutero extensión Quilali, Departamento de Nueva Segovia.</a:t>
            </a:r>
            <a:r>
              <a:rPr lang="en-US" sz="1800" dirty="0"/>
              <a:t/>
            </a:r>
            <a:br>
              <a:rPr lang="en-US" sz="1800" dirty="0"/>
            </a:br>
            <a:r>
              <a:rPr lang="es-NI" sz="1800" dirty="0"/>
              <a:t>Para optar al título de: Ingeniero de Sistemas.</a:t>
            </a:r>
            <a:r>
              <a:rPr lang="en-US" sz="1800" dirty="0"/>
              <a:t/>
            </a:r>
            <a:br>
              <a:rPr lang="en-US" sz="1800" dirty="0"/>
            </a:br>
            <a:r>
              <a:rPr lang="es-NI" sz="1800" dirty="0"/>
              <a:t>Presentado por:</a:t>
            </a:r>
            <a:r>
              <a:rPr lang="en-US" sz="1800" dirty="0"/>
              <a:t/>
            </a:r>
            <a:br>
              <a:rPr lang="en-US" sz="1800" dirty="0"/>
            </a:br>
            <a:r>
              <a:rPr lang="es-NI" sz="1800" dirty="0"/>
              <a:t> </a:t>
            </a:r>
            <a:r>
              <a:rPr lang="en-US" sz="1800" dirty="0"/>
              <a:t/>
            </a:r>
            <a:br>
              <a:rPr lang="en-US" sz="1800" dirty="0"/>
            </a:br>
            <a:r>
              <a:rPr lang="es-NI" sz="1800" dirty="0"/>
              <a:t>Kathin Yahoska Moreno Casco.</a:t>
            </a:r>
            <a:r>
              <a:rPr lang="en-US" sz="1800" dirty="0"/>
              <a:t/>
            </a:r>
            <a:br>
              <a:rPr lang="en-US" sz="1800" dirty="0"/>
            </a:br>
            <a:r>
              <a:rPr lang="es-NI" sz="1800" dirty="0"/>
              <a:t>Alba María Bellorín Cerda.</a:t>
            </a:r>
            <a:r>
              <a:rPr lang="en-US" sz="1800" dirty="0"/>
              <a:t/>
            </a:r>
            <a:br>
              <a:rPr lang="en-US" sz="1800" dirty="0"/>
            </a:br>
            <a:r>
              <a:rPr lang="es-NI" sz="1800" dirty="0"/>
              <a:t>Francis Aradeliz Chavarría Espinoza.</a:t>
            </a:r>
            <a:r>
              <a:rPr lang="en-US" sz="1800" dirty="0"/>
              <a:t/>
            </a:r>
            <a:br>
              <a:rPr lang="en-US" sz="1800" dirty="0"/>
            </a:br>
            <a:r>
              <a:rPr lang="es-NI" sz="1800" dirty="0"/>
              <a:t> </a:t>
            </a:r>
            <a:r>
              <a:rPr lang="en-US" sz="1800" dirty="0"/>
              <a:t/>
            </a:r>
            <a:br>
              <a:rPr lang="en-US" sz="1800" dirty="0"/>
            </a:br>
            <a:r>
              <a:rPr lang="es-NI" sz="1800" dirty="0"/>
              <a:t> </a:t>
            </a:r>
            <a:r>
              <a:rPr lang="en-US" sz="1800" dirty="0"/>
              <a:t/>
            </a:r>
            <a:br>
              <a:rPr lang="en-US" sz="1800" dirty="0"/>
            </a:br>
            <a:r>
              <a:rPr lang="es-NI" sz="1800" dirty="0"/>
              <a:t>Tutor(a):</a:t>
            </a:r>
            <a:r>
              <a:rPr lang="en-US" sz="1800" dirty="0"/>
              <a:t/>
            </a:r>
            <a:br>
              <a:rPr lang="en-US" sz="1800" dirty="0"/>
            </a:br>
            <a:r>
              <a:rPr lang="es-NI" sz="1800" dirty="0"/>
              <a:t>Ing. Mario Zapata</a:t>
            </a:r>
            <a:r>
              <a:rPr lang="en-US" sz="1800" dirty="0"/>
              <a:t/>
            </a:r>
            <a:br>
              <a:rPr lang="en-US" sz="1800" dirty="0"/>
            </a:br>
            <a:r>
              <a:rPr lang="es-NI" sz="1800" dirty="0"/>
              <a:t> </a:t>
            </a:r>
            <a:r>
              <a:rPr lang="en-US" sz="1800" dirty="0"/>
              <a:t/>
            </a:r>
            <a:br>
              <a:rPr lang="en-US" sz="1800" dirty="0"/>
            </a:br>
            <a:r>
              <a:rPr lang="es-NI" sz="1800" dirty="0"/>
              <a:t>Quilali, Nueva Segovia, </a:t>
            </a:r>
            <a:r>
              <a:rPr lang="es-NI" sz="1800" dirty="0" smtClean="0"/>
              <a:t>Jueves 19 </a:t>
            </a:r>
            <a:r>
              <a:rPr lang="es-NI" sz="1800" dirty="0"/>
              <a:t>de noviembre 2020.</a:t>
            </a:r>
            <a:r>
              <a:rPr lang="en-US" dirty="0"/>
              <a:t/>
            </a:r>
            <a:br>
              <a:rPr lang="en-US" dirty="0"/>
            </a:br>
            <a:endParaRPr lang="en-US" dirty="0"/>
          </a:p>
        </p:txBody>
      </p:sp>
      <p:sp>
        <p:nvSpPr>
          <p:cNvPr id="6" name="Rectangle 5"/>
          <p:cNvSpPr>
            <a:spLocks noChangeArrowheads="1"/>
          </p:cNvSpPr>
          <p:nvPr/>
        </p:nvSpPr>
        <p:spPr bwMode="auto">
          <a:xfrm>
            <a:off x="2877671" y="1847"/>
            <a:ext cx="663979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571875" algn="l"/>
              </a:tabLst>
              <a:defRPr>
                <a:solidFill>
                  <a:schemeClr val="tx1"/>
                </a:solidFill>
                <a:latin typeface="Arial" panose="020B0604020202020204" pitchFamily="34" charset="0"/>
              </a:defRPr>
            </a:lvl1pPr>
            <a:lvl2pPr eaLnBrk="0" fontAlgn="base" hangingPunct="0">
              <a:spcBef>
                <a:spcPct val="0"/>
              </a:spcBef>
              <a:spcAft>
                <a:spcPct val="0"/>
              </a:spcAft>
              <a:tabLst>
                <a:tab pos="3571875" algn="l"/>
              </a:tabLst>
              <a:defRPr>
                <a:solidFill>
                  <a:schemeClr val="tx1"/>
                </a:solidFill>
                <a:latin typeface="Arial" panose="020B0604020202020204" pitchFamily="34" charset="0"/>
              </a:defRPr>
            </a:lvl2pPr>
            <a:lvl3pPr eaLnBrk="0" fontAlgn="base" hangingPunct="0">
              <a:spcBef>
                <a:spcPct val="0"/>
              </a:spcBef>
              <a:spcAft>
                <a:spcPct val="0"/>
              </a:spcAft>
              <a:tabLst>
                <a:tab pos="3571875" algn="l"/>
              </a:tabLst>
              <a:defRPr>
                <a:solidFill>
                  <a:schemeClr val="tx1"/>
                </a:solidFill>
                <a:latin typeface="Arial" panose="020B0604020202020204" pitchFamily="34" charset="0"/>
              </a:defRPr>
            </a:lvl3pPr>
            <a:lvl4pPr eaLnBrk="0" fontAlgn="base" hangingPunct="0">
              <a:spcBef>
                <a:spcPct val="0"/>
              </a:spcBef>
              <a:spcAft>
                <a:spcPct val="0"/>
              </a:spcAft>
              <a:tabLst>
                <a:tab pos="3571875" algn="l"/>
              </a:tabLst>
              <a:defRPr>
                <a:solidFill>
                  <a:schemeClr val="tx1"/>
                </a:solidFill>
                <a:latin typeface="Arial" panose="020B0604020202020204" pitchFamily="34" charset="0"/>
              </a:defRPr>
            </a:lvl4pPr>
            <a:lvl5pPr eaLnBrk="0" fontAlgn="base" hangingPunct="0">
              <a:spcBef>
                <a:spcPct val="0"/>
              </a:spcBef>
              <a:spcAft>
                <a:spcPct val="0"/>
              </a:spcAft>
              <a:tabLst>
                <a:tab pos="3571875" algn="l"/>
              </a:tabLst>
              <a:defRPr>
                <a:solidFill>
                  <a:schemeClr val="tx1"/>
                </a:solidFill>
                <a:latin typeface="Arial" panose="020B0604020202020204" pitchFamily="34" charset="0"/>
              </a:defRPr>
            </a:lvl5pPr>
            <a:lvl6pPr eaLnBrk="0" fontAlgn="base" hangingPunct="0">
              <a:spcBef>
                <a:spcPct val="0"/>
              </a:spcBef>
              <a:spcAft>
                <a:spcPct val="0"/>
              </a:spcAft>
              <a:tabLst>
                <a:tab pos="3571875" algn="l"/>
              </a:tabLst>
              <a:defRPr>
                <a:solidFill>
                  <a:schemeClr val="tx1"/>
                </a:solidFill>
                <a:latin typeface="Arial" panose="020B0604020202020204" pitchFamily="34" charset="0"/>
              </a:defRPr>
            </a:lvl6pPr>
            <a:lvl7pPr eaLnBrk="0" fontAlgn="base" hangingPunct="0">
              <a:spcBef>
                <a:spcPct val="0"/>
              </a:spcBef>
              <a:spcAft>
                <a:spcPct val="0"/>
              </a:spcAft>
              <a:tabLst>
                <a:tab pos="3571875" algn="l"/>
              </a:tabLst>
              <a:defRPr>
                <a:solidFill>
                  <a:schemeClr val="tx1"/>
                </a:solidFill>
                <a:latin typeface="Arial" panose="020B0604020202020204" pitchFamily="34" charset="0"/>
              </a:defRPr>
            </a:lvl7pPr>
            <a:lvl8pPr eaLnBrk="0" fontAlgn="base" hangingPunct="0">
              <a:spcBef>
                <a:spcPct val="0"/>
              </a:spcBef>
              <a:spcAft>
                <a:spcPct val="0"/>
              </a:spcAft>
              <a:tabLst>
                <a:tab pos="3571875" algn="l"/>
              </a:tabLst>
              <a:defRPr>
                <a:solidFill>
                  <a:schemeClr val="tx1"/>
                </a:solidFill>
                <a:latin typeface="Arial" panose="020B0604020202020204" pitchFamily="34" charset="0"/>
              </a:defRPr>
            </a:lvl8pPr>
            <a:lvl9pPr eaLnBrk="0" fontAlgn="base" hangingPunct="0">
              <a:spcBef>
                <a:spcPct val="0"/>
              </a:spcBef>
              <a:spcAft>
                <a:spcPct val="0"/>
              </a:spcAft>
              <a:tabLst>
                <a:tab pos="35718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400" b="1" i="0" u="none" strike="noStrike" cap="none" normalizeH="0" baseline="0" dirty="0" smtClean="0">
                <a:ln>
                  <a:noFill/>
                </a:ln>
                <a:solidFill>
                  <a:schemeClr val="tx1"/>
                </a:solidFill>
                <a:effectLst/>
                <a:latin typeface="Bembo Std"/>
                <a:ea typeface="Calibri" panose="020F0502020204030204" pitchFamily="34" charset="0"/>
                <a:cs typeface="Arial" panose="020B0604020202020204" pitchFamily="34" charset="0"/>
              </a:rPr>
              <a:t>UNIVERSIDAD MARTIN LUTERO</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s-NI"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 MINISTERIO DE LAS ASAMBLEAS DE DIOS”</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SEDE-QUILALI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Imagen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089" y="999922"/>
            <a:ext cx="1104747" cy="16229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1964053" y="2128450"/>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s-NI"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NI"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0079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903515" y="1234068"/>
            <a:ext cx="1097062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CSS está diseñado principalmente para marcar la separación del contenido del documento y la forma de presentación de este, características tales como las capas o </a:t>
            </a:r>
            <a:r>
              <a:rPr kumimoji="0" lang="es-ES" altLang="en-US" sz="2000" b="0" i="1"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layouts</a:t>
            </a:r>
            <a:r>
              <a:rPr kumimoji="0" lang="es-E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los colores y las fuentes. Esta separación busca mejorar la accesibilidad del documento, proveer más flexibilidad y control en la especificación de características </a:t>
            </a:r>
            <a:r>
              <a:rPr kumimoji="0" lang="es-ES" altLang="en-US" sz="2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presentacionales</a:t>
            </a:r>
            <a:r>
              <a:rPr kumimoji="0" lang="es-E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permitir que varios documentos HTML compartan un mismo estilo usando una sola hoja de estilos separada en un archivo .</a:t>
            </a:r>
            <a:r>
              <a:rPr kumimoji="0" lang="es-ES" altLang="en-US" sz="2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css</a:t>
            </a:r>
            <a:r>
              <a:rPr kumimoji="0" lang="es-E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y reducir la complejidad y la repetición de código en la estructura del documento.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5726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903514" y="1344187"/>
            <a:ext cx="9925595"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2000" b="1" i="0" u="none" strike="noStrike" cap="none" normalizeH="0" baseline="0" dirty="0" smtClean="0" bmk="_Toc2396851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Uso</a:t>
            </a:r>
            <a:endParaRPr kumimoji="0" lang="en-US" altLang="en-U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lvl="0" eaLnBrk="0" fontAlgn="base" hangingPunct="0">
              <a:lnSpc>
                <a:spcPct val="100000"/>
              </a:lnSpc>
              <a:spcAft>
                <a:spcPct val="0"/>
              </a:spcAft>
            </a:pPr>
            <a:r>
              <a:rPr kumimoji="0" lang="es-ES" altLang="en-US" sz="200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Antes del desarrollo de CSS, toda la información </a:t>
            </a:r>
            <a:r>
              <a:rPr kumimoji="0" lang="es-ES" altLang="en-US" sz="200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presentacional</a:t>
            </a:r>
            <a:r>
              <a:rPr kumimoji="0" lang="es-ES" altLang="en-US" sz="200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de los documentos HTML era incluida en el código HTML. Los colores de las fuentes, los estilos de fondo, la alineación de los elementos, los bordes y tamaños eran descritos explícitamente.</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
            </a:r>
            <a:br>
              <a:rPr lang="es-ES" sz="2000" dirty="0" smtClean="0">
                <a:latin typeface="Arial" panose="020B0604020202020204" pitchFamily="34" charset="0"/>
                <a:cs typeface="Arial" panose="020B0604020202020204" pitchFamily="34" charset="0"/>
              </a:rPr>
            </a:br>
            <a:r>
              <a:rPr lang="es-ES" sz="2000" dirty="0">
                <a:latin typeface="Arial" panose="020B0604020202020204" pitchFamily="34" charset="0"/>
                <a:cs typeface="Arial" panose="020B0604020202020204" pitchFamily="34" charset="0"/>
              </a:rPr>
              <a:t/>
            </a:r>
            <a:br>
              <a:rPr lang="es-ES" sz="2000" dirty="0">
                <a:latin typeface="Arial" panose="020B0604020202020204" pitchFamily="34" charset="0"/>
                <a:cs typeface="Arial" panose="020B0604020202020204" pitchFamily="34" charset="0"/>
              </a:rPr>
            </a:br>
            <a:r>
              <a:rPr lang="es-ES" sz="2000" dirty="0" smtClean="0">
                <a:latin typeface="Arial" panose="020B0604020202020204" pitchFamily="34" charset="0"/>
                <a:cs typeface="Arial" panose="020B0604020202020204" pitchFamily="34" charset="0"/>
              </a:rPr>
              <a:t>CSS </a:t>
            </a:r>
            <a:r>
              <a:rPr lang="es-ES" sz="2000" dirty="0">
                <a:latin typeface="Arial" panose="020B0604020202020204" pitchFamily="34" charset="0"/>
                <a:cs typeface="Arial" panose="020B0604020202020204" pitchFamily="34" charset="0"/>
              </a:rPr>
              <a:t>permite a los diseñadores mover toda la información </a:t>
            </a:r>
            <a:r>
              <a:rPr lang="es-ES" sz="2000" dirty="0" err="1">
                <a:latin typeface="Arial" panose="020B0604020202020204" pitchFamily="34" charset="0"/>
                <a:cs typeface="Arial" panose="020B0604020202020204" pitchFamily="34" charset="0"/>
              </a:rPr>
              <a:t>presentacional</a:t>
            </a:r>
            <a:r>
              <a:rPr lang="es-ES" sz="2000" dirty="0">
                <a:latin typeface="Arial" panose="020B0604020202020204" pitchFamily="34" charset="0"/>
                <a:cs typeface="Arial" panose="020B0604020202020204" pitchFamily="34" charset="0"/>
              </a:rPr>
              <a:t> a otro archivo, la </a:t>
            </a:r>
            <a:r>
              <a:rPr lang="es-ES" sz="2000" u="sng" dirty="0">
                <a:latin typeface="Arial" panose="020B0604020202020204" pitchFamily="34" charset="0"/>
                <a:cs typeface="Arial" panose="020B0604020202020204" pitchFamily="34" charset="0"/>
                <a:hlinkClick r:id="rId2" tooltip="Hoja de estilo"/>
              </a:rPr>
              <a:t>hoja de estilos</a:t>
            </a:r>
            <a:r>
              <a:rPr lang="es-ES" sz="2000" dirty="0">
                <a:latin typeface="Arial" panose="020B0604020202020204" pitchFamily="34" charset="0"/>
                <a:cs typeface="Arial" panose="020B0604020202020204" pitchFamily="34" charset="0"/>
              </a:rPr>
              <a:t>, resultando en un código HTML notablemente más simple</a:t>
            </a:r>
            <a:r>
              <a:rPr lang="es-ES" sz="2000" dirty="0" smtClean="0">
                <a:latin typeface="Arial" panose="020B0604020202020204" pitchFamily="34" charset="0"/>
                <a:cs typeface="Arial" panose="020B0604020202020204" pitchFamily="34" charset="0"/>
              </a:rPr>
              <a:t>.</a:t>
            </a:r>
            <a:br>
              <a:rPr lang="es-ES" sz="2000" dirty="0" smtClean="0">
                <a:latin typeface="Arial" panose="020B0604020202020204" pitchFamily="34" charset="0"/>
                <a:cs typeface="Arial" panose="020B0604020202020204" pitchFamily="34" charset="0"/>
              </a:rPr>
            </a:br>
            <a:r>
              <a:rPr lang="es-ES" sz="2000" dirty="0">
                <a:latin typeface="Arial" panose="020B0604020202020204" pitchFamily="34" charset="0"/>
                <a:cs typeface="Arial" panose="020B0604020202020204" pitchFamily="34" charset="0"/>
              </a:rPr>
              <a:t>CSS permite a los diseñadores mover toda la información </a:t>
            </a:r>
            <a:r>
              <a:rPr lang="es-ES" sz="2000" dirty="0" err="1">
                <a:latin typeface="Arial" panose="020B0604020202020204" pitchFamily="34" charset="0"/>
                <a:cs typeface="Arial" panose="020B0604020202020204" pitchFamily="34" charset="0"/>
              </a:rPr>
              <a:t>presentacional</a:t>
            </a:r>
            <a:r>
              <a:rPr lang="es-ES" sz="2000" dirty="0">
                <a:latin typeface="Arial" panose="020B0604020202020204" pitchFamily="34" charset="0"/>
                <a:cs typeface="Arial" panose="020B0604020202020204" pitchFamily="34" charset="0"/>
              </a:rPr>
              <a:t> a otro archivo, la </a:t>
            </a:r>
            <a:r>
              <a:rPr lang="es-ES" sz="2000" u="sng" dirty="0">
                <a:latin typeface="Arial" panose="020B0604020202020204" pitchFamily="34" charset="0"/>
                <a:cs typeface="Arial" panose="020B0604020202020204" pitchFamily="34" charset="0"/>
                <a:hlinkClick r:id="rId2" tooltip="Hoja de estilo"/>
              </a:rPr>
              <a:t>hoja de estilos</a:t>
            </a:r>
            <a:r>
              <a:rPr lang="es-ES" sz="2000" dirty="0">
                <a:latin typeface="Arial" panose="020B0604020202020204" pitchFamily="34" charset="0"/>
                <a:cs typeface="Arial" panose="020B0604020202020204" pitchFamily="34" charset="0"/>
              </a:rPr>
              <a:t>, resultando en un código HTML notablemente más simple.</a:t>
            </a:r>
            <a:endParaRPr kumimoji="0" lang="en-US" altLang="en-US" sz="20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59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838200" y="1402162"/>
            <a:ext cx="941614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Aft>
                <a:spcPct val="0"/>
              </a:spcAft>
            </a:pPr>
            <a:r>
              <a:rPr kumimoji="0" lang="es-E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Antes de CSS, los diseñadores que deseaban asignar características tipográficas, por ejemplo, a todos los elementos h2 tenían que repetir el código </a:t>
            </a:r>
            <a:r>
              <a:rPr kumimoji="0" lang="es-ES" altLang="en-US" sz="2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presentacional</a:t>
            </a:r>
            <a:r>
              <a:rPr kumimoji="0" lang="es-E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HTML por cada elemento al que se le deseaba aplicar ese estilo. Esto creaba documentos más complejos, largos, más propensos a errores y difíciles de mantener. CSS permite la separación entre la presentación y la estructura. </a:t>
            </a:r>
            <a:br>
              <a:rPr kumimoji="0" lang="es-ES" altLang="en-US"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s-ES" altLang="en-US" sz="20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s-ES" altLang="en-US" sz="2000" dirty="0">
                <a:solidFill>
                  <a:schemeClr val="tx1"/>
                </a:solidFill>
                <a:latin typeface="Arial" panose="020B0604020202020204" pitchFamily="34" charset="0"/>
                <a:ea typeface="Calibri" panose="020F0502020204030204" pitchFamily="34" charset="0"/>
                <a:cs typeface="Arial" panose="020B0604020202020204" pitchFamily="34" charset="0"/>
              </a:rPr>
            </a:br>
            <a:r>
              <a:rPr lang="es-ES" altLang="en-US" sz="20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s-ES" altLang="en-US" sz="2000" dirty="0">
                <a:solidFill>
                  <a:schemeClr val="tx1"/>
                </a:solidFill>
                <a:latin typeface="Arial" panose="020B0604020202020204" pitchFamily="34" charset="0"/>
                <a:ea typeface="Calibri" panose="020F0502020204030204" pitchFamily="34" charset="0"/>
                <a:cs typeface="Arial" panose="020B0604020202020204" pitchFamily="34" charset="0"/>
              </a:rPr>
            </a:br>
            <a:r>
              <a:rPr lang="es-ES" altLang="en-US" sz="2000" dirty="0">
                <a:solidFill>
                  <a:schemeClr val="tx1"/>
                </a:solidFill>
                <a:latin typeface="Arial" panose="020B0604020202020204" pitchFamily="34" charset="0"/>
                <a:ea typeface="Times New Roman" panose="02020603050405020304" pitchFamily="18" charset="0"/>
                <a:cs typeface="Arial" panose="020B0604020202020204" pitchFamily="34" charset="0"/>
              </a:rPr>
              <a:t>Por ejemplo, aplicando estilos mediante etiquetas </a:t>
            </a:r>
            <a:r>
              <a:rPr lang="es-ES" altLang="en-US" sz="2000" dirty="0" err="1">
                <a:solidFill>
                  <a:schemeClr val="tx1"/>
                </a:solidFill>
                <a:latin typeface="Arial" panose="020B0604020202020204" pitchFamily="34" charset="0"/>
                <a:ea typeface="Times New Roman" panose="02020603050405020304" pitchFamily="18" charset="0"/>
                <a:cs typeface="Arial" panose="020B0604020202020204" pitchFamily="34" charset="0"/>
              </a:rPr>
              <a:t>presentacionales</a:t>
            </a:r>
            <a:r>
              <a:rPr lang="es-ES" altLang="en-US" sz="2000" dirty="0">
                <a:solidFill>
                  <a:schemeClr val="tx1"/>
                </a:solidFill>
                <a:latin typeface="Arial" panose="020B0604020202020204" pitchFamily="34" charset="0"/>
                <a:ea typeface="Times New Roman" panose="02020603050405020304" pitchFamily="18" charset="0"/>
                <a:cs typeface="Arial" panose="020B0604020202020204" pitchFamily="34" charset="0"/>
              </a:rPr>
              <a:t> HTML, un elemento h1 definido con texto rojo se puede representar como:</a:t>
            </a:r>
            <a:r>
              <a:rPr lang="en-US" altLang="en-US" sz="2000" dirty="0">
                <a:solidFill>
                  <a:schemeClr val="tx1"/>
                </a:solidFill>
                <a:latin typeface="Arial" panose="020B0604020202020204" pitchFamily="34" charset="0"/>
                <a:cs typeface="Arial" panose="020B0604020202020204" pitchFamily="34" charset="0"/>
              </a:rPr>
              <a:t/>
            </a:r>
            <a:br>
              <a:rPr lang="en-US" altLang="en-US" sz="2000" dirty="0">
                <a:solidFill>
                  <a:schemeClr val="tx1"/>
                </a:solidFill>
                <a:latin typeface="Arial" panose="020B0604020202020204" pitchFamily="34" charset="0"/>
                <a:cs typeface="Arial" panose="020B0604020202020204" pitchFamily="34" charset="0"/>
              </a:rPr>
            </a:br>
            <a:r>
              <a:rPr lang="es-E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&lt;</a:t>
            </a:r>
            <a:r>
              <a:rPr lang="es-ES" altLang="en-US" sz="2000" b="1" dirty="0">
                <a:solidFill>
                  <a:srgbClr val="008000"/>
                </a:solidFill>
                <a:latin typeface="Arial" panose="020B0604020202020204" pitchFamily="34" charset="0"/>
                <a:ea typeface="Times New Roman" panose="02020603050405020304" pitchFamily="18" charset="0"/>
                <a:cs typeface="Arial" panose="020B0604020202020204" pitchFamily="34" charset="0"/>
              </a:rPr>
              <a:t>h1</a:t>
            </a:r>
            <a:r>
              <a:rPr lang="es-E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&gt;&lt;</a:t>
            </a:r>
            <a:r>
              <a:rPr lang="es-ES" altLang="en-US" sz="2000" b="1" dirty="0" err="1">
                <a:solidFill>
                  <a:srgbClr val="008000"/>
                </a:solidFill>
                <a:latin typeface="Arial" panose="020B0604020202020204" pitchFamily="34" charset="0"/>
                <a:ea typeface="Times New Roman" panose="02020603050405020304" pitchFamily="18" charset="0"/>
                <a:cs typeface="Arial" panose="020B0604020202020204" pitchFamily="34" charset="0"/>
              </a:rPr>
              <a:t>font</a:t>
            </a:r>
            <a:r>
              <a:rPr lang="es-E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ES" altLang="en-US" sz="2000" dirty="0">
                <a:solidFill>
                  <a:srgbClr val="7D9029"/>
                </a:solidFill>
                <a:latin typeface="Arial" panose="020B0604020202020204" pitchFamily="34" charset="0"/>
                <a:ea typeface="Times New Roman" panose="02020603050405020304" pitchFamily="18" charset="0"/>
                <a:cs typeface="Arial" panose="020B0604020202020204" pitchFamily="34" charset="0"/>
              </a:rPr>
              <a:t>color</a:t>
            </a:r>
            <a:r>
              <a:rPr lang="es-ES" altLang="en-US" sz="2000" dirty="0">
                <a:solidFill>
                  <a:srgbClr val="666666"/>
                </a:solidFill>
                <a:latin typeface="Arial" panose="020B0604020202020204" pitchFamily="34" charset="0"/>
                <a:cs typeface="Arial" panose="020B0604020202020204" pitchFamily="34" charset="0"/>
              </a:rPr>
              <a:t>=</a:t>
            </a:r>
            <a:r>
              <a:rPr lang="es-ES" altLang="en-US" sz="2000" dirty="0">
                <a:solidFill>
                  <a:srgbClr val="BA2121"/>
                </a:solidFill>
                <a:latin typeface="Arial" panose="020B0604020202020204" pitchFamily="34" charset="0"/>
                <a:ea typeface="Times New Roman" panose="02020603050405020304" pitchFamily="18" charset="0"/>
                <a:cs typeface="Arial" panose="020B0604020202020204" pitchFamily="34" charset="0"/>
              </a:rPr>
              <a:t>"red"</a:t>
            </a:r>
            <a:r>
              <a:rPr lang="es-E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&gt; Capítulo 1. &lt;/</a:t>
            </a:r>
            <a:r>
              <a:rPr lang="es-ES" altLang="en-US" sz="2000" b="1" dirty="0" err="1">
                <a:solidFill>
                  <a:srgbClr val="008000"/>
                </a:solidFill>
                <a:latin typeface="Arial" panose="020B0604020202020204" pitchFamily="34" charset="0"/>
                <a:ea typeface="Times New Roman" panose="02020603050405020304" pitchFamily="18" charset="0"/>
                <a:cs typeface="Arial" panose="020B0604020202020204" pitchFamily="34" charset="0"/>
              </a:rPr>
              <a:t>font</a:t>
            </a:r>
            <a:r>
              <a:rPr lang="es-E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&gt;&lt;/</a:t>
            </a:r>
            <a:r>
              <a:rPr lang="es-ES" altLang="en-US" sz="2000" b="1" dirty="0">
                <a:solidFill>
                  <a:srgbClr val="008000"/>
                </a:solidFill>
                <a:latin typeface="Arial" panose="020B0604020202020204" pitchFamily="34" charset="0"/>
                <a:ea typeface="Times New Roman" panose="02020603050405020304" pitchFamily="18" charset="0"/>
                <a:cs typeface="Arial" panose="020B0604020202020204" pitchFamily="34" charset="0"/>
              </a:rPr>
              <a:t>h1</a:t>
            </a:r>
            <a:r>
              <a:rPr lang="es-E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&gt;</a:t>
            </a:r>
            <a:r>
              <a:rPr lang="en-US" altLang="en-US" sz="2000" dirty="0">
                <a:solidFill>
                  <a:schemeClr val="tx1"/>
                </a:solidFill>
                <a:latin typeface="Arial" panose="020B0604020202020204" pitchFamily="34" charset="0"/>
                <a:ea typeface="Times New Roman" panose="02020603050405020304" pitchFamily="18" charset="0"/>
                <a:cs typeface="Arial" panose="020B0604020202020204" pitchFamily="34" charset="0"/>
              </a:rPr>
              <a:t/>
            </a:r>
            <a:br>
              <a:rPr lang="en-US" altLang="en-US" sz="2000" dirty="0">
                <a:solidFill>
                  <a:schemeClr val="tx1"/>
                </a:solidFill>
                <a:latin typeface="Arial" panose="020B0604020202020204" pitchFamily="34" charset="0"/>
                <a:ea typeface="Times New Roman" panose="02020603050405020304" pitchFamily="18" charset="0"/>
                <a:cs typeface="Arial" panose="020B0604020202020204" pitchFamily="34" charset="0"/>
              </a:rPr>
            </a:br>
            <a:r>
              <a:rPr lang="es-ES" altLang="en-US" sz="2000" dirty="0">
                <a:solidFill>
                  <a:srgbClr val="222222"/>
                </a:solidFill>
                <a:latin typeface="Arial" panose="020B0604020202020204" pitchFamily="34" charset="0"/>
                <a:ea typeface="Times New Roman" panose="02020603050405020304" pitchFamily="18" charset="0"/>
                <a:cs typeface="Arial" panose="020B0604020202020204" pitchFamily="34" charset="0"/>
              </a:rPr>
              <a:t>Usando CSS, el mismo elemento puede escribirse usando propiedades de estilo </a:t>
            </a:r>
            <a:r>
              <a:rPr lang="es-ES" altLang="en-US" sz="2000" i="1" dirty="0" err="1">
                <a:solidFill>
                  <a:srgbClr val="222222"/>
                </a:solidFill>
                <a:latin typeface="Arial" panose="020B0604020202020204" pitchFamily="34" charset="0"/>
                <a:ea typeface="Times New Roman" panose="02020603050405020304" pitchFamily="18" charset="0"/>
                <a:cs typeface="Arial" panose="020B0604020202020204" pitchFamily="34" charset="0"/>
              </a:rPr>
              <a:t>inline</a:t>
            </a:r>
            <a:r>
              <a:rPr lang="es-ES" altLang="en-US" sz="2000" dirty="0">
                <a:solidFill>
                  <a:srgbClr val="222222"/>
                </a:solidFill>
                <a:latin typeface="Arial" panose="020B0604020202020204" pitchFamily="34" charset="0"/>
                <a:ea typeface="Times New Roman" panose="02020603050405020304" pitchFamily="18" charset="0"/>
                <a:cs typeface="Arial" panose="020B0604020202020204" pitchFamily="34" charset="0"/>
              </a:rPr>
              <a:t> en vez de atributos y etiquetas de presentación:</a:t>
            </a:r>
            <a:r>
              <a:rPr lang="en-US" altLang="en-US" sz="2000" dirty="0">
                <a:solidFill>
                  <a:schemeClr val="tx1"/>
                </a:solidFill>
                <a:latin typeface="Arial" panose="020B0604020202020204" pitchFamily="34" charset="0"/>
                <a:cs typeface="Arial" panose="020B0604020202020204" pitchFamily="34" charset="0"/>
              </a:rPr>
              <a:t/>
            </a:r>
            <a:br>
              <a:rPr lang="en-US" altLang="en-US" sz="2000" dirty="0">
                <a:solidFill>
                  <a:schemeClr val="tx1"/>
                </a:solidFill>
                <a:latin typeface="Arial" panose="020B0604020202020204" pitchFamily="34" charset="0"/>
                <a:cs typeface="Arial" panose="020B0604020202020204" pitchFamily="34" charset="0"/>
              </a:rPr>
            </a:br>
            <a:r>
              <a:rPr lang="es-E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&lt;</a:t>
            </a:r>
            <a:r>
              <a:rPr lang="es-ES" altLang="en-US" sz="2000" b="1" dirty="0">
                <a:solidFill>
                  <a:srgbClr val="008000"/>
                </a:solidFill>
                <a:latin typeface="Arial" panose="020B0604020202020204" pitchFamily="34" charset="0"/>
                <a:ea typeface="Times New Roman" panose="02020603050405020304" pitchFamily="18" charset="0"/>
                <a:cs typeface="Arial" panose="020B0604020202020204" pitchFamily="34" charset="0"/>
              </a:rPr>
              <a:t>h1</a:t>
            </a:r>
            <a:r>
              <a:rPr lang="es-E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s-ES" altLang="en-US" sz="2000" dirty="0" err="1">
                <a:solidFill>
                  <a:srgbClr val="7D9029"/>
                </a:solidFill>
                <a:latin typeface="Arial" panose="020B0604020202020204" pitchFamily="34" charset="0"/>
                <a:ea typeface="Times New Roman" panose="02020603050405020304" pitchFamily="18" charset="0"/>
                <a:cs typeface="Arial" panose="020B0604020202020204" pitchFamily="34" charset="0"/>
              </a:rPr>
              <a:t>style</a:t>
            </a:r>
            <a:r>
              <a:rPr lang="es-ES" altLang="en-US" sz="2000" dirty="0">
                <a:solidFill>
                  <a:srgbClr val="666666"/>
                </a:solidFill>
                <a:latin typeface="Arial" panose="020B0604020202020204" pitchFamily="34" charset="0"/>
                <a:cs typeface="Arial" panose="020B0604020202020204" pitchFamily="34" charset="0"/>
              </a:rPr>
              <a:t>=</a:t>
            </a:r>
            <a:r>
              <a:rPr lang="es-ES" altLang="en-US" sz="2000" dirty="0">
                <a:solidFill>
                  <a:srgbClr val="BA2121"/>
                </a:solidFill>
                <a:latin typeface="Arial" panose="020B0604020202020204" pitchFamily="34" charset="0"/>
                <a:ea typeface="Times New Roman" panose="02020603050405020304" pitchFamily="18" charset="0"/>
                <a:cs typeface="Arial" panose="020B0604020202020204" pitchFamily="34" charset="0"/>
              </a:rPr>
              <a:t>"color: red;"</a:t>
            </a:r>
            <a:r>
              <a:rPr lang="es-E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&gt; Capítulo 1. &lt;/</a:t>
            </a:r>
            <a:r>
              <a:rPr lang="es-ES" altLang="en-US" sz="2000" b="1" dirty="0">
                <a:solidFill>
                  <a:srgbClr val="008000"/>
                </a:solidFill>
                <a:latin typeface="Arial" panose="020B0604020202020204" pitchFamily="34" charset="0"/>
                <a:ea typeface="Times New Roman" panose="02020603050405020304" pitchFamily="18" charset="0"/>
                <a:cs typeface="Arial" panose="020B0604020202020204" pitchFamily="34" charset="0"/>
              </a:rPr>
              <a:t>h1</a:t>
            </a:r>
            <a:r>
              <a:rPr lang="es-E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&gt;</a:t>
            </a:r>
            <a:endParaRPr kumimoji="0" lang="es-E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3684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4326" y="1240971"/>
            <a:ext cx="10147663" cy="5225143"/>
          </a:xfrm>
        </p:spPr>
        <p:txBody>
          <a:bodyPr>
            <a:normAutofit fontScale="90000"/>
          </a:bodyPr>
          <a:lstStyle/>
          <a:p>
            <a:r>
              <a:rPr lang="es-NI" sz="2000" b="1" dirty="0">
                <a:latin typeface="Arial" panose="020B0604020202020204" pitchFamily="34" charset="0"/>
                <a:cs typeface="Arial" panose="020B0604020202020204" pitchFamily="34" charset="0"/>
              </a:rPr>
              <a:t>Fuentes</a:t>
            </a: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r>
              <a:rPr lang="es-ES" sz="2000" dirty="0">
                <a:latin typeface="Arial" panose="020B0604020202020204" pitchFamily="34" charset="0"/>
                <a:cs typeface="Arial" panose="020B0604020202020204" pitchFamily="34" charset="0"/>
              </a:rPr>
              <a:t>Los estilos CSS pueden ser provistos desde varias fuentes. Esas fuentes pueden ser el navegador web, el usuario y el diseñador. </a:t>
            </a:r>
            <a:r>
              <a:rPr lang="es-ES" sz="2000" dirty="0" smtClean="0">
                <a:latin typeface="Arial" panose="020B0604020202020204" pitchFamily="34" charset="0"/>
                <a:cs typeface="Arial" panose="020B0604020202020204" pitchFamily="34" charset="0"/>
              </a:rPr>
              <a:t/>
            </a:r>
            <a:br>
              <a:rPr lang="es-ES" sz="2000" dirty="0" smtClean="0">
                <a:latin typeface="Arial" panose="020B0604020202020204" pitchFamily="34" charset="0"/>
                <a:cs typeface="Arial" panose="020B0604020202020204" pitchFamily="34" charset="0"/>
              </a:rPr>
            </a:br>
            <a:r>
              <a:rPr lang="es-ES" sz="2000" dirty="0">
                <a:latin typeface="Arial" panose="020B0604020202020204" pitchFamily="34" charset="0"/>
                <a:cs typeface="Arial" panose="020B0604020202020204" pitchFamily="34" charset="0"/>
              </a:rPr>
              <a:t>Una de las metas de CSS es permitir a los usuarios un mayor control sobre la presentación</a:t>
            </a:r>
            <a:r>
              <a:rPr lang="es-ES" sz="2000" dirty="0" smtClean="0">
                <a:latin typeface="Arial" panose="020B0604020202020204" pitchFamily="34" charset="0"/>
                <a:cs typeface="Arial" panose="020B0604020202020204" pitchFamily="34" charset="0"/>
              </a:rPr>
              <a:t>.</a:t>
            </a:r>
            <a:br>
              <a:rPr lang="es-ES" sz="2000" dirty="0" smtClean="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La herencia previene que algunas propiedades sean declaradas una y otra vez en la hoja de estilos, permitiendo a los diseñadores escribir menos código CSS. Mejora la carga rápida de los sitios por los usuarios, y permite a los clientes ahorrar dinero en los costos de desarrollo y ancho de banda</a:t>
            </a:r>
            <a:r>
              <a:rPr lang="es-NI" sz="2000" dirty="0" smtClean="0">
                <a:latin typeface="Arial" panose="020B0604020202020204" pitchFamily="34" charset="0"/>
                <a:cs typeface="Arial" panose="020B0604020202020204" pitchFamily="34" charset="0"/>
              </a:rPr>
              <a:t>.</a:t>
            </a:r>
            <a:br>
              <a:rPr lang="es-NI" sz="2000" dirty="0" smtClean="0">
                <a:latin typeface="Arial" panose="020B0604020202020204" pitchFamily="34" charset="0"/>
                <a:cs typeface="Arial" panose="020B0604020202020204" pitchFamily="34" charset="0"/>
              </a:rPr>
            </a:br>
            <a:r>
              <a:rPr lang="es-NI" sz="2000" dirty="0" smtClean="0">
                <a:latin typeface="Arial" panose="020B0604020202020204" pitchFamily="34" charset="0"/>
                <a:cs typeface="Arial" panose="020B0604020202020204" pitchFamily="34" charset="0"/>
              </a:rPr>
              <a:t/>
            </a:r>
            <a:br>
              <a:rPr lang="es-NI" sz="2000" dirty="0" smtClean="0">
                <a:latin typeface="Arial" panose="020B0604020202020204" pitchFamily="34" charset="0"/>
                <a:cs typeface="Arial" panose="020B0604020202020204" pitchFamily="34" charset="0"/>
              </a:rPr>
            </a:br>
            <a:r>
              <a:rPr lang="es-NI" sz="2200" b="1" dirty="0">
                <a:latin typeface="Arial" panose="020B0604020202020204" pitchFamily="34" charset="0"/>
                <a:cs typeface="Arial" panose="020B0604020202020204" pitchFamily="34" charset="0"/>
              </a:rPr>
              <a:t>JavaScript</a:t>
            </a:r>
            <a:r>
              <a:rPr lang="en-US" sz="2200" b="1" dirty="0">
                <a:latin typeface="Arial" panose="020B0604020202020204" pitchFamily="34" charset="0"/>
                <a:cs typeface="Arial" panose="020B0604020202020204" pitchFamily="34" charset="0"/>
              </a:rPr>
              <a:t/>
            </a:r>
            <a:br>
              <a:rPr lang="en-US" sz="2200" b="1"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Abreviado comúnmente como “</a:t>
            </a:r>
            <a:r>
              <a:rPr lang="es-NI" sz="2200" b="1" dirty="0">
                <a:latin typeface="Arial" panose="020B0604020202020204" pitchFamily="34" charset="0"/>
                <a:cs typeface="Arial" panose="020B0604020202020204" pitchFamily="34" charset="0"/>
              </a:rPr>
              <a:t>JS</a:t>
            </a:r>
            <a:r>
              <a:rPr lang="es-NI" sz="2200" dirty="0">
                <a:latin typeface="Arial" panose="020B0604020202020204" pitchFamily="34" charset="0"/>
                <a:cs typeface="Arial" panose="020B0604020202020204" pitchFamily="34" charset="0"/>
              </a:rPr>
              <a:t>”, JavaScript es un lenguaje de programación interpretado, dialecto del estándar </a:t>
            </a:r>
            <a:r>
              <a:rPr lang="es-NI" sz="2200" dirty="0" err="1">
                <a:latin typeface="Arial" panose="020B0604020202020204" pitchFamily="34" charset="0"/>
                <a:cs typeface="Arial" panose="020B0604020202020204" pitchFamily="34" charset="0"/>
              </a:rPr>
              <a:t>ECMAScript</a:t>
            </a:r>
            <a:r>
              <a:rPr lang="es-NI" sz="2200" dirty="0">
                <a:latin typeface="Arial" panose="020B0604020202020204" pitchFamily="34" charset="0"/>
                <a:cs typeface="Arial" panose="020B0604020202020204" pitchFamily="34" charset="0"/>
              </a:rPr>
              <a:t>, utilizado para crear páginas Web dinámicas, con acciones y animaciones. Además, al ser un lenguaje interpretado, no es necesario compilar los programas ejecutados, es decir, un programa escrito en JavaScript se puede probar directamente sin necesidad de procesos intermedios y sin tener que instalar ningún otro programa para su visualización. </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6156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3148" y="1175022"/>
            <a:ext cx="10515600" cy="4272189"/>
          </a:xfrm>
        </p:spPr>
        <p:txBody>
          <a:bodyPr>
            <a:noAutofit/>
          </a:bodyPr>
          <a:lstStyle/>
          <a:p>
            <a:r>
              <a:rPr lang="es-NI" sz="2000" dirty="0">
                <a:latin typeface="Arial" panose="020B0604020202020204" pitchFamily="34" charset="0"/>
                <a:cs typeface="Arial" panose="020B0604020202020204" pitchFamily="34" charset="0"/>
              </a:rPr>
              <a:t>JavaScript es un lenguaje interpretado sin un tiempo de compilación, haciendo posible desplegar código o programas con errores. Por ello, muchas veces hace que el desarrollo sea un tanto difícil puesto que no dispone de un control mayor en su ejecución</a:t>
            </a:r>
            <a:r>
              <a:rPr lang="es-NI" sz="2000" dirty="0" smtClean="0">
                <a:latin typeface="Arial" panose="020B0604020202020204" pitchFamily="34" charset="0"/>
                <a:cs typeface="Arial" panose="020B0604020202020204" pitchFamily="34" charset="0"/>
              </a:rPr>
              <a:t>.</a:t>
            </a:r>
            <a:br>
              <a:rPr lang="es-NI" sz="2000" dirty="0" smtClean="0">
                <a:latin typeface="Arial" panose="020B0604020202020204" pitchFamily="34" charset="0"/>
                <a:cs typeface="Arial" panose="020B0604020202020204" pitchFamily="34" charset="0"/>
              </a:rPr>
            </a:br>
            <a:r>
              <a:rPr lang="es-NI" sz="2000" dirty="0" smtClean="0">
                <a:latin typeface="Arial" panose="020B0604020202020204" pitchFamily="34" charset="0"/>
                <a:cs typeface="Arial" panose="020B0604020202020204" pitchFamily="34" charset="0"/>
              </a:rPr>
              <a:t> </a:t>
            </a:r>
            <a:r>
              <a:rPr lang="es-NI" sz="2000" u="sng" dirty="0">
                <a:latin typeface="Arial" panose="020B0604020202020204" pitchFamily="34" charset="0"/>
                <a:cs typeface="Arial" panose="020B0604020202020204" pitchFamily="34" charset="0"/>
              </a:rPr>
              <a:t>Framework7</a:t>
            </a:r>
            <a:r>
              <a:rPr lang="es-NI" sz="2000" dirty="0">
                <a:latin typeface="Arial" panose="020B0604020202020204" pitchFamily="34" charset="0"/>
                <a:cs typeface="Arial" panose="020B0604020202020204" pitchFamily="34" charset="0"/>
              </a:rPr>
              <a:t>: Es un marco de </a:t>
            </a:r>
            <a:r>
              <a:rPr lang="es-NI" sz="2000" dirty="0">
                <a:latin typeface="Arial" panose="020B0604020202020204" pitchFamily="34" charset="0"/>
                <a:cs typeface="Arial" panose="020B0604020202020204" pitchFamily="34" charset="0"/>
                <a:hlinkClick r:id="rId2" tooltip="Fuente abierta"/>
              </a:rPr>
              <a:t>código abierto</a:t>
            </a:r>
            <a:r>
              <a:rPr lang="es-NI" sz="2000" dirty="0">
                <a:latin typeface="Arial" panose="020B0604020202020204" pitchFamily="34" charset="0"/>
                <a:cs typeface="Arial" panose="020B0604020202020204" pitchFamily="34" charset="0"/>
              </a:rPr>
              <a:t> y gratuito para desarrollar aplicaciones móviles, de escritorio o </a:t>
            </a:r>
            <a:r>
              <a:rPr lang="es-NI" sz="2000" dirty="0" smtClean="0">
                <a:latin typeface="Arial" panose="020B0604020202020204" pitchFamily="34" charset="0"/>
                <a:cs typeface="Arial" panose="020B0604020202020204" pitchFamily="34" charset="0"/>
              </a:rPr>
              <a:t>web</a:t>
            </a:r>
            <a:br>
              <a:rPr lang="es-NI" sz="2000"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9707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3881" y="730884"/>
            <a:ext cx="10515600" cy="1325563"/>
          </a:xfrm>
        </p:spPr>
        <p:txBody>
          <a:bodyPr>
            <a:normAutofit fontScale="90000"/>
          </a:bodyPr>
          <a:lstStyle/>
          <a:p>
            <a:r>
              <a:rPr lang="es-NI" sz="2700" b="1" dirty="0"/>
              <a:t>Escritura del Código de Programación</a:t>
            </a:r>
            <a:r>
              <a:rPr lang="en-US" sz="2700" b="1" dirty="0"/>
              <a:t/>
            </a:r>
            <a:br>
              <a:rPr lang="en-US" sz="2700" b="1" dirty="0"/>
            </a:br>
            <a:r>
              <a:rPr lang="es-NI" sz="2200" dirty="0">
                <a:latin typeface="Arial" panose="020B0604020202020204" pitchFamily="34" charset="0"/>
                <a:cs typeface="Arial" panose="020B0604020202020204" pitchFamily="34" charset="0"/>
              </a:rPr>
              <a:t>Para escribir el código de nuestro sistema, utilizamos el sistema Visual Studio </a:t>
            </a:r>
            <a:r>
              <a:rPr lang="es-NI" sz="2200" dirty="0" err="1">
                <a:latin typeface="Arial" panose="020B0604020202020204" pitchFamily="34" charset="0"/>
                <a:cs typeface="Arial" panose="020B0604020202020204" pitchFamily="34" charset="0"/>
              </a:rPr>
              <a:t>Code</a:t>
            </a:r>
            <a:r>
              <a:rPr lang="es-NI" sz="2200" dirty="0">
                <a:latin typeface="Arial" panose="020B0604020202020204" pitchFamily="34" charset="0"/>
                <a:cs typeface="Arial" panose="020B0604020202020204" pitchFamily="34" charset="0"/>
              </a:rPr>
              <a:t>, el cual nos brindó herramientas muy interesantes para la estructuración y desarrollo del sistema.</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Los estilos con CSS y la interacción con JavaScript también la implementamos, así como el uso de PHP para la comunicación del lado del servidor, específicamente con la base de datos</a:t>
            </a:r>
            <a:r>
              <a:rPr lang="es-NI" sz="2200" dirty="0" smtClean="0">
                <a:latin typeface="Arial" panose="020B0604020202020204" pitchFamily="34" charset="0"/>
                <a:cs typeface="Arial" panose="020B0604020202020204" pitchFamily="34" charset="0"/>
              </a:rPr>
              <a:t>.</a:t>
            </a:r>
            <a:r>
              <a:rPr lang="es-NI" sz="2200" dirty="0">
                <a:latin typeface="Arial" panose="020B0604020202020204" pitchFamily="34" charset="0"/>
                <a:cs typeface="Arial" panose="020B0604020202020204" pitchFamily="34" charset="0"/>
              </a:rPr>
              <a:t> </a:t>
            </a:r>
            <a:r>
              <a:rPr lang="es-NI" sz="2200" dirty="0" smtClean="0">
                <a:latin typeface="Arial" panose="020B0604020202020204" pitchFamily="34" charset="0"/>
                <a:cs typeface="Arial" panose="020B0604020202020204" pitchFamily="34" charset="0"/>
              </a:rPr>
              <a:t/>
            </a:r>
            <a:br>
              <a:rPr lang="es-NI" sz="2200" dirty="0" smtClean="0">
                <a:latin typeface="Arial" panose="020B0604020202020204" pitchFamily="34" charset="0"/>
                <a:cs typeface="Arial" panose="020B0604020202020204" pitchFamily="34" charset="0"/>
              </a:rPr>
            </a:br>
            <a:r>
              <a:rPr lang="es-NI" sz="2200" dirty="0" smtClean="0">
                <a:latin typeface="Arial" panose="020B0604020202020204" pitchFamily="34" charset="0"/>
                <a:cs typeface="Arial" panose="020B0604020202020204" pitchFamily="34" charset="0"/>
              </a:rPr>
              <a:t/>
            </a:r>
            <a:br>
              <a:rPr lang="es-NI" sz="2200" dirty="0" smtClean="0">
                <a:latin typeface="Arial" panose="020B0604020202020204" pitchFamily="34" charset="0"/>
                <a:cs typeface="Arial" panose="020B0604020202020204" pitchFamily="34" charset="0"/>
              </a:rPr>
            </a:br>
            <a:r>
              <a:rPr lang="es-NI" sz="2200" dirty="0" smtClean="0">
                <a:latin typeface="Arial" panose="020B0604020202020204" pitchFamily="34" charset="0"/>
                <a:cs typeface="Arial" panose="020B0604020202020204" pitchFamily="34" charset="0"/>
              </a:rPr>
              <a:t>Integración</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Se logró la integración con herramientas de control de versiones como </a:t>
            </a:r>
            <a:r>
              <a:rPr lang="es-NI" sz="2200" dirty="0" err="1">
                <a:latin typeface="Arial" panose="020B0604020202020204" pitchFamily="34" charset="0"/>
                <a:cs typeface="Arial" panose="020B0604020202020204" pitchFamily="34" charset="0"/>
              </a:rPr>
              <a:t>Github</a:t>
            </a:r>
            <a:r>
              <a:rPr lang="es-NI" sz="2200" dirty="0">
                <a:latin typeface="Arial" panose="020B0604020202020204" pitchFamily="34" charset="0"/>
                <a:cs typeface="Arial" panose="020B0604020202020204" pitchFamily="34" charset="0"/>
              </a:rPr>
              <a:t>, utilizando como cliente la aplicación </a:t>
            </a:r>
            <a:r>
              <a:rPr lang="es-NI" sz="2200" dirty="0" err="1">
                <a:latin typeface="Arial" panose="020B0604020202020204" pitchFamily="34" charset="0"/>
                <a:cs typeface="Arial" panose="020B0604020202020204" pitchFamily="34" charset="0"/>
              </a:rPr>
              <a:t>Gitkraken</a:t>
            </a:r>
            <a:r>
              <a:rPr lang="es-NI" sz="2200" dirty="0">
                <a:latin typeface="Arial" panose="020B0604020202020204" pitchFamily="34" charset="0"/>
                <a:cs typeface="Arial" panose="020B0604020202020204" pitchFamily="34" charset="0"/>
              </a:rPr>
              <a:t>, logramos aprender a usar el sistema y de esta forma conseguimos realizar un efectivo trabajo colaborativo.</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Base de Datos</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Para fines de desarrollo, utilizamos el sistema XAMPP, para simular un servidor local y realizar los testeos necesarios y la comunicación con la base de datos.</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n-US" dirty="0"/>
              <a:t/>
            </a:r>
            <a:br>
              <a:rPr lang="en-US" dirty="0"/>
            </a:br>
            <a:endParaRPr lang="en-US" dirty="0"/>
          </a:p>
        </p:txBody>
      </p:sp>
    </p:spTree>
    <p:extLst>
      <p:ext uri="{BB962C8B-B14F-4D97-AF65-F5344CB8AC3E}">
        <p14:creationId xmlns:p14="http://schemas.microsoft.com/office/powerpoint/2010/main" val="2039824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3576" y="1254034"/>
            <a:ext cx="8911687" cy="2847703"/>
          </a:xfrm>
        </p:spPr>
        <p:txBody>
          <a:bodyPr>
            <a:normAutofit fontScale="90000"/>
          </a:bodyPr>
          <a:lstStyle/>
          <a:p>
            <a:r>
              <a:rPr lang="es-NI" sz="2200" b="1" dirty="0" smtClean="0">
                <a:latin typeface="Arial" panose="020B0604020202020204" pitchFamily="34" charset="0"/>
                <a:cs typeface="Arial" panose="020B0604020202020204" pitchFamily="34" charset="0"/>
              </a:rPr>
              <a:t>Metodología</a:t>
            </a:r>
            <a:r>
              <a:rPr lang="en-US" sz="2200" b="1" dirty="0">
                <a:latin typeface="Arial" panose="020B0604020202020204" pitchFamily="34" charset="0"/>
                <a:cs typeface="Arial" panose="020B0604020202020204" pitchFamily="34" charset="0"/>
              </a:rPr>
              <a:t/>
            </a:r>
            <a:br>
              <a:rPr lang="en-US" sz="2200" b="1"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Al hablar de la implementación de nuestro proyecto nos enfocamos en el campo administrativo, en el cual deseamos optimizar los procesos de control de notas, por el cual deducimos que esto mejorara de gran manera la calidad de los procesos mencionados y ayudara a llevar un mejor control de lo anteriormente estipulado.</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22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6455" y="1018904"/>
            <a:ext cx="8911687" cy="1238794"/>
          </a:xfrm>
        </p:spPr>
        <p:txBody>
          <a:bodyPr>
            <a:normAutofit fontScale="90000"/>
          </a:bodyPr>
          <a:lstStyle/>
          <a:p>
            <a:r>
              <a:rPr lang="es-NI" sz="2200" b="1" dirty="0">
                <a:latin typeface="Arial" panose="020B0604020202020204" pitchFamily="34" charset="0"/>
                <a:cs typeface="Arial" panose="020B0604020202020204" pitchFamily="34" charset="0"/>
              </a:rPr>
              <a:t>Tipo de Investigación</a:t>
            </a:r>
            <a:r>
              <a:rPr lang="en-US" sz="2200" b="1" dirty="0">
                <a:latin typeface="Arial" panose="020B0604020202020204" pitchFamily="34" charset="0"/>
                <a:cs typeface="Arial" panose="020B0604020202020204" pitchFamily="34" charset="0"/>
              </a:rPr>
              <a:t/>
            </a:r>
            <a:br>
              <a:rPr lang="en-US" sz="2200" b="1"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El tipo de investigación es Mixta</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Por la naturaleza es de tipo exploratorio y descriptivo.</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Por su aplicación es factible.</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De igual manera, hubo factibilidad en cuanto al tiempo disponible para la investigación y en cuanto a los recursos necesarios para la aplicación de instrumentos de recolección de datos.</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b="1" dirty="0">
                <a:latin typeface="Arial" panose="020B0604020202020204" pitchFamily="34" charset="0"/>
                <a:cs typeface="Arial" panose="020B0604020202020204" pitchFamily="34" charset="0"/>
              </a:rPr>
              <a:t>Métodos</a:t>
            </a:r>
            <a:r>
              <a:rPr lang="en-US" sz="2200" b="1" dirty="0">
                <a:latin typeface="Arial" panose="020B0604020202020204" pitchFamily="34" charset="0"/>
                <a:cs typeface="Arial" panose="020B0604020202020204" pitchFamily="34" charset="0"/>
              </a:rPr>
              <a:t/>
            </a:r>
            <a:br>
              <a:rPr lang="en-US" sz="2200" b="1"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Método, es poner en relación de manera práctica, pero inteligente los medios y procedimientos con los objetivos propuestos y resultados adquiridos.</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El método nos indica el camino, es más amplio, a diferencia de la técnica que nos enseña a reconocer ese camino.</a:t>
            </a:r>
            <a:r>
              <a:rPr lang="en-US" dirty="0"/>
              <a:t/>
            </a:r>
            <a:br>
              <a:rPr lang="en-US" dirty="0"/>
            </a:br>
            <a:endParaRPr lang="en-US" dirty="0"/>
          </a:p>
        </p:txBody>
      </p:sp>
    </p:spTree>
    <p:extLst>
      <p:ext uri="{BB962C8B-B14F-4D97-AF65-F5344CB8AC3E}">
        <p14:creationId xmlns:p14="http://schemas.microsoft.com/office/powerpoint/2010/main" val="1363403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90112" y="3630103"/>
            <a:ext cx="8911687" cy="1280890"/>
          </a:xfrm>
        </p:spPr>
        <p:txBody>
          <a:bodyPr/>
          <a:lstStyle/>
          <a:p>
            <a:endParaRPr lang="en-US" dirty="0"/>
          </a:p>
        </p:txBody>
      </p:sp>
      <p:sp>
        <p:nvSpPr>
          <p:cNvPr id="5" name="Rectangle 5"/>
          <p:cNvSpPr>
            <a:spLocks noChangeArrowheads="1"/>
          </p:cNvSpPr>
          <p:nvPr/>
        </p:nvSpPr>
        <p:spPr bwMode="auto">
          <a:xfrm>
            <a:off x="716537" y="1199393"/>
            <a:ext cx="11262103" cy="368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a:t>
            </a:r>
            <a:r>
              <a:rPr kumimoji="0" lang="es-NI" altLang="en-US" sz="2000" b="0" i="0" u="none" strike="noStrike" cap="none" normalizeH="0" baseline="0" dirty="0" smtClean="0" bmk="">
                <a:ln>
                  <a:noFill/>
                </a:ln>
                <a:solidFill>
                  <a:srgbClr val="000000"/>
                </a:solidFill>
                <a:effectLst/>
                <a:latin typeface="Arial" panose="020B0604020202020204" pitchFamily="34" charset="0"/>
                <a:cs typeface="Arial" panose="020B0604020202020204" pitchFamily="34" charset="0"/>
              </a:rPr>
              <a:t>oblación</a:t>
            </a:r>
            <a:endParaRPr kumimoji="0" lang="es-NI"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Para realizar una investigación, no es necesario abarcar la totalidad de una población basta con elegir una muestra representativa de la misma. En nuestro caso con fines de incluir a los involucrados en el proceso que tiene que ver con el registro de notas de los estudiantes, entrevistamos a 12 docentes de un total de 12, esto corresponde a una muestra del 100%, administrativos entrevistamos al 100%. </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Las entrevistas se aplicaron a mediados del tercer trimestre del año lectivo 2020, fueron hechas de manera personal en forma de entrevista, a docentes, personal administrativo y a el director de UML </a:t>
            </a:r>
            <a:r>
              <a:rPr kumimoji="0" lang="es-NI" altLang="en-US" sz="2000" b="0" i="0" u="none" strike="noStrike" cap="none" normalizeH="0" baseline="0" dirty="0" err="1"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Quilalí</a:t>
            </a:r>
            <a:r>
              <a:rPr kumimoji="0" lang="es-NI" alt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De acuerdo a todo esto, se elaboró satisfactoriamente el sistema “SIS Universidad”.</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Cálculo de la muestra, se realizó con la siguiente ecuación:</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Imagen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1702" y="5021740"/>
            <a:ext cx="2505075" cy="9239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389965" y="3263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70968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1343" y="2703377"/>
            <a:ext cx="10515600" cy="1325563"/>
          </a:xfrm>
        </p:spPr>
        <p:txBody>
          <a:bodyPr>
            <a:normAutofit fontScale="90000"/>
          </a:bodyPr>
          <a:lstStyle/>
          <a:p>
            <a:r>
              <a:rPr lang="es-ES" sz="6000" dirty="0" smtClean="0"/>
              <a:t>GRACIAS POR SU ATENCION</a:t>
            </a:r>
            <a:endParaRPr lang="en-US" sz="6000" dirty="0"/>
          </a:p>
        </p:txBody>
      </p:sp>
    </p:spTree>
    <p:extLst>
      <p:ext uri="{BB962C8B-B14F-4D97-AF65-F5344CB8AC3E}">
        <p14:creationId xmlns:p14="http://schemas.microsoft.com/office/powerpoint/2010/main" val="3714943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102660"/>
          </a:xfrm>
        </p:spPr>
        <p:txBody>
          <a:bodyPr>
            <a:normAutofit fontScale="90000"/>
          </a:bodyPr>
          <a:lstStyle/>
          <a:p>
            <a:pPr lvl="0" algn="ctr"/>
            <a:r>
              <a:rPr lang="es-NI" b="1" dirty="0" smtClean="0"/>
              <a:t/>
            </a:r>
            <a:br>
              <a:rPr lang="es-NI" b="1" dirty="0" smtClean="0"/>
            </a:br>
            <a:r>
              <a:rPr lang="es-NI" b="1" dirty="0" smtClean="0"/>
              <a:t>Introducción</a:t>
            </a:r>
            <a:r>
              <a:rPr lang="en-US" b="1" dirty="0"/>
              <a:t/>
            </a:r>
            <a:br>
              <a:rPr lang="en-US" b="1" dirty="0"/>
            </a:br>
            <a:endParaRPr lang="en-US" dirty="0"/>
          </a:p>
        </p:txBody>
      </p:sp>
      <p:sp>
        <p:nvSpPr>
          <p:cNvPr id="3" name="Marcador de contenido 2"/>
          <p:cNvSpPr>
            <a:spLocks noGrp="1"/>
          </p:cNvSpPr>
          <p:nvPr>
            <p:ph idx="1"/>
          </p:nvPr>
        </p:nvSpPr>
        <p:spPr>
          <a:xfrm>
            <a:off x="2401978" y="1624148"/>
            <a:ext cx="8915400" cy="3777622"/>
          </a:xfrm>
        </p:spPr>
        <p:txBody>
          <a:bodyPr>
            <a:normAutofit fontScale="92500" lnSpcReduction="20000"/>
          </a:bodyPr>
          <a:lstStyle/>
          <a:p>
            <a:pPr marL="0" indent="0">
              <a:buNone/>
            </a:pPr>
            <a:r>
              <a:rPr lang="es-NI" sz="2000" dirty="0"/>
              <a:t>La presente investigación pretende reunir una serie de elementos necesarios en el diseño y construcción de un sistema de calificaciones tan indispensable en la vida laboral y estudiantil de la Universidad Martin Lutero que permitirá satisfacer la demanda de tan importante practica educativa.</a:t>
            </a:r>
            <a:endParaRPr lang="en-US" sz="2000" dirty="0"/>
          </a:p>
          <a:p>
            <a:pPr marL="0" indent="0">
              <a:buNone/>
            </a:pPr>
            <a:endParaRPr lang="en-US" sz="2000" dirty="0"/>
          </a:p>
          <a:p>
            <a:pPr marL="0" indent="0">
              <a:buNone/>
            </a:pPr>
            <a:r>
              <a:rPr lang="es-NI" sz="2000" dirty="0"/>
              <a:t>Consideramos que este será un elemento positivo tanto para los docentes como para los estudiantes quienes podrán en su momento brindar y acceder a los resultados académicos que necesite.</a:t>
            </a:r>
            <a:endParaRPr lang="en-US" sz="2000" dirty="0"/>
          </a:p>
          <a:p>
            <a:pPr marL="0" indent="0">
              <a:buNone/>
            </a:pPr>
            <a:endParaRPr lang="en-US" sz="2000" dirty="0"/>
          </a:p>
          <a:p>
            <a:pPr marL="0" indent="0">
              <a:buNone/>
            </a:pPr>
            <a:r>
              <a:rPr lang="es-NI" sz="2000" dirty="0"/>
              <a:t>Ponemos a su disposición este diseño de información automatizado que facilitara el registro académico de la comunicada educativa de tan prestigiosa Universidad.</a:t>
            </a:r>
            <a:endParaRPr lang="en-US" sz="2000" dirty="0"/>
          </a:p>
          <a:p>
            <a:endParaRPr lang="en-US" dirty="0"/>
          </a:p>
        </p:txBody>
      </p:sp>
    </p:spTree>
    <p:extLst>
      <p:ext uri="{BB962C8B-B14F-4D97-AF65-F5344CB8AC3E}">
        <p14:creationId xmlns:p14="http://schemas.microsoft.com/office/powerpoint/2010/main" val="2698305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525" y="454293"/>
            <a:ext cx="8911687" cy="812804"/>
          </a:xfrm>
        </p:spPr>
        <p:txBody>
          <a:bodyPr/>
          <a:lstStyle/>
          <a:p>
            <a:pPr algn="ctr"/>
            <a:r>
              <a:rPr lang="es-ES" dirty="0" smtClean="0"/>
              <a:t>Justificación</a:t>
            </a:r>
            <a:endParaRPr lang="en-US" dirty="0"/>
          </a:p>
        </p:txBody>
      </p:sp>
      <p:sp>
        <p:nvSpPr>
          <p:cNvPr id="3" name="Marcador de contenido 2"/>
          <p:cNvSpPr>
            <a:spLocks noGrp="1"/>
          </p:cNvSpPr>
          <p:nvPr>
            <p:ph idx="1"/>
          </p:nvPr>
        </p:nvSpPr>
        <p:spPr>
          <a:xfrm>
            <a:off x="1936069" y="1267097"/>
            <a:ext cx="8915400" cy="4637315"/>
          </a:xfrm>
        </p:spPr>
        <p:txBody>
          <a:bodyPr>
            <a:normAutofit fontScale="62500" lnSpcReduction="20000"/>
          </a:bodyPr>
          <a:lstStyle/>
          <a:p>
            <a:pPr marL="0" indent="0">
              <a:buNone/>
            </a:pPr>
            <a:r>
              <a:rPr lang="es-NI" sz="2400" dirty="0"/>
              <a:t>Consideramos que el desarrollo de este sistema, será de una gran ayuda ya que permitirá optimizar, agilizar y mejorar todos los procesos administrativos y académicos que se llevan a cabo dentro de la Universidad, con la finalidad de agradar y proporcionar un mejor servicio al alumnado y los docentes; así como también crear una nueva manera en que el control de notas se lleva a cabo dentro del área de registro académico.</a:t>
            </a:r>
            <a:endParaRPr lang="en-US" sz="2400" dirty="0"/>
          </a:p>
          <a:p>
            <a:pPr marL="0" indent="0">
              <a:buNone/>
            </a:pPr>
            <a:r>
              <a:rPr lang="es-NI" sz="2400" dirty="0"/>
              <a:t> </a:t>
            </a:r>
            <a:endParaRPr lang="en-US" sz="2400" dirty="0"/>
          </a:p>
          <a:p>
            <a:pPr marL="0" indent="0">
              <a:buNone/>
            </a:pPr>
            <a:r>
              <a:rPr lang="es-NI" sz="2400" dirty="0"/>
              <a:t>Beneficiará a toda la comunidad estudiantil de nuestra universidad; un ejemplo práctico somos nosotros quienes estamos realizando el sistema de notas, aplicando los conocimientos impartidos por nuestros maestros durante los años.</a:t>
            </a:r>
            <a:endParaRPr lang="en-US" sz="2400" dirty="0"/>
          </a:p>
          <a:p>
            <a:pPr marL="0" indent="0">
              <a:buNone/>
            </a:pPr>
            <a:r>
              <a:rPr lang="es-NI" sz="2400" dirty="0"/>
              <a:t> </a:t>
            </a:r>
            <a:endParaRPr lang="en-US" sz="2400" dirty="0"/>
          </a:p>
          <a:p>
            <a:pPr marL="0" indent="0">
              <a:buNone/>
            </a:pPr>
            <a:r>
              <a:rPr lang="es-NI" sz="2400" dirty="0"/>
              <a:t>La implementación de este proyecto, servirá para dar un gran paso a la introducción en la tecnología por parte de los estudiantes y personal administrativo, esta experiencia abrirá las puertas para el uso de herramientas en línea, las cuales están muy de moda por el contexto que hemos experimentado por el distanciamiento social.</a:t>
            </a:r>
            <a:endParaRPr lang="en-US" sz="2400" dirty="0"/>
          </a:p>
          <a:p>
            <a:pPr marL="0" indent="0">
              <a:buNone/>
            </a:pPr>
            <a:r>
              <a:rPr lang="es-NI" sz="2400" dirty="0"/>
              <a:t> </a:t>
            </a:r>
            <a:endParaRPr lang="en-US" sz="2400" dirty="0"/>
          </a:p>
          <a:p>
            <a:pPr marL="0" indent="0">
              <a:buNone/>
            </a:pPr>
            <a:r>
              <a:rPr lang="es-NI" sz="2400" dirty="0"/>
              <a:t>El sistema una vez puesto en marcha, podrá tener utilidad metodológica, es decir, será capaz de genera informes relacionados a las notas de los estudiantes, los cuales podrán ayudar a la toma de decisiones en lo relacionado a lo académico.</a:t>
            </a:r>
            <a:endParaRPr lang="en-US" sz="2400" dirty="0"/>
          </a:p>
          <a:p>
            <a:pPr marL="0" indent="0">
              <a:buNone/>
            </a:pPr>
            <a:endParaRPr lang="en-US" dirty="0"/>
          </a:p>
        </p:txBody>
      </p:sp>
    </p:spTree>
    <p:extLst>
      <p:ext uri="{BB962C8B-B14F-4D97-AF65-F5344CB8AC3E}">
        <p14:creationId xmlns:p14="http://schemas.microsoft.com/office/powerpoint/2010/main" val="4211990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26719" y="611047"/>
            <a:ext cx="8911687" cy="1280890"/>
          </a:xfrm>
        </p:spPr>
        <p:txBody>
          <a:bodyPr/>
          <a:lstStyle/>
          <a:p>
            <a:pPr algn="ctr"/>
            <a:r>
              <a:rPr lang="es-NI" b="1" dirty="0"/>
              <a:t>Planteamiento del problema</a:t>
            </a:r>
            <a:endParaRPr lang="en-US" dirty="0"/>
          </a:p>
        </p:txBody>
      </p:sp>
      <p:sp>
        <p:nvSpPr>
          <p:cNvPr id="3" name="Marcador de contenido 2"/>
          <p:cNvSpPr>
            <a:spLocks noGrp="1"/>
          </p:cNvSpPr>
          <p:nvPr>
            <p:ph idx="1"/>
          </p:nvPr>
        </p:nvSpPr>
        <p:spPr>
          <a:xfrm>
            <a:off x="1926719" y="1362890"/>
            <a:ext cx="8915400" cy="5129349"/>
          </a:xfrm>
        </p:spPr>
        <p:txBody>
          <a:bodyPr>
            <a:normAutofit fontScale="92500" lnSpcReduction="10000"/>
          </a:bodyPr>
          <a:lstStyle/>
          <a:p>
            <a:pPr marL="0" indent="0">
              <a:buNone/>
            </a:pPr>
            <a:endParaRPr lang="es-NI" dirty="0" smtClean="0"/>
          </a:p>
          <a:p>
            <a:pPr marL="0" indent="0">
              <a:buNone/>
            </a:pPr>
            <a:r>
              <a:rPr lang="es-NI" sz="2200" dirty="0"/>
              <a:t>El área de registro de Registro Académico de Universidad Martin Lutero sede </a:t>
            </a:r>
            <a:r>
              <a:rPr lang="es-NI" sz="2200" dirty="0" err="1"/>
              <a:t>Quilalí</a:t>
            </a:r>
            <a:r>
              <a:rPr lang="es-NI" sz="2200" dirty="0"/>
              <a:t>, no cuenta con un sistema de registro de notas automatizado, lo cual le impide brindar un tiempo de respuesta ágil a los estudiantes y docentes.</a:t>
            </a:r>
            <a:endParaRPr lang="en-US" sz="2200" dirty="0"/>
          </a:p>
          <a:p>
            <a:pPr marL="0" indent="0">
              <a:buNone/>
            </a:pPr>
            <a:r>
              <a:rPr lang="es-NI" sz="2200" dirty="0"/>
              <a:t> </a:t>
            </a:r>
            <a:endParaRPr lang="en-US" sz="2200" dirty="0"/>
          </a:p>
          <a:p>
            <a:pPr marL="0" indent="0">
              <a:buNone/>
            </a:pPr>
            <a:r>
              <a:rPr lang="es-NI" sz="2200" dirty="0"/>
              <a:t>Los tiempos de atención en cualquier empresa que presta un servicio, son indicadores muy importantes, ya que de eso depende la satisfacción del cliente.</a:t>
            </a:r>
            <a:endParaRPr lang="en-US" sz="2200" dirty="0"/>
          </a:p>
          <a:p>
            <a:endParaRPr lang="en-US" sz="2200" dirty="0"/>
          </a:p>
          <a:p>
            <a:pPr marL="0" indent="0">
              <a:buNone/>
            </a:pPr>
            <a:r>
              <a:rPr lang="es-NI" sz="2200" dirty="0"/>
              <a:t>Universidad Martín Lutero sede </a:t>
            </a:r>
            <a:r>
              <a:rPr lang="es-NI" sz="2200" dirty="0" err="1"/>
              <a:t>Quilalí</a:t>
            </a:r>
            <a:r>
              <a:rPr lang="es-NI" sz="2200" dirty="0"/>
              <a:t>, si bien es una institución de educación, cuenta con áreas donde concurren tanto docentes como estudiantes a solicitar diversos servicios, los cuales en la actualidad no han logrado ser satisfechos.</a:t>
            </a:r>
            <a:endParaRPr lang="en-US" sz="2200" dirty="0"/>
          </a:p>
          <a:p>
            <a:pPr marL="0" indent="0">
              <a:buNone/>
            </a:pPr>
            <a:r>
              <a:rPr lang="es-NI" dirty="0"/>
              <a:t> </a:t>
            </a:r>
            <a:endParaRPr lang="en-US" dirty="0"/>
          </a:p>
          <a:p>
            <a:endParaRPr lang="en-US" dirty="0"/>
          </a:p>
        </p:txBody>
      </p:sp>
    </p:spTree>
    <p:extLst>
      <p:ext uri="{BB962C8B-B14F-4D97-AF65-F5344CB8AC3E}">
        <p14:creationId xmlns:p14="http://schemas.microsoft.com/office/powerpoint/2010/main" val="127421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31668" y="663299"/>
            <a:ext cx="8911687" cy="1280890"/>
          </a:xfrm>
        </p:spPr>
        <p:txBody>
          <a:bodyPr/>
          <a:lstStyle/>
          <a:p>
            <a:pPr algn="ctr"/>
            <a:r>
              <a:rPr lang="es-NI" b="1" dirty="0" smtClean="0"/>
              <a:t>Objetivo </a:t>
            </a:r>
            <a:r>
              <a:rPr lang="es-NI" b="1" dirty="0"/>
              <a:t>General:</a:t>
            </a:r>
            <a:endParaRPr lang="en-US" dirty="0"/>
          </a:p>
        </p:txBody>
      </p:sp>
      <p:sp>
        <p:nvSpPr>
          <p:cNvPr id="3" name="Marcador de contenido 2"/>
          <p:cNvSpPr>
            <a:spLocks noGrp="1"/>
          </p:cNvSpPr>
          <p:nvPr>
            <p:ph idx="1"/>
          </p:nvPr>
        </p:nvSpPr>
        <p:spPr/>
        <p:txBody>
          <a:bodyPr>
            <a:normAutofit/>
          </a:bodyPr>
          <a:lstStyle/>
          <a:p>
            <a:pPr lvl="0"/>
            <a:r>
              <a:rPr lang="es-NI" sz="2000" dirty="0"/>
              <a:t>Mejorar los procesos y el tiempo de atención a estudiantes y docentes en el área de registro académico de Universidad Martin Lutero, sede </a:t>
            </a:r>
            <a:r>
              <a:rPr lang="es-NI" sz="2000" dirty="0" err="1"/>
              <a:t>Quilalí</a:t>
            </a:r>
            <a:r>
              <a:rPr lang="es-NI" sz="2000" dirty="0"/>
              <a:t>, en lo referente al registro y administración de notas de los alumnos.</a:t>
            </a:r>
            <a:endParaRPr lang="en-US" sz="2000" dirty="0"/>
          </a:p>
          <a:p>
            <a:endParaRPr lang="en-US" sz="2000" dirty="0"/>
          </a:p>
        </p:txBody>
      </p:sp>
    </p:spTree>
    <p:extLst>
      <p:ext uri="{BB962C8B-B14F-4D97-AF65-F5344CB8AC3E}">
        <p14:creationId xmlns:p14="http://schemas.microsoft.com/office/powerpoint/2010/main" val="92571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4285" y="689424"/>
            <a:ext cx="8911687" cy="1280890"/>
          </a:xfrm>
        </p:spPr>
        <p:txBody>
          <a:bodyPr/>
          <a:lstStyle/>
          <a:p>
            <a:pPr algn="ctr"/>
            <a:r>
              <a:rPr lang="es-NI" b="1" dirty="0"/>
              <a:t>Objetivos Específicos:</a:t>
            </a:r>
            <a:endParaRPr lang="en-US" dirty="0"/>
          </a:p>
        </p:txBody>
      </p:sp>
      <p:sp>
        <p:nvSpPr>
          <p:cNvPr id="3" name="Marcador de contenido 2"/>
          <p:cNvSpPr>
            <a:spLocks noGrp="1"/>
          </p:cNvSpPr>
          <p:nvPr>
            <p:ph idx="1"/>
          </p:nvPr>
        </p:nvSpPr>
        <p:spPr/>
        <p:txBody>
          <a:bodyPr>
            <a:noAutofit/>
          </a:bodyPr>
          <a:lstStyle/>
          <a:p>
            <a:pPr lvl="0"/>
            <a:r>
              <a:rPr lang="es-NI" sz="2000" dirty="0"/>
              <a:t>Determinar las operaciones de registro académico, a través de un diagnóstico realizado a docentes y administrativos, con el fin de conocer la lógica de trabajo.</a:t>
            </a:r>
            <a:endParaRPr lang="en-US" sz="2000" dirty="0"/>
          </a:p>
          <a:p>
            <a:endParaRPr lang="en-US" sz="2000" dirty="0"/>
          </a:p>
          <a:p>
            <a:pPr lvl="0"/>
            <a:r>
              <a:rPr lang="es-NI" sz="2000" dirty="0"/>
              <a:t>Analizar el sistema de trabajo actual, mediante la observación en el lugar, para que nos permita conocer la forma en que fluye la información.</a:t>
            </a:r>
            <a:endParaRPr lang="en-US" sz="2000" dirty="0"/>
          </a:p>
          <a:p>
            <a:endParaRPr lang="en-US" sz="2000" dirty="0"/>
          </a:p>
          <a:p>
            <a:pPr lvl="0"/>
            <a:r>
              <a:rPr lang="es-NI" sz="2000" dirty="0"/>
              <a:t>Diseñar un sistema automatizado de registro de notas en línea, mediante el uso de tecnologías web actuales, para que docentes y/o administrativos puedan ingresar las notas desde cualquier lugar.</a:t>
            </a:r>
            <a:endParaRPr lang="en-US" sz="2000" dirty="0"/>
          </a:p>
          <a:p>
            <a:endParaRPr lang="en-US" sz="2000" dirty="0"/>
          </a:p>
        </p:txBody>
      </p:sp>
    </p:spTree>
    <p:extLst>
      <p:ext uri="{BB962C8B-B14F-4D97-AF65-F5344CB8AC3E}">
        <p14:creationId xmlns:p14="http://schemas.microsoft.com/office/powerpoint/2010/main" val="2677512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0156" y="362853"/>
            <a:ext cx="8911687" cy="1280890"/>
          </a:xfrm>
        </p:spPr>
        <p:txBody>
          <a:bodyPr/>
          <a:lstStyle/>
          <a:p>
            <a:pPr algn="ctr"/>
            <a:r>
              <a:rPr lang="es-NI" b="1" dirty="0"/>
              <a:t>MARCO TEORICO </a:t>
            </a:r>
            <a:endParaRPr lang="en-US" dirty="0"/>
          </a:p>
        </p:txBody>
      </p:sp>
      <p:sp>
        <p:nvSpPr>
          <p:cNvPr id="3" name="Marcador de contenido 2"/>
          <p:cNvSpPr>
            <a:spLocks noGrp="1"/>
          </p:cNvSpPr>
          <p:nvPr>
            <p:ph idx="1"/>
          </p:nvPr>
        </p:nvSpPr>
        <p:spPr>
          <a:xfrm>
            <a:off x="676002" y="1146355"/>
            <a:ext cx="10839994" cy="5424262"/>
          </a:xfrm>
        </p:spPr>
        <p:txBody>
          <a:bodyPr>
            <a:normAutofit fontScale="85000" lnSpcReduction="10000"/>
          </a:bodyPr>
          <a:lstStyle/>
          <a:p>
            <a:pPr marL="0" indent="0">
              <a:buNone/>
            </a:pPr>
            <a:r>
              <a:rPr lang="es-NI" dirty="0"/>
              <a:t>Los sistemas orientados al control de registros de datos, son muy populares desde hace ya varios años a nivel mundial, éstos pueden estar construidos con diferentes tecnologías y orientados a diferentes tipos de bases de datos. Las universidades en lo particular tienen potentes sistemas para este fin.</a:t>
            </a:r>
            <a:endParaRPr lang="en-US" dirty="0"/>
          </a:p>
          <a:p>
            <a:pPr marL="0" indent="0">
              <a:buNone/>
            </a:pPr>
            <a:r>
              <a:rPr lang="es-NI" dirty="0"/>
              <a:t> </a:t>
            </a:r>
            <a:endParaRPr lang="en-US" dirty="0"/>
          </a:p>
          <a:p>
            <a:pPr marL="0" indent="0">
              <a:buNone/>
            </a:pPr>
            <a:r>
              <a:rPr lang="es-NI" dirty="0"/>
              <a:t>En Nicaragua existen universidades que tiene ya más de 200 años y éstas han desarrollado controles de registros orientados a las diferentes áreas de sus campus, se conoce de ciertas universidades que son capaces de tener una plataforma completa donde tanto estudiantes, docentes, administrativos y público en general pueden acceder para consumir la información que existe en ellas, claro está con ciertos privilegios para cada quien.</a:t>
            </a:r>
            <a:endParaRPr lang="en-US" dirty="0"/>
          </a:p>
          <a:p>
            <a:pPr marL="0" indent="0">
              <a:buNone/>
            </a:pPr>
            <a:r>
              <a:rPr lang="es-NI" dirty="0"/>
              <a:t> </a:t>
            </a:r>
            <a:endParaRPr lang="en-US" dirty="0"/>
          </a:p>
          <a:p>
            <a:pPr marL="0" indent="0">
              <a:buNone/>
            </a:pPr>
            <a:r>
              <a:rPr lang="es-NI" dirty="0"/>
              <a:t>Universidad Martín Lutero a nivel nacional aún no cuenta con alguna plataforma que pueda satisfacer las necesidades informativas y de gestión administrativa de nuestra comunidad universitaria, por lo que es menester iniciar a construirla.</a:t>
            </a:r>
            <a:endParaRPr lang="en-US" dirty="0"/>
          </a:p>
          <a:p>
            <a:pPr marL="0" indent="0">
              <a:buNone/>
            </a:pPr>
            <a:r>
              <a:rPr lang="es-NI" dirty="0"/>
              <a:t> </a:t>
            </a:r>
            <a:endParaRPr lang="en-US" dirty="0"/>
          </a:p>
          <a:p>
            <a:pPr marL="0" indent="0">
              <a:buNone/>
            </a:pPr>
            <a:r>
              <a:rPr lang="es-NI" dirty="0"/>
              <a:t>Como parte de esa intención nosotros como egresados de la carrera de ingeniería de sistemas, de Universidad Martín Lutero sede </a:t>
            </a:r>
            <a:r>
              <a:rPr lang="es-NI" dirty="0" err="1"/>
              <a:t>Quilalí</a:t>
            </a:r>
            <a:r>
              <a:rPr lang="es-NI" dirty="0"/>
              <a:t>, pretendemos crear lo que consideramos el inicio de esta plataforma, con la esperanza de que pueda ser mejorada con el pasar de los años por nuestros predecesores.</a:t>
            </a:r>
            <a:endParaRPr lang="en-US" dirty="0"/>
          </a:p>
          <a:p>
            <a:pPr marL="0" indent="0">
              <a:buNone/>
            </a:pPr>
            <a:r>
              <a:rPr lang="es-NI" dirty="0"/>
              <a:t> </a:t>
            </a:r>
            <a:endParaRPr lang="en-US" dirty="0"/>
          </a:p>
          <a:p>
            <a:pPr marL="0" indent="0">
              <a:buNone/>
            </a:pPr>
            <a:r>
              <a:rPr lang="es-NI" dirty="0"/>
              <a:t>En el siguiente capítulo se presentan todas las bases teóricas que requieren ser dominadas para el entendimiento del proyecto.</a:t>
            </a:r>
            <a:endParaRPr lang="en-US" dirty="0"/>
          </a:p>
          <a:p>
            <a:pPr marL="0" indent="0">
              <a:buNone/>
            </a:pPr>
            <a:r>
              <a:rPr lang="es-NI" dirty="0"/>
              <a:t> </a:t>
            </a:r>
            <a:endParaRPr lang="en-US" dirty="0"/>
          </a:p>
          <a:p>
            <a:pPr marL="0" indent="0">
              <a:buNone/>
            </a:pPr>
            <a:endParaRPr lang="en-US" sz="2400" dirty="0"/>
          </a:p>
        </p:txBody>
      </p:sp>
    </p:spTree>
    <p:extLst>
      <p:ext uri="{BB962C8B-B14F-4D97-AF65-F5344CB8AC3E}">
        <p14:creationId xmlns:p14="http://schemas.microsoft.com/office/powerpoint/2010/main" val="2424367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969559"/>
          </a:xfrm>
        </p:spPr>
        <p:txBody>
          <a:bodyPr>
            <a:normAutofit fontScale="90000"/>
          </a:bodyPr>
          <a:lstStyle/>
          <a:p>
            <a:r>
              <a:rPr lang="es-NI" b="1" dirty="0" smtClean="0"/>
              <a:t>¿Qué es un sistema informático?</a:t>
            </a:r>
            <a:r>
              <a:rPr lang="en-US" b="1" dirty="0" smtClean="0"/>
              <a:t/>
            </a:r>
            <a:br>
              <a:rPr lang="en-US" b="1" dirty="0" smtClean="0"/>
            </a:br>
            <a:endParaRPr lang="en-US" dirty="0"/>
          </a:p>
        </p:txBody>
      </p:sp>
      <p:sp>
        <p:nvSpPr>
          <p:cNvPr id="3" name="Marcador de contenido 2"/>
          <p:cNvSpPr>
            <a:spLocks noGrp="1"/>
          </p:cNvSpPr>
          <p:nvPr>
            <p:ph idx="1"/>
          </p:nvPr>
        </p:nvSpPr>
        <p:spPr>
          <a:xfrm>
            <a:off x="1828801" y="1476105"/>
            <a:ext cx="9545183" cy="2063930"/>
          </a:xfrm>
        </p:spPr>
        <p:txBody>
          <a:bodyPr>
            <a:normAutofit/>
          </a:bodyPr>
          <a:lstStyle/>
          <a:p>
            <a:pPr marL="0" indent="0">
              <a:buNone/>
            </a:pPr>
            <a:r>
              <a:rPr lang="es-NI" sz="2000" dirty="0" smtClean="0"/>
              <a:t>es un </a:t>
            </a:r>
            <a:r>
              <a:rPr lang="es-NI" sz="2000" u="sng" dirty="0" smtClean="0">
                <a:hlinkClick r:id="rId2" tooltip="Teoría de sistemas"/>
              </a:rPr>
              <a:t>sistema</a:t>
            </a:r>
            <a:r>
              <a:rPr lang="es-NI" sz="2000" dirty="0" smtClean="0"/>
              <a:t> que permite almacenar y procesar </a:t>
            </a:r>
            <a:r>
              <a:rPr lang="es-NI" sz="2000" u="sng" dirty="0" smtClean="0">
                <a:hlinkClick r:id="rId3" tooltip="Información"/>
              </a:rPr>
              <a:t>información</a:t>
            </a:r>
            <a:r>
              <a:rPr lang="es-NI" sz="2000" dirty="0" smtClean="0"/>
              <a:t>; es el conjunto de partes interrelacionadas: </a:t>
            </a:r>
            <a:r>
              <a:rPr lang="es-NI" sz="2000" i="1" u="sng" dirty="0" smtClean="0">
                <a:hlinkClick r:id="rId4" tooltip="Hardware"/>
              </a:rPr>
              <a:t>hardware</a:t>
            </a:r>
            <a:r>
              <a:rPr lang="es-NI" sz="2000" dirty="0" smtClean="0"/>
              <a:t>, </a:t>
            </a:r>
            <a:r>
              <a:rPr lang="es-NI" sz="2000" i="1" u="sng" dirty="0" smtClean="0">
                <a:hlinkClick r:id="rId5" tooltip="Software"/>
              </a:rPr>
              <a:t>software</a:t>
            </a:r>
            <a:r>
              <a:rPr lang="es-NI" sz="2000" dirty="0" smtClean="0"/>
              <a:t> y personal informático. El </a:t>
            </a:r>
            <a:r>
              <a:rPr lang="es-NI" sz="2000" i="1" dirty="0" smtClean="0"/>
              <a:t>hardware</a:t>
            </a:r>
            <a:r>
              <a:rPr lang="es-NI" sz="2000" dirty="0" smtClean="0"/>
              <a:t> incluye </a:t>
            </a:r>
            <a:r>
              <a:rPr lang="es-NI" sz="2000" u="sng" dirty="0" smtClean="0">
                <a:hlinkClick r:id="rId6" tooltip="Computadora"/>
              </a:rPr>
              <a:t>computadoras</a:t>
            </a:r>
            <a:r>
              <a:rPr lang="es-NI" sz="2000" dirty="0" smtClean="0"/>
              <a:t> o cualquier tipo de dispositivo electrónico, que consisten en </a:t>
            </a:r>
            <a:r>
              <a:rPr lang="es-NI" sz="2000" u="sng" dirty="0" smtClean="0">
                <a:hlinkClick r:id="rId7" tooltip="Unidad central de procesamiento"/>
              </a:rPr>
              <a:t>procesadores</a:t>
            </a:r>
            <a:r>
              <a:rPr lang="es-NI" sz="2000" dirty="0" smtClean="0"/>
              <a:t>, memoria, sistemas de almacenamiento externo, etc. </a:t>
            </a:r>
            <a:endParaRPr lang="en-US" sz="2000" dirty="0"/>
          </a:p>
        </p:txBody>
      </p:sp>
    </p:spTree>
    <p:extLst>
      <p:ext uri="{BB962C8B-B14F-4D97-AF65-F5344CB8AC3E}">
        <p14:creationId xmlns:p14="http://schemas.microsoft.com/office/powerpoint/2010/main" val="3622051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307</TotalTime>
  <Words>860</Words>
  <Application>Microsoft Office PowerPoint</Application>
  <PresentationFormat>Panorámica</PresentationFormat>
  <Paragraphs>104</Paragraphs>
  <Slides>29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Arial</vt:lpstr>
      <vt:lpstr>Bembo Std</vt:lpstr>
      <vt:lpstr>Calibri</vt:lpstr>
      <vt:lpstr>Century Gothic</vt:lpstr>
      <vt:lpstr>Times New Roman</vt:lpstr>
      <vt:lpstr>Wingdings 3</vt:lpstr>
      <vt:lpstr>Espiral</vt:lpstr>
      <vt:lpstr>El principio de la sabiduría es el temor de Jehová. Proverbios 1:7</vt:lpstr>
      <vt:lpstr>    TEMA DE INVESTIGACIÓN:   Sistema de notas de la universidad Martin Lutero extensión Quilali, Departamento de Nueva Segovia. Para optar al título de: Ingeniero de Sistemas. Presentado por:   Kathin Yahoska Moreno Casco. Alba María Bellorín Cerda. Francis Aradeliz Chavarría Espinoza.     Tutor(a): Ing. Mario Zapata   Quilali, Nueva Segovia, Jueves 19 de noviembre 2020. </vt:lpstr>
      <vt:lpstr> Introducción </vt:lpstr>
      <vt:lpstr>Justificación</vt:lpstr>
      <vt:lpstr>Planteamiento del problema</vt:lpstr>
      <vt:lpstr>Objetivo General:</vt:lpstr>
      <vt:lpstr>Objetivos Específicos:</vt:lpstr>
      <vt:lpstr>MARCO TEORICO </vt:lpstr>
      <vt:lpstr>¿Qué es un sistema informático? </vt:lpstr>
      <vt:lpstr>¿Cuáles son?  1.    Sistemas de procesamiento básico de la información  2.    Sistemas de apoyo a la toma de decisiones  3.    Sistemas basados en la inteligencia artificial  4.    Sistemas basados en técnicas web   5.    Sistemas de gestión de conocimiento  </vt:lpstr>
      <vt:lpstr>  ¿Qué importancia tienen los sistemas de información? Cuando muchas personas se preguntan por qué estudiar sobre los sistemas de información, es lo mismo que preguntar por qué debería estudiar alguien contabilidad, finanzas, gestión de operaciones, marketing, administración de recursos humanos o cualquier otra función empresarial importante. </vt:lpstr>
      <vt:lpstr> ¿Qué es bases de datos? Una base de datos es un conjunto de datos pertenecientes a un mismo contexto y almacenados sistemáticamente para su posterior uso. En este sentido; una biblioteca puede considerarse una base de datos compuesta en su mayoría por documentos y textos impresos en papel e indexados para su consulta</vt:lpstr>
      <vt:lpstr>Diferencias entre una base de datos y un sistema de gestión de datos UNA BASE DE DATOS: es un conjunto de datos pertenecientes a un mismo contexto y almacenados sistemáticamente para su posterior uso, y un SISTEMA DE GESTION DE DATOS: son un tipo de software muy específico, dedicado a servir de interfaz entre la base de datos, el usuario y las aplicaciones que la utilizan.  </vt:lpstr>
      <vt:lpstr>Bases de datos deductivas Conocidas también como bases de datos lógicas. Se utilizan generalmente en buscadores, pero pueden usarse de otras formas. Permiten almacenar los datos y consultarlos a través de búsquedas que utilizan reglas y normas previamente almacenadas. Bases de datos multidimensionales. Estas bases de datos utilizan conceptualmente la idea de un cubo de datos. Donde las informaciones se almacenan en la intersección de tres o más atributos. Esta concepción puede ser algo compleja pero su uso es bastante simple. Arquitectura básica de un sistema Para que un sitio web funcione mostrándose al público es necesaria una arquitectura que disponga como mínimo los siguientes elementos: El navegador: Representa el concepto de cliente realizando peticiones solicitando recursos a diferentes servidores web a través de URL. </vt:lpstr>
      <vt:lpstr>       HTML: Es el formato básico de los documentos que componen las páginas web, está basado en etiquetas y sirve para estructurar la forma de mostrar los  contenidos de las páginas. (José, 2016-2017)   CSS: Las hojas de estilo en cascada sirven para favorecer estéticamente los elementos y contenidos estructurados a través de las etiquetas HTML, dotándoles de personalidad en cuanto a su diseño, forma y colores. (José, 2016-2017)   ¿Qué es el HTML? El HTML, Hyper Text Markup Language (Lenguaje de marcación de Hipertexto) es el lenguaje de marcas de texto utilizado normalmente en la www (World Wide Web).   </vt:lpstr>
      <vt:lpstr>Creación de páginas web con lenguaje HTML Para crear una página web se pueden utilizar varios programas especializados en esto, como por ejemplo, el Microsoft Front Page o el Macromedia Dreamweaver     Estructura de los documentos de HTML Un documento de HTML empieza con la etiqueta &lt;HTML&gt;, que es la que encerrará el documento actual. Contiene dos secciones primordiales: la cabecera y el cuerpo encerrados  </vt:lpstr>
      <vt:lpstr>Ejemplo: &lt;FONT&gt; texto…&lt;/FACE&gt; Color: Regula el color de los caracteres. En principio existen dos posibilidades para definir los colores en HTML: 1. Mediante la especificación de los valores RGB del color deseado en forma hexadecimal (RGB=Red/Green/Blue, valores Rojo/Verde/Azul) 2. Mediante la especificación del nombre del color en ingles Ejemplos:</vt:lpstr>
      <vt:lpstr>Ejemplo: &lt;body background="/documentos/html/gifs/ "&gt; Con esto lograremos que la imagen aparezca como fondo en nuestra página. (Wikipedia, HTML) Como insertar una imagen A la hora de crear una página Web podemos introducir gráficos de forma muy sencilla, sólo hay que tener en cuenta que las imágenes deben tener formato Gif o JPEG.  La etiqueta utilizada para agregar imágenes a una página Web es &lt;IMG&gt; y va acompañada de un atributo fundamental "SRC", que indica la ruta donde se encuentra el archivo que contiene la imagen a insertar. Es decir:  &lt;IMG SRC="lugar donde guardo la imagen"&gt; Supongamos que tenemos la imagen https://cms.protestantedigital.com/upload/imagenes/55e592c1af82f_noname.jpeg, que está presente en el mismo directorio en donde está la página y que la queremos insertar. La etiqueta apropiada sería:   </vt:lpstr>
      <vt:lpstr> El lenguaje de HTML abrió una puerta al mundo permitiéndoles a las personas expresar sus ideas por medio de páginas y mostrárselas a todas las personas de todos los países. (Wikipedia, HTML)   Con el HTML se logró un gran movimiento económico ya que muchísimas empresas publican, venden, y ofrecen sus productos, sus servicios y sus ofertas atrayendo a mayor cantidad de personas.    Infinitas son las posibilidades que te brindan las páginas WEB ya que no solo te dan la posibilidad de pasar el tiempo navegando, sino que también hasta se puede comprar un auto por Internet.  Todo el universo de Internet se lo debemos al HTML, ya que todas las páginas con las que se compone la World Wide Web están hechas con el lenguaje de programación HTML. (Wikipedia, HTML)  ¿Qué es CSS?   Tecnología que nos permite controlar la apariencia de una página web. CSS (Cascade Style Sheet) describe como los elementos dispuestos en la página son presentados al usuario. </vt:lpstr>
      <vt:lpstr>CSS está diseñado principalmente para marcar la separación del contenido del documento y la forma de presentación de este, características tales como las capas o layouts, los colores y las fuentes. Esta separación busca mejorar la accesibilidad del documento, proveer más flexibilidad y control en la especificación de características presentacionales, permitir que varios documentos HTML compartan un mismo estilo usando una sola hoja de estilos separada en un archivo .css, y reducir la complejidad y la repetición de código en la estructura del documento. </vt:lpstr>
      <vt:lpstr>Uso Antes del desarrollo de CSS, toda la información presentacional de los documentos HTML era incluida en el código HTML. Los colores de las fuentes, los estilos de fondo, la alineación de los elementos, los bordes y tamaños eran descritos explícitamente.   CSS permite a los diseñadores mover toda la información presentacional a otro archivo, la hoja de estilos, resultando en un código HTML notablemente más simple. CSS permite a los diseñadores mover toda la información presentacional a otro archivo, la hoja de estilos, resultando en un código HTML notablemente más simple.</vt:lpstr>
      <vt:lpstr>Antes de CSS, los diseñadores que deseaban asignar características tipográficas, por ejemplo, a todos los elementos h2 tenían que repetir el código presentacional HTML por cada elemento al que se le deseaba aplicar ese estilo. Esto creaba documentos más complejos, largos, más propensos a errores y difíciles de mantener. CSS permite la separación entre la presentación y la estructura.    Por ejemplo, aplicando estilos mediante etiquetas presentacionales HTML, un elemento h1 definido con texto rojo se puede representar como: &lt;h1&gt;&lt;font color="red"&gt; Capítulo 1. &lt;/font&gt;&lt;/h1&gt; Usando CSS, el mismo elemento puede escribirse usando propiedades de estilo inline en vez de atributos y etiquetas de presentación: &lt;h1 style="color: red;"&gt; Capítulo 1. &lt;/h1&gt;</vt:lpstr>
      <vt:lpstr>Fuentes Los estilos CSS pueden ser provistos desde varias fuentes. Esas fuentes pueden ser el navegador web, el usuario y el diseñador.  Una de las metas de CSS es permitir a los usuarios un mayor control sobre la presentación. La herencia previene que algunas propiedades sean declaradas una y otra vez en la hoja de estilos, permitiendo a los diseñadores escribir menos código CSS. Mejora la carga rápida de los sitios por los usuarios, y permite a los clientes ahorrar dinero en los costos de desarrollo y ancho de banda.  JavaScript  Abreviado comúnmente como “JS”, JavaScript es un lenguaje de programación interpretado, dialecto del estándar ECMAScript, utilizado para crear páginas Web dinámicas, con acciones y animaciones. Además, al ser un lenguaje interpretado, no es necesario compilar los programas ejecutados, es decir, un programa escrito en JavaScript se puede probar directamente sin necesidad de procesos intermedios y sin tener que instalar ningún otro programa para su visualización. </vt:lpstr>
      <vt:lpstr>JavaScript es un lenguaje interpretado sin un tiempo de compilación, haciendo posible desplegar código o programas con errores. Por ello, muchas veces hace que el desarrollo sea un tanto difícil puesto que no dispone de un control mayor en su ejecución.  Framework7: Es un marco de código abierto y gratuito para desarrollar aplicaciones móviles, de escritorio o web </vt:lpstr>
      <vt:lpstr>Escritura del Código de Programación Para escribir el código de nuestro sistema, utilizamos el sistema Visual Studio Code, el cual nos brindó herramientas muy interesantes para la estructuración y desarrollo del sistema.   Los estilos con CSS y la interacción con JavaScript también la implementamos, así como el uso de PHP para la comunicación del lado del servidor, específicamente con la base de datos.   Integración Se logró la integración con herramientas de control de versiones como Github, utilizando como cliente la aplicación Gitkraken, logramos aprender a usar el sistema y de esta forma conseguimos realizar un efectivo trabajo colaborativo.   Base de Datos Para fines de desarrollo, utilizamos el sistema XAMPP, para simular un servidor local y realizar los testeos necesarios y la comunicación con la base de datos.  </vt:lpstr>
      <vt:lpstr>Metodología Al hablar de la implementación de nuestro proyecto nos enfocamos en el campo administrativo, en el cual deseamos optimizar los procesos de control de notas, por el cual deducimos que esto mejorara de gran manera la calidad de los procesos mencionados y ayudara a llevar un mejor control de lo anteriormente estipulado.   </vt:lpstr>
      <vt:lpstr>Tipo de Investigación El tipo de investigación es Mixta Por la naturaleza es de tipo exploratorio y descriptivo. Por su aplicación es factible.   De igual manera, hubo factibilidad en cuanto al tiempo disponible para la investigación y en cuanto a los recursos necesarios para la aplicación de instrumentos de recolección de datos.   Métodos Método, es poner en relación de manera práctica, pero inteligente los medios y procedimientos con los objetivos propuestos y resultados adquiridos.   El método nos indica el camino, es más amplio, a diferencia de la técnica que nos enseña a reconocer ese camino. </vt:lpstr>
      <vt:lpstr>Presentación de PowerPoint</vt:lpstr>
      <vt:lpstr>GRACIAS POR SU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principio de la sabiduría es el temor de Jehová. Proverbios 1:7</dc:title>
  <dc:creator>Usuario de Windows</dc:creator>
  <cp:lastModifiedBy>Usuario de Windows</cp:lastModifiedBy>
  <cp:revision>35</cp:revision>
  <dcterms:created xsi:type="dcterms:W3CDTF">2020-11-15T21:56:55Z</dcterms:created>
  <dcterms:modified xsi:type="dcterms:W3CDTF">2020-11-21T23:54:34Z</dcterms:modified>
</cp:coreProperties>
</file>