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2">
  <p:sldMasterIdLst>
    <p:sldMasterId id="2147483791" r:id="rId1"/>
  </p:sldMasterIdLst>
  <p:sldIdLst>
    <p:sldId id="256" r:id="rId2"/>
    <p:sldId id="257" r:id="rId3"/>
    <p:sldId id="258" r:id="rId4"/>
    <p:sldId id="259" r:id="rId5"/>
    <p:sldId id="260" r:id="rId6"/>
    <p:sldId id="261" r:id="rId7"/>
    <p:sldId id="262" r:id="rId8"/>
    <p:sldId id="263" r:id="rId9"/>
    <p:sldId id="264" r:id="rId10"/>
    <p:sldId id="265" r:id="rId11"/>
    <p:sldId id="311" r:id="rId12"/>
    <p:sldId id="312" r:id="rId13"/>
    <p:sldId id="313" r:id="rId14"/>
    <p:sldId id="301" r:id="rId15"/>
    <p:sldId id="302" r:id="rId16"/>
    <p:sldId id="31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F2C0BB60-5A00-4D40-9B24-E1B8CD33CB7F}"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206015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2C0BB60-5A00-4D40-9B24-E1B8CD33CB7F}"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4162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2C0BB60-5A00-4D40-9B24-E1B8CD33CB7F}"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141536-9D99-426A-819A-1018477FA378}" type="slidenum">
              <a:rPr lang="en-US" smtClean="0"/>
              <a:t>‹Nº›</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082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F2C0BB60-5A00-4D40-9B24-E1B8CD33CB7F}"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220268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F2C0BB60-5A00-4D40-9B24-E1B8CD33CB7F}"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141536-9D99-426A-819A-1018477FA378}" type="slidenum">
              <a:rPr lang="en-US" smtClean="0"/>
              <a:t>‹Nº›</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3290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F2C0BB60-5A00-4D40-9B24-E1B8CD33CB7F}"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500477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2C0BB60-5A00-4D40-9B24-E1B8CD33CB7F}"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1432639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2C0BB60-5A00-4D40-9B24-E1B8CD33CB7F}"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001370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2C0BB60-5A00-4D40-9B24-E1B8CD33CB7F}"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315954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2C0BB60-5A00-4D40-9B24-E1B8CD33CB7F}"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3810579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2C0BB60-5A00-4D40-9B24-E1B8CD33CB7F}"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36225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2C0BB60-5A00-4D40-9B24-E1B8CD33CB7F}" type="datetimeFigureOut">
              <a:rPr lang="en-US" smtClean="0"/>
              <a:t>11/23/2020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3378611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2C0BB60-5A00-4D40-9B24-E1B8CD33CB7F}" type="datetimeFigureOut">
              <a:rPr lang="en-US" smtClean="0"/>
              <a:t>11/23/2020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3384520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0BB60-5A00-4D40-9B24-E1B8CD33CB7F}" type="datetimeFigureOut">
              <a:rPr lang="en-US" smtClean="0"/>
              <a:t>11/23/2020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119726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F2C0BB60-5A00-4D40-9B24-E1B8CD33CB7F}"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387142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F2C0BB60-5A00-4D40-9B24-E1B8CD33CB7F}"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1496861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2C0BB60-5A00-4D40-9B24-E1B8CD33CB7F}" type="datetimeFigureOut">
              <a:rPr lang="en-US" smtClean="0"/>
              <a:t>11/23/2020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1141536-9D99-426A-819A-1018477FA378}" type="slidenum">
              <a:rPr lang="en-US" smtClean="0"/>
              <a:t>‹Nº›</a:t>
            </a:fld>
            <a:endParaRPr lang="en-US"/>
          </a:p>
        </p:txBody>
      </p:sp>
    </p:spTree>
    <p:extLst>
      <p:ext uri="{BB962C8B-B14F-4D97-AF65-F5344CB8AC3E}">
        <p14:creationId xmlns:p14="http://schemas.microsoft.com/office/powerpoint/2010/main" val="74534053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95400" y="2272938"/>
            <a:ext cx="10515600" cy="1737360"/>
          </a:xfrm>
        </p:spPr>
        <p:txBody>
          <a:bodyPr/>
          <a:lstStyle/>
          <a:p>
            <a:pPr algn="ctr"/>
            <a:r>
              <a:rPr lang="es-ES" dirty="0" smtClean="0"/>
              <a:t>El principio de la sabiduría es el temor de Jehová. Proverbios 1:7</a:t>
            </a:r>
            <a:endParaRPr lang="en-US" dirty="0"/>
          </a:p>
        </p:txBody>
      </p:sp>
    </p:spTree>
    <p:extLst>
      <p:ext uri="{BB962C8B-B14F-4D97-AF65-F5344CB8AC3E}">
        <p14:creationId xmlns:p14="http://schemas.microsoft.com/office/powerpoint/2010/main" val="1661948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40154" y="104474"/>
            <a:ext cx="8911687" cy="615715"/>
          </a:xfrm>
        </p:spPr>
        <p:txBody>
          <a:bodyPr>
            <a:normAutofit fontScale="90000"/>
          </a:bodyPr>
          <a:lstStyle/>
          <a:p>
            <a:pPr algn="ctr"/>
            <a:r>
              <a:rPr lang="es-NI" b="1" dirty="0" smtClean="0"/>
              <a:t>ESQUEMA DEL MARCO </a:t>
            </a:r>
            <a:r>
              <a:rPr lang="es-NI" b="1" dirty="0" smtClean="0"/>
              <a:t>TEORICO </a:t>
            </a:r>
            <a:endParaRPr lang="en-U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665" y="1746557"/>
            <a:ext cx="2708355" cy="2708355"/>
          </a:xfrm>
          <a:prstGeom prst="rect">
            <a:avLst/>
          </a:prstGeom>
        </p:spPr>
      </p:pic>
      <p:sp>
        <p:nvSpPr>
          <p:cNvPr id="7" name="Rectángulo 6"/>
          <p:cNvSpPr/>
          <p:nvPr/>
        </p:nvSpPr>
        <p:spPr>
          <a:xfrm>
            <a:off x="1640154" y="4723065"/>
            <a:ext cx="4215212" cy="1524007"/>
          </a:xfrm>
          <a:prstGeom prst="rect">
            <a:avLst/>
          </a:prstGeom>
        </p:spPr>
        <p:txBody>
          <a:bodyPr wrap="square">
            <a:spAutoFit/>
          </a:bodyPr>
          <a:lstStyle/>
          <a:p>
            <a:pPr algn="just">
              <a:lnSpc>
                <a:spcPct val="150000"/>
              </a:lnSpc>
              <a:spcAft>
                <a:spcPts val="0"/>
              </a:spcAft>
            </a:pPr>
            <a:r>
              <a:rPr lang="es-NI" sz="1600" dirty="0" smtClean="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NIVEL MUNDIAL</a:t>
            </a:r>
          </a:p>
          <a:p>
            <a:pPr algn="just">
              <a:lnSpc>
                <a:spcPct val="150000"/>
              </a:lnSpc>
              <a:spcAft>
                <a:spcPts val="0"/>
              </a:spcAft>
            </a:pPr>
            <a:r>
              <a:rPr lang="es-NI" sz="1600" dirty="0" smtClean="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Los </a:t>
            </a:r>
            <a:r>
              <a:rPr lang="es-NI" sz="1600"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sistemas orientados al control de registros de datos, son muy populares desde hace ya varios años a nivel </a:t>
            </a:r>
            <a:r>
              <a:rPr lang="es-NI" sz="1600" dirty="0" smtClean="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mundial…</a:t>
            </a:r>
            <a:endParaRPr lang="en-US" sz="1600"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161" y="1746557"/>
            <a:ext cx="2404680" cy="2404680"/>
          </a:xfrm>
          <a:prstGeom prst="rect">
            <a:avLst/>
          </a:prstGeom>
        </p:spPr>
      </p:pic>
      <p:sp>
        <p:nvSpPr>
          <p:cNvPr id="9" name="Rectángulo 8"/>
          <p:cNvSpPr/>
          <p:nvPr/>
        </p:nvSpPr>
        <p:spPr>
          <a:xfrm>
            <a:off x="7438559" y="4602703"/>
            <a:ext cx="3821883" cy="2262671"/>
          </a:xfrm>
          <a:prstGeom prst="rect">
            <a:avLst/>
          </a:prstGeom>
        </p:spPr>
        <p:txBody>
          <a:bodyPr wrap="square">
            <a:spAutoFit/>
          </a:bodyPr>
          <a:lstStyle/>
          <a:p>
            <a:pPr algn="just">
              <a:lnSpc>
                <a:spcPct val="150000"/>
              </a:lnSpc>
              <a:spcAft>
                <a:spcPts val="0"/>
              </a:spcAft>
            </a:pPr>
            <a:r>
              <a:rPr lang="es-NI" sz="1600" dirty="0" smtClean="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NIVEL NACIONAL</a:t>
            </a:r>
          </a:p>
          <a:p>
            <a:pPr algn="just">
              <a:lnSpc>
                <a:spcPct val="150000"/>
              </a:lnSpc>
              <a:spcAft>
                <a:spcPts val="0"/>
              </a:spcAft>
            </a:pPr>
            <a:r>
              <a:rPr lang="es-NI" sz="1600" dirty="0" smtClean="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En </a:t>
            </a:r>
            <a:r>
              <a:rPr lang="es-NI" sz="1600"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Nicaragua existen universidades que tiene ya más de 200 años y éstas han desarrollado controles de registros orientados a las diferentes áreas de sus campus…</a:t>
            </a:r>
            <a:endParaRPr lang="en-US" sz="1600"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10" name="Título 1"/>
          <p:cNvSpPr txBox="1">
            <a:spLocks/>
          </p:cNvSpPr>
          <p:nvPr/>
        </p:nvSpPr>
        <p:spPr>
          <a:xfrm>
            <a:off x="1410788" y="1056847"/>
            <a:ext cx="9141053" cy="832964"/>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NI" sz="2400" b="1" dirty="0" smtClean="0"/>
              <a:t>CRITERIOS GENERALES</a:t>
            </a:r>
            <a:endParaRPr lang="en-US" sz="2400" dirty="0"/>
          </a:p>
        </p:txBody>
      </p:sp>
    </p:spTree>
    <p:extLst>
      <p:ext uri="{BB962C8B-B14F-4D97-AF65-F5344CB8AC3E}">
        <p14:creationId xmlns:p14="http://schemas.microsoft.com/office/powerpoint/2010/main" val="2424367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40156" y="362853"/>
            <a:ext cx="8911687" cy="615715"/>
          </a:xfrm>
        </p:spPr>
        <p:txBody>
          <a:bodyPr>
            <a:normAutofit fontScale="90000"/>
          </a:bodyPr>
          <a:lstStyle/>
          <a:p>
            <a:pPr algn="ctr"/>
            <a:r>
              <a:rPr lang="es-NI" b="1" dirty="0" smtClean="0"/>
              <a:t>ESQUEMA DEL MARCO </a:t>
            </a:r>
            <a:r>
              <a:rPr lang="es-NI" b="1" dirty="0" smtClean="0"/>
              <a:t>TEORICO </a:t>
            </a:r>
            <a:endParaRPr lang="en-US" dirty="0"/>
          </a:p>
        </p:txBody>
      </p:sp>
      <p:sp>
        <p:nvSpPr>
          <p:cNvPr id="7" name="Rectángulo 6"/>
          <p:cNvSpPr/>
          <p:nvPr/>
        </p:nvSpPr>
        <p:spPr>
          <a:xfrm>
            <a:off x="1640156" y="4044043"/>
            <a:ext cx="4487928" cy="2677656"/>
          </a:xfrm>
          <a:prstGeom prst="rect">
            <a:avLst/>
          </a:prstGeom>
        </p:spPr>
        <p:txBody>
          <a:bodyPr wrap="square">
            <a:spAutoFit/>
          </a:bodyPr>
          <a:lstStyle/>
          <a:p>
            <a:pPr algn="just">
              <a:lnSpc>
                <a:spcPct val="150000"/>
              </a:lnSpc>
            </a:pPr>
            <a:r>
              <a:rPr lang="es-NI" sz="1600" dirty="0" smtClean="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NIVEL LOCAL</a:t>
            </a:r>
          </a:p>
          <a:p>
            <a:pPr algn="just">
              <a:lnSpc>
                <a:spcPct val="150000"/>
              </a:lnSpc>
            </a:pPr>
            <a:r>
              <a:rPr lang="es-NI" sz="1600" dirty="0" smtClean="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Universidad </a:t>
            </a:r>
            <a:r>
              <a:rPr lang="es-NI" sz="1600"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Martín Lutero </a:t>
            </a:r>
            <a:r>
              <a:rPr lang="es-NI" sz="1600" dirty="0" smtClean="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aún </a:t>
            </a:r>
            <a:r>
              <a:rPr lang="es-NI" sz="1600"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no cuenta con alguna plataforma que pueda satisfacer las necesidades informativas y de gestión administrativa de nuestra comunidad universitaria, por lo que es menester iniciar a construirla.</a:t>
            </a:r>
            <a:endParaRPr lang="en-US" sz="1600"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9" name="Rectángulo 8"/>
          <p:cNvSpPr/>
          <p:nvPr/>
        </p:nvSpPr>
        <p:spPr>
          <a:xfrm>
            <a:off x="7230014" y="4017917"/>
            <a:ext cx="4448639" cy="2819554"/>
          </a:xfrm>
          <a:prstGeom prst="rect">
            <a:avLst/>
          </a:prstGeom>
        </p:spPr>
        <p:txBody>
          <a:bodyPr wrap="square">
            <a:spAutoFit/>
          </a:bodyPr>
          <a:lstStyle/>
          <a:p>
            <a:pPr algn="just">
              <a:lnSpc>
                <a:spcPct val="150000"/>
              </a:lnSpc>
            </a:pPr>
            <a:r>
              <a:rPr lang="es-NI" sz="1500" dirty="0" smtClean="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NIVEL ESPECÍFICO</a:t>
            </a:r>
          </a:p>
          <a:p>
            <a:pPr algn="just">
              <a:lnSpc>
                <a:spcPct val="150000"/>
              </a:lnSpc>
            </a:pPr>
            <a:r>
              <a:rPr lang="es-NI" sz="1500" dirty="0" smtClean="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Como </a:t>
            </a:r>
            <a:r>
              <a:rPr lang="es-NI" sz="1500"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parte de esa intención nosotros como egresados de la carrera de ingeniería de sistemas, de Universidad Martín Lutero sede </a:t>
            </a:r>
            <a:r>
              <a:rPr lang="es-NI" sz="1500" dirty="0" err="1">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Quilalí</a:t>
            </a:r>
            <a:r>
              <a:rPr lang="es-NI" sz="1500"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pretendemos crear lo que consideramos el inicio de esta plataforma, con la esperanza de que pueda ser mejorada con el pasar de los años por nuestros predecesores</a:t>
            </a:r>
            <a:r>
              <a:rPr lang="es-NI" sz="1500" dirty="0" smtClean="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a:t>
            </a:r>
            <a:endParaRPr lang="en-US" sz="1500"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10" name="Título 1"/>
          <p:cNvSpPr txBox="1">
            <a:spLocks/>
          </p:cNvSpPr>
          <p:nvPr/>
        </p:nvSpPr>
        <p:spPr>
          <a:xfrm>
            <a:off x="1640155" y="1077472"/>
            <a:ext cx="8911687" cy="615715"/>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NI" sz="2800" b="1" dirty="0" smtClean="0"/>
              <a:t>CRITERIOS PARTICULARES</a:t>
            </a:r>
            <a:endParaRPr lang="en-US" sz="2800" dirty="0"/>
          </a:p>
        </p:txBody>
      </p:sp>
      <p:pic>
        <p:nvPicPr>
          <p:cNvPr id="11" name="image1.png"/>
          <p:cNvPicPr/>
          <p:nvPr/>
        </p:nvPicPr>
        <p:blipFill>
          <a:blip r:embed="rId2"/>
          <a:srcRect/>
          <a:stretch>
            <a:fillRect/>
          </a:stretch>
        </p:blipFill>
        <p:spPr>
          <a:xfrm>
            <a:off x="2934821" y="1799999"/>
            <a:ext cx="1458278" cy="2056547"/>
          </a:xfrm>
          <a:prstGeom prst="rect">
            <a:avLst/>
          </a:prstGeom>
          <a:ln/>
        </p:spPr>
      </p:pic>
      <p:pic>
        <p:nvPicPr>
          <p:cNvPr id="12" name="image1.png"/>
          <p:cNvPicPr/>
          <p:nvPr/>
        </p:nvPicPr>
        <p:blipFill>
          <a:blip r:embed="rId2"/>
          <a:srcRect/>
          <a:stretch>
            <a:fillRect/>
          </a:stretch>
        </p:blipFill>
        <p:spPr>
          <a:xfrm>
            <a:off x="8604321" y="1800000"/>
            <a:ext cx="1458278" cy="2056547"/>
          </a:xfrm>
          <a:prstGeom prst="rect">
            <a:avLst/>
          </a:prstGeom>
          <a:ln/>
        </p:spPr>
      </p:pic>
    </p:spTree>
    <p:extLst>
      <p:ext uri="{BB962C8B-B14F-4D97-AF65-F5344CB8AC3E}">
        <p14:creationId xmlns:p14="http://schemas.microsoft.com/office/powerpoint/2010/main" val="2231500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40156" y="362853"/>
            <a:ext cx="8911687" cy="615715"/>
          </a:xfrm>
        </p:spPr>
        <p:txBody>
          <a:bodyPr>
            <a:normAutofit fontScale="90000"/>
          </a:bodyPr>
          <a:lstStyle/>
          <a:p>
            <a:pPr algn="ctr"/>
            <a:r>
              <a:rPr lang="es-NI" b="1" dirty="0" smtClean="0"/>
              <a:t>METODOLOGÍA</a:t>
            </a:r>
            <a:endParaRPr lang="en-US" dirty="0"/>
          </a:p>
        </p:txBody>
      </p:sp>
      <p:sp>
        <p:nvSpPr>
          <p:cNvPr id="8" name="Marcador de contenido 2"/>
          <p:cNvSpPr>
            <a:spLocks noGrp="1"/>
          </p:cNvSpPr>
          <p:nvPr>
            <p:ph idx="1"/>
          </p:nvPr>
        </p:nvSpPr>
        <p:spPr>
          <a:xfrm>
            <a:off x="1640156" y="978568"/>
            <a:ext cx="9751631" cy="5879432"/>
          </a:xfrm>
        </p:spPr>
        <p:txBody>
          <a:bodyPr>
            <a:noAutofit/>
          </a:bodyPr>
          <a:lstStyle/>
          <a:p>
            <a:pPr>
              <a:lnSpc>
                <a:spcPct val="150000"/>
              </a:lnSpc>
            </a:pPr>
            <a:r>
              <a:rPr lang="es-NI" dirty="0">
                <a:latin typeface="Arial" panose="020B0604020202020204" pitchFamily="34" charset="0"/>
                <a:cs typeface="Arial" panose="020B0604020202020204" pitchFamily="34" charset="0"/>
              </a:rPr>
              <a:t>Al hablar de la implementación de nuestro proyecto nos enfocamos en el campo administrativo, en el cual deseamos optimizar los procesos de control de notas, por el cual deducimos que esto </a:t>
            </a:r>
            <a:r>
              <a:rPr lang="es-NI" dirty="0" smtClean="0">
                <a:latin typeface="Arial" panose="020B0604020202020204" pitchFamily="34" charset="0"/>
                <a:cs typeface="Arial" panose="020B0604020202020204" pitchFamily="34" charset="0"/>
              </a:rPr>
              <a:t>mejorará </a:t>
            </a:r>
            <a:r>
              <a:rPr lang="es-NI" dirty="0">
                <a:latin typeface="Arial" panose="020B0604020202020204" pitchFamily="34" charset="0"/>
                <a:cs typeface="Arial" panose="020B0604020202020204" pitchFamily="34" charset="0"/>
              </a:rPr>
              <a:t>de gran manera la calidad de los procesos mencionados y ayudara a llevar un mejor control de lo anteriormente </a:t>
            </a:r>
            <a:r>
              <a:rPr lang="es-NI" dirty="0" smtClean="0">
                <a:latin typeface="Arial" panose="020B0604020202020204" pitchFamily="34" charset="0"/>
                <a:cs typeface="Arial" panose="020B0604020202020204" pitchFamily="34" charset="0"/>
              </a:rPr>
              <a:t>expuesto.</a:t>
            </a:r>
          </a:p>
          <a:p>
            <a:pPr marL="0" indent="0">
              <a:lnSpc>
                <a:spcPct val="150000"/>
              </a:lnSpc>
              <a:buNone/>
            </a:pPr>
            <a:endParaRPr lang="en-US" sz="100" dirty="0"/>
          </a:p>
          <a:p>
            <a:r>
              <a:rPr lang="es-NI" b="1" dirty="0"/>
              <a:t>Tipo de Investigación</a:t>
            </a:r>
            <a:endParaRPr lang="en-US" b="1" dirty="0"/>
          </a:p>
          <a:p>
            <a:pPr marL="0" indent="0">
              <a:buNone/>
            </a:pPr>
            <a:r>
              <a:rPr lang="es-NI" dirty="0"/>
              <a:t>El tipo de investigación es Mixta</a:t>
            </a:r>
            <a:endParaRPr lang="en-US" dirty="0"/>
          </a:p>
          <a:p>
            <a:pPr marL="0" indent="0">
              <a:buNone/>
            </a:pPr>
            <a:r>
              <a:rPr lang="es-NI" dirty="0"/>
              <a:t>Por la naturaleza es de tipo exploratorio y descriptivo</a:t>
            </a:r>
            <a:r>
              <a:rPr lang="es-NI" dirty="0" smtClean="0"/>
              <a:t>.</a:t>
            </a:r>
          </a:p>
          <a:p>
            <a:pPr marL="0" indent="0">
              <a:buNone/>
            </a:pPr>
            <a:endParaRPr lang="en-US" sz="800" dirty="0"/>
          </a:p>
          <a:p>
            <a:r>
              <a:rPr lang="es-NI" b="1" dirty="0"/>
              <a:t>Métodos</a:t>
            </a:r>
            <a:endParaRPr lang="en-US" b="1" dirty="0"/>
          </a:p>
          <a:p>
            <a:pPr marL="0" indent="0">
              <a:buNone/>
            </a:pPr>
            <a:r>
              <a:rPr lang="es-NI" dirty="0"/>
              <a:t>En el presente proyecto, se ha utilizado diversos métodos para las prácticas de </a:t>
            </a:r>
            <a:r>
              <a:rPr lang="es-NI" dirty="0" smtClean="0"/>
              <a:t>investigación, </a:t>
            </a:r>
            <a:r>
              <a:rPr lang="es-NI" dirty="0"/>
              <a:t>e</a:t>
            </a:r>
            <a:r>
              <a:rPr lang="es-NI" dirty="0" smtClean="0"/>
              <a:t>n </a:t>
            </a:r>
            <a:r>
              <a:rPr lang="es-NI" dirty="0"/>
              <a:t>resumen, los métodos </a:t>
            </a:r>
            <a:r>
              <a:rPr lang="es-NI" dirty="0" smtClean="0"/>
              <a:t>empleados fueron:</a:t>
            </a:r>
            <a:endParaRPr lang="en-US" dirty="0"/>
          </a:p>
          <a:p>
            <a:pPr marL="0" indent="0">
              <a:buNone/>
            </a:pPr>
            <a:r>
              <a:rPr lang="es-NI" dirty="0"/>
              <a:t>Observación</a:t>
            </a:r>
            <a:r>
              <a:rPr lang="es-NI" dirty="0" smtClean="0"/>
              <a:t>:  Identificamos </a:t>
            </a:r>
            <a:r>
              <a:rPr lang="es-NI" dirty="0"/>
              <a:t>el problema y elaboramos el objetivo y la </a:t>
            </a:r>
            <a:r>
              <a:rPr lang="es-NI" dirty="0" smtClean="0"/>
              <a:t>propuesta.</a:t>
            </a:r>
          </a:p>
          <a:p>
            <a:pPr marL="0" indent="0">
              <a:buNone/>
            </a:pPr>
            <a:r>
              <a:rPr lang="es-NI" dirty="0" smtClean="0"/>
              <a:t>Científico: </a:t>
            </a:r>
            <a:r>
              <a:rPr lang="es-NI" dirty="0"/>
              <a:t>S</a:t>
            </a:r>
            <a:r>
              <a:rPr lang="es-NI" dirty="0" smtClean="0"/>
              <a:t>irvió </a:t>
            </a:r>
            <a:r>
              <a:rPr lang="es-NI" dirty="0"/>
              <a:t>para la definición del problema y la formulación del mismo.</a:t>
            </a:r>
            <a:endParaRPr lang="es-NI" dirty="0" smtClean="0"/>
          </a:p>
          <a:p>
            <a:pPr marL="0" indent="0">
              <a:buNone/>
            </a:pPr>
            <a:r>
              <a:rPr lang="es-NI" dirty="0" smtClean="0"/>
              <a:t>Técnicas: Se utilizó el instrumento de La entrevista.</a:t>
            </a:r>
            <a:endParaRPr lang="en-US" dirty="0"/>
          </a:p>
          <a:p>
            <a:pPr marL="0" indent="0">
              <a:buNone/>
            </a:pPr>
            <a:endParaRPr lang="en-US" dirty="0"/>
          </a:p>
        </p:txBody>
      </p:sp>
    </p:spTree>
    <p:extLst>
      <p:ext uri="{BB962C8B-B14F-4D97-AF65-F5344CB8AC3E}">
        <p14:creationId xmlns:p14="http://schemas.microsoft.com/office/powerpoint/2010/main" val="1814829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40156" y="362853"/>
            <a:ext cx="8911687" cy="615715"/>
          </a:xfrm>
        </p:spPr>
        <p:txBody>
          <a:bodyPr>
            <a:normAutofit fontScale="90000"/>
          </a:bodyPr>
          <a:lstStyle/>
          <a:p>
            <a:pPr algn="ctr"/>
            <a:r>
              <a:rPr lang="es-NI" b="1" dirty="0" smtClean="0"/>
              <a:t>METODOLOGÍA</a:t>
            </a:r>
            <a:endParaRPr lang="en-US" dirty="0"/>
          </a:p>
        </p:txBody>
      </p:sp>
      <p:sp>
        <p:nvSpPr>
          <p:cNvPr id="8" name="Marcador de contenido 2"/>
          <p:cNvSpPr>
            <a:spLocks noGrp="1"/>
          </p:cNvSpPr>
          <p:nvPr>
            <p:ph idx="1"/>
          </p:nvPr>
        </p:nvSpPr>
        <p:spPr>
          <a:xfrm>
            <a:off x="1640156" y="978568"/>
            <a:ext cx="9751631" cy="5677039"/>
          </a:xfrm>
        </p:spPr>
        <p:txBody>
          <a:bodyPr>
            <a:noAutofit/>
          </a:bodyPr>
          <a:lstStyle/>
          <a:p>
            <a:r>
              <a:rPr lang="es-NI" b="1" dirty="0"/>
              <a:t>Población</a:t>
            </a:r>
            <a:endParaRPr lang="en-US" b="1" dirty="0"/>
          </a:p>
          <a:p>
            <a:pPr marL="400050" lvl="1" indent="0">
              <a:lnSpc>
                <a:spcPct val="150000"/>
              </a:lnSpc>
              <a:buNone/>
            </a:pPr>
            <a:r>
              <a:rPr lang="es-NI" sz="1800" dirty="0" smtClean="0">
                <a:latin typeface="Arial" panose="020B0604020202020204" pitchFamily="34" charset="0"/>
                <a:cs typeface="Arial" panose="020B0604020202020204" pitchFamily="34" charset="0"/>
              </a:rPr>
              <a:t>Para realizar una investigación, no es necesario abarcar la totalidad de una población basta con elegir una muestra representativa de la misma. En nuestro caso con fines de incluir a los involucrados en el proceso que tiene que ver con el registro de notas de los estudiantes, entrevistamos a 12 docentes de un total de 12, esto corresponde a una muestra del 100%, administrativos entrevistamos al 100%. </a:t>
            </a:r>
          </a:p>
          <a:p>
            <a:pPr>
              <a:lnSpc>
                <a:spcPct val="150000"/>
              </a:lnSpc>
            </a:pPr>
            <a:r>
              <a:rPr lang="es-NI" dirty="0" smtClean="0">
                <a:latin typeface="Arial" panose="020B0604020202020204" pitchFamily="34" charset="0"/>
                <a:cs typeface="Arial" panose="020B0604020202020204" pitchFamily="34" charset="0"/>
              </a:rPr>
              <a:t>Las entrevistas se aplicaron a mediados del tercer trimestre del año lectivo 2020, fueron hechas de manera personal en forma de entrevista, a docentes, personal administrativo y a el director de UML </a:t>
            </a:r>
            <a:r>
              <a:rPr lang="es-NI" dirty="0" err="1" smtClean="0">
                <a:latin typeface="Arial" panose="020B0604020202020204" pitchFamily="34" charset="0"/>
                <a:cs typeface="Arial" panose="020B0604020202020204" pitchFamily="34" charset="0"/>
              </a:rPr>
              <a:t>Quilalí</a:t>
            </a:r>
            <a:r>
              <a:rPr lang="es-NI"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a:lnSpc>
                <a:spcPct val="150000"/>
              </a:lnSpc>
            </a:pPr>
            <a:r>
              <a:rPr lang="es-NI" dirty="0"/>
              <a:t> </a:t>
            </a:r>
            <a:r>
              <a:rPr lang="es-NI" dirty="0">
                <a:latin typeface="Arial" panose="020B0604020202020204" pitchFamily="34" charset="0"/>
                <a:cs typeface="Arial" panose="020B0604020202020204" pitchFamily="34" charset="0"/>
              </a:rPr>
              <a:t>De </a:t>
            </a:r>
            <a:r>
              <a:rPr lang="es-NI" dirty="0">
                <a:latin typeface="Arial" panose="020B0604020202020204" pitchFamily="34" charset="0"/>
                <a:cs typeface="Arial" panose="020B0604020202020204" pitchFamily="34" charset="0"/>
              </a:rPr>
              <a:t>acuerdo a todo esto, se elaboró satisfactoriamente el sistema “SIS Universidad”.</a:t>
            </a:r>
            <a:endParaRPr lang="en-US" dirty="0">
              <a:latin typeface="Arial" panose="020B0604020202020204" pitchFamily="34" charset="0"/>
              <a:cs typeface="Arial" panose="020B0604020202020204" pitchFamily="34" charset="0"/>
            </a:endParaRPr>
          </a:p>
          <a:p>
            <a:pPr marL="400050" lvl="1" indent="0">
              <a:lnSpc>
                <a:spcPct val="150000"/>
              </a:lnSpc>
              <a:buNone/>
            </a:pPr>
            <a:endParaRPr lang="en-US" sz="1800"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049012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49066" y="986589"/>
            <a:ext cx="10507578" cy="5414211"/>
          </a:xfrm>
        </p:spPr>
        <p:txBody>
          <a:bodyPr>
            <a:noAutofit/>
          </a:bodyPr>
          <a:lstStyle/>
          <a:p>
            <a:r>
              <a:rPr lang="es-NI" sz="2000" dirty="0" smtClean="0">
                <a:latin typeface="Arial" panose="020B0604020202020204" pitchFamily="34" charset="0"/>
                <a:cs typeface="Arial" panose="020B0604020202020204" pitchFamily="34" charset="0"/>
              </a:rPr>
              <a:t>Concluimos </a:t>
            </a:r>
            <a:r>
              <a:rPr lang="es-NI" sz="2000" dirty="0">
                <a:latin typeface="Arial" panose="020B0604020202020204" pitchFamily="34" charset="0"/>
                <a:cs typeface="Arial" panose="020B0604020202020204" pitchFamily="34" charset="0"/>
              </a:rPr>
              <a:t>que el sistema de registro de notas fue una excelente experiencia y un buen desafío para nuestros límites, nuestras indagaciones sobre apropiarnos de la forma de trabajo tradicional que realiza el área de registro académico, fue de mucha ayuda ya que de esta forma pudimos tener una visión más clara del objetivo que debíamos alcanzar, ya que pudimos observar la dificultad y lo tedioso que resulta manejar ese gran volumen de datos.</a:t>
            </a: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s-NI"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s-NI" sz="2000" dirty="0">
                <a:latin typeface="Arial" panose="020B0604020202020204" pitchFamily="34" charset="0"/>
                <a:cs typeface="Arial" panose="020B0604020202020204" pitchFamily="34" charset="0"/>
              </a:rPr>
              <a:t>Encontramos que el personal administrativo como los docentes hacen un esfuerzo muy grande por garantizar de manera física (escrita en formato de notas) los resultados académicos de los estudiantes de cada corte evaluativo.</a:t>
            </a: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s-NI"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s-NI" sz="2000" dirty="0">
                <a:latin typeface="Arial" panose="020B0604020202020204" pitchFamily="34" charset="0"/>
                <a:cs typeface="Arial" panose="020B0604020202020204" pitchFamily="34" charset="0"/>
              </a:rPr>
              <a:t>Creado el sistema en línea “SIS Universidad”, para que los docentes puedan realizar el registro de notas de los alumnos, inclusive desde su casa, en caso de no tener los medios tecnológicos, pueden hacerlo desde las instalaciones de la universidad o en último caso, pueden entregar su formato en físico para que el personal de registro académico </a:t>
            </a:r>
            <a:r>
              <a:rPr lang="es-NI" sz="2000" dirty="0" smtClean="0">
                <a:latin typeface="Arial" panose="020B0604020202020204" pitchFamily="34" charset="0"/>
                <a:cs typeface="Arial" panose="020B0604020202020204" pitchFamily="34" charset="0"/>
              </a:rPr>
              <a:t>ingrese </a:t>
            </a:r>
            <a:r>
              <a:rPr lang="es-NI" sz="2000" dirty="0">
                <a:latin typeface="Arial" panose="020B0604020202020204" pitchFamily="34" charset="0"/>
                <a:cs typeface="Arial" panose="020B0604020202020204" pitchFamily="34" charset="0"/>
              </a:rPr>
              <a:t>las notas al sistema. Los reportes de notas se pueden generar de forma inmediata por los usuarios administrativos que le consulten</a:t>
            </a:r>
            <a:r>
              <a:rPr lang="es-NI" sz="2000" dirty="0" smtClean="0">
                <a:latin typeface="Arial" panose="020B0604020202020204" pitchFamily="34" charset="0"/>
                <a:cs typeface="Arial" panose="020B0604020202020204" pitchFamily="34" charset="0"/>
              </a:rPr>
              <a:t>.</a:t>
            </a:r>
            <a:r>
              <a:rPr lang="es-NI" sz="1400" dirty="0" smtClean="0">
                <a:latin typeface="Arial" panose="020B0604020202020204" pitchFamily="34" charset="0"/>
                <a:cs typeface="Arial" panose="020B0604020202020204" pitchFamily="34" charset="0"/>
              </a:rPr>
              <a:t> </a:t>
            </a:r>
            <a:endParaRPr lang="en-US" sz="1500" dirty="0">
              <a:latin typeface="Arial" panose="020B0604020202020204" pitchFamily="34" charset="0"/>
              <a:cs typeface="Arial" panose="020B0604020202020204" pitchFamily="34" charset="0"/>
            </a:endParaRPr>
          </a:p>
        </p:txBody>
      </p:sp>
      <p:sp>
        <p:nvSpPr>
          <p:cNvPr id="3" name="Rectángulo 2"/>
          <p:cNvSpPr/>
          <p:nvPr/>
        </p:nvSpPr>
        <p:spPr>
          <a:xfrm>
            <a:off x="1549066" y="158234"/>
            <a:ext cx="2927404" cy="523220"/>
          </a:xfrm>
          <a:prstGeom prst="rect">
            <a:avLst/>
          </a:prstGeom>
        </p:spPr>
        <p:txBody>
          <a:bodyPr wrap="none">
            <a:spAutoFit/>
          </a:bodyPr>
          <a:lstStyle/>
          <a:p>
            <a:r>
              <a:rPr lang="es-NI" sz="2800" b="1" dirty="0" smtClean="0"/>
              <a:t>CONCLUSIONES</a:t>
            </a:r>
            <a:endParaRPr lang="en-US" sz="2800" dirty="0"/>
          </a:p>
        </p:txBody>
      </p:sp>
    </p:spTree>
    <p:extLst>
      <p:ext uri="{BB962C8B-B14F-4D97-AF65-F5344CB8AC3E}">
        <p14:creationId xmlns:p14="http://schemas.microsoft.com/office/powerpoint/2010/main" val="23426962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6400" y="910499"/>
            <a:ext cx="10515600" cy="5509351"/>
          </a:xfrm>
        </p:spPr>
        <p:txBody>
          <a:bodyPr>
            <a:normAutofit/>
          </a:bodyPr>
          <a:lstStyle/>
          <a:p>
            <a:r>
              <a:rPr lang="es-NI" sz="2800" dirty="0" smtClean="0"/>
              <a:t>Se recomienda el uso del sistema “SIS Universidad”, para que digitalicen el registro de notas.</a:t>
            </a:r>
            <a:r>
              <a:rPr lang="en-US" sz="2800" dirty="0" smtClean="0"/>
              <a:t/>
            </a:r>
            <a:br>
              <a:rPr lang="en-US" sz="2800" dirty="0" smtClean="0"/>
            </a:br>
            <a:r>
              <a:rPr lang="es-NI" sz="2800" dirty="0" smtClean="0"/>
              <a:t> </a:t>
            </a:r>
            <a:r>
              <a:rPr lang="en-US" sz="2800" dirty="0" smtClean="0"/>
              <a:t/>
            </a:r>
            <a:br>
              <a:rPr lang="en-US" sz="2800" dirty="0" smtClean="0"/>
            </a:br>
            <a:r>
              <a:rPr lang="es-NI" sz="2800" dirty="0" smtClean="0"/>
              <a:t>Capacitar a docente en el correcto uso del sistema, para que se garantice el ingreso íntegro de los datos.</a:t>
            </a:r>
            <a:r>
              <a:rPr lang="en-US" sz="2800" dirty="0" smtClean="0"/>
              <a:t/>
            </a:r>
            <a:br>
              <a:rPr lang="en-US" sz="2800" dirty="0" smtClean="0"/>
            </a:br>
            <a:r>
              <a:rPr lang="es-NI" sz="2800" dirty="0" smtClean="0"/>
              <a:t> </a:t>
            </a:r>
            <a:r>
              <a:rPr lang="en-US" sz="2800" dirty="0" smtClean="0"/>
              <a:t/>
            </a:r>
            <a:br>
              <a:rPr lang="en-US" sz="2800" dirty="0" smtClean="0"/>
            </a:br>
            <a:r>
              <a:rPr lang="es-NI" sz="2800" dirty="0" smtClean="0"/>
              <a:t>Establecer respaldo de información digital de la base de datos del sistema periódicamente.</a:t>
            </a:r>
            <a:r>
              <a:rPr lang="en-US" sz="2800" dirty="0" smtClean="0"/>
              <a:t/>
            </a:r>
            <a:br>
              <a:rPr lang="en-US" sz="2800" dirty="0" smtClean="0"/>
            </a:br>
            <a:r>
              <a:rPr lang="es-NI" sz="2800" dirty="0" smtClean="0"/>
              <a:t> </a:t>
            </a:r>
            <a:r>
              <a:rPr lang="en-US" sz="2800" dirty="0" smtClean="0"/>
              <a:t/>
            </a:r>
            <a:br>
              <a:rPr lang="en-US" sz="2800" dirty="0" smtClean="0"/>
            </a:br>
            <a:r>
              <a:rPr lang="es-NI" sz="2800" dirty="0" smtClean="0"/>
              <a:t>Crear un canal de comunicación efectivo con los docentes, para que mantengan informado al personal de registro académico de los datos que se van ingresando.</a:t>
            </a:r>
            <a:endParaRPr lang="en-US" sz="2800" dirty="0"/>
          </a:p>
        </p:txBody>
      </p:sp>
      <p:sp>
        <p:nvSpPr>
          <p:cNvPr id="3" name="Rectángulo 2"/>
          <p:cNvSpPr/>
          <p:nvPr/>
        </p:nvSpPr>
        <p:spPr>
          <a:xfrm>
            <a:off x="1819080" y="215384"/>
            <a:ext cx="3775393" cy="523220"/>
          </a:xfrm>
          <a:prstGeom prst="rect">
            <a:avLst/>
          </a:prstGeom>
        </p:spPr>
        <p:txBody>
          <a:bodyPr wrap="none">
            <a:spAutoFit/>
          </a:bodyPr>
          <a:lstStyle/>
          <a:p>
            <a:r>
              <a:rPr lang="es-NI" sz="2800" b="1" dirty="0" smtClean="0"/>
              <a:t>RECOMENDACIONES</a:t>
            </a:r>
            <a:endParaRPr lang="en-US" sz="2800" dirty="0"/>
          </a:p>
        </p:txBody>
      </p:sp>
    </p:spTree>
    <p:extLst>
      <p:ext uri="{BB962C8B-B14F-4D97-AF65-F5344CB8AC3E}">
        <p14:creationId xmlns:p14="http://schemas.microsoft.com/office/powerpoint/2010/main" val="42393377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91343" y="2703377"/>
            <a:ext cx="10515600" cy="1325563"/>
          </a:xfrm>
        </p:spPr>
        <p:txBody>
          <a:bodyPr>
            <a:normAutofit fontScale="90000"/>
          </a:bodyPr>
          <a:lstStyle/>
          <a:p>
            <a:r>
              <a:rPr lang="es-ES" sz="6000" dirty="0" smtClean="0"/>
              <a:t>GRACIAS POR SU ATENCION</a:t>
            </a:r>
            <a:endParaRPr lang="en-US" sz="6000" dirty="0"/>
          </a:p>
        </p:txBody>
      </p:sp>
    </p:spTree>
    <p:extLst>
      <p:ext uri="{BB962C8B-B14F-4D97-AF65-F5344CB8AC3E}">
        <p14:creationId xmlns:p14="http://schemas.microsoft.com/office/powerpoint/2010/main" val="3714943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15655" y="3876396"/>
            <a:ext cx="9758083" cy="2837913"/>
          </a:xfrm>
        </p:spPr>
        <p:txBody>
          <a:bodyPr>
            <a:noAutofit/>
          </a:bodyPr>
          <a:lstStyle/>
          <a:p>
            <a:pPr algn="ctr"/>
            <a:r>
              <a:rPr lang="es-NI" sz="1900" dirty="0" smtClean="0"/>
              <a:t>Para </a:t>
            </a:r>
            <a:r>
              <a:rPr lang="es-NI" sz="1900" dirty="0"/>
              <a:t>optar al título de: Ingeniero de Sistemas.</a:t>
            </a:r>
            <a:r>
              <a:rPr lang="en-US" sz="1900" dirty="0"/>
              <a:t/>
            </a:r>
            <a:br>
              <a:rPr lang="en-US" sz="1900" dirty="0"/>
            </a:br>
            <a:r>
              <a:rPr lang="es-NI" sz="1900" dirty="0"/>
              <a:t>Presentado por:</a:t>
            </a:r>
            <a:r>
              <a:rPr lang="en-US" sz="1900" dirty="0"/>
              <a:t/>
            </a:r>
            <a:br>
              <a:rPr lang="en-US" sz="1900" dirty="0"/>
            </a:br>
            <a:r>
              <a:rPr lang="es-NI" sz="1900" dirty="0"/>
              <a:t> </a:t>
            </a:r>
            <a:r>
              <a:rPr lang="en-US" sz="1900" dirty="0"/>
              <a:t/>
            </a:r>
            <a:br>
              <a:rPr lang="en-US" sz="1900" dirty="0"/>
            </a:br>
            <a:r>
              <a:rPr lang="es-NI" sz="1900" dirty="0"/>
              <a:t>Kathin Yahoska Moreno Casco.</a:t>
            </a:r>
            <a:r>
              <a:rPr lang="en-US" sz="1900" dirty="0"/>
              <a:t/>
            </a:r>
            <a:br>
              <a:rPr lang="en-US" sz="1900" dirty="0"/>
            </a:br>
            <a:r>
              <a:rPr lang="es-NI" sz="1900" dirty="0"/>
              <a:t>Alba María Bellorín Cerda.</a:t>
            </a:r>
            <a:r>
              <a:rPr lang="en-US" sz="1900" dirty="0"/>
              <a:t/>
            </a:r>
            <a:br>
              <a:rPr lang="en-US" sz="1900" dirty="0"/>
            </a:br>
            <a:r>
              <a:rPr lang="es-NI" sz="1900" dirty="0"/>
              <a:t>Francis Aradeliz Chavarría Espinoza.</a:t>
            </a:r>
            <a:r>
              <a:rPr lang="en-US" sz="1900" dirty="0"/>
              <a:t/>
            </a:r>
            <a:br>
              <a:rPr lang="en-US" sz="1900" dirty="0"/>
            </a:br>
            <a:r>
              <a:rPr lang="es-NI" sz="1900" dirty="0"/>
              <a:t>  </a:t>
            </a:r>
            <a:r>
              <a:rPr lang="en-US" sz="1900" dirty="0"/>
              <a:t/>
            </a:r>
            <a:br>
              <a:rPr lang="en-US" sz="1900" dirty="0"/>
            </a:br>
            <a:r>
              <a:rPr lang="es-NI" sz="1900" dirty="0" smtClean="0"/>
              <a:t>Tutor:</a:t>
            </a:r>
            <a:r>
              <a:rPr lang="en-US" sz="1900" dirty="0"/>
              <a:t/>
            </a:r>
            <a:br>
              <a:rPr lang="en-US" sz="1900" dirty="0"/>
            </a:br>
            <a:r>
              <a:rPr lang="es-NI" sz="1900" dirty="0"/>
              <a:t>Ing. Mario </a:t>
            </a:r>
            <a:r>
              <a:rPr lang="es-NI" sz="1900" dirty="0" smtClean="0"/>
              <a:t>Zapata</a:t>
            </a:r>
            <a:endParaRPr lang="en-US" sz="1900" dirty="0"/>
          </a:p>
        </p:txBody>
      </p:sp>
      <p:sp>
        <p:nvSpPr>
          <p:cNvPr id="6" name="Rectangle 5"/>
          <p:cNvSpPr>
            <a:spLocks noChangeArrowheads="1"/>
          </p:cNvSpPr>
          <p:nvPr/>
        </p:nvSpPr>
        <p:spPr bwMode="auto">
          <a:xfrm>
            <a:off x="2877671" y="1847"/>
            <a:ext cx="663979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571875" algn="l"/>
              </a:tabLst>
              <a:defRPr>
                <a:solidFill>
                  <a:schemeClr val="tx1"/>
                </a:solidFill>
                <a:latin typeface="Arial" panose="020B0604020202020204" pitchFamily="34" charset="0"/>
              </a:defRPr>
            </a:lvl1pPr>
            <a:lvl2pPr eaLnBrk="0" fontAlgn="base" hangingPunct="0">
              <a:spcBef>
                <a:spcPct val="0"/>
              </a:spcBef>
              <a:spcAft>
                <a:spcPct val="0"/>
              </a:spcAft>
              <a:tabLst>
                <a:tab pos="3571875" algn="l"/>
              </a:tabLst>
              <a:defRPr>
                <a:solidFill>
                  <a:schemeClr val="tx1"/>
                </a:solidFill>
                <a:latin typeface="Arial" panose="020B0604020202020204" pitchFamily="34" charset="0"/>
              </a:defRPr>
            </a:lvl2pPr>
            <a:lvl3pPr eaLnBrk="0" fontAlgn="base" hangingPunct="0">
              <a:spcBef>
                <a:spcPct val="0"/>
              </a:spcBef>
              <a:spcAft>
                <a:spcPct val="0"/>
              </a:spcAft>
              <a:tabLst>
                <a:tab pos="3571875" algn="l"/>
              </a:tabLst>
              <a:defRPr>
                <a:solidFill>
                  <a:schemeClr val="tx1"/>
                </a:solidFill>
                <a:latin typeface="Arial" panose="020B0604020202020204" pitchFamily="34" charset="0"/>
              </a:defRPr>
            </a:lvl3pPr>
            <a:lvl4pPr eaLnBrk="0" fontAlgn="base" hangingPunct="0">
              <a:spcBef>
                <a:spcPct val="0"/>
              </a:spcBef>
              <a:spcAft>
                <a:spcPct val="0"/>
              </a:spcAft>
              <a:tabLst>
                <a:tab pos="3571875" algn="l"/>
              </a:tabLst>
              <a:defRPr>
                <a:solidFill>
                  <a:schemeClr val="tx1"/>
                </a:solidFill>
                <a:latin typeface="Arial" panose="020B0604020202020204" pitchFamily="34" charset="0"/>
              </a:defRPr>
            </a:lvl4pPr>
            <a:lvl5pPr eaLnBrk="0" fontAlgn="base" hangingPunct="0">
              <a:spcBef>
                <a:spcPct val="0"/>
              </a:spcBef>
              <a:spcAft>
                <a:spcPct val="0"/>
              </a:spcAft>
              <a:tabLst>
                <a:tab pos="3571875" algn="l"/>
              </a:tabLst>
              <a:defRPr>
                <a:solidFill>
                  <a:schemeClr val="tx1"/>
                </a:solidFill>
                <a:latin typeface="Arial" panose="020B0604020202020204" pitchFamily="34" charset="0"/>
              </a:defRPr>
            </a:lvl5pPr>
            <a:lvl6pPr eaLnBrk="0" fontAlgn="base" hangingPunct="0">
              <a:spcBef>
                <a:spcPct val="0"/>
              </a:spcBef>
              <a:spcAft>
                <a:spcPct val="0"/>
              </a:spcAft>
              <a:tabLst>
                <a:tab pos="3571875" algn="l"/>
              </a:tabLst>
              <a:defRPr>
                <a:solidFill>
                  <a:schemeClr val="tx1"/>
                </a:solidFill>
                <a:latin typeface="Arial" panose="020B0604020202020204" pitchFamily="34" charset="0"/>
              </a:defRPr>
            </a:lvl6pPr>
            <a:lvl7pPr eaLnBrk="0" fontAlgn="base" hangingPunct="0">
              <a:spcBef>
                <a:spcPct val="0"/>
              </a:spcBef>
              <a:spcAft>
                <a:spcPct val="0"/>
              </a:spcAft>
              <a:tabLst>
                <a:tab pos="3571875" algn="l"/>
              </a:tabLst>
              <a:defRPr>
                <a:solidFill>
                  <a:schemeClr val="tx1"/>
                </a:solidFill>
                <a:latin typeface="Arial" panose="020B0604020202020204" pitchFamily="34" charset="0"/>
              </a:defRPr>
            </a:lvl7pPr>
            <a:lvl8pPr eaLnBrk="0" fontAlgn="base" hangingPunct="0">
              <a:spcBef>
                <a:spcPct val="0"/>
              </a:spcBef>
              <a:spcAft>
                <a:spcPct val="0"/>
              </a:spcAft>
              <a:tabLst>
                <a:tab pos="3571875" algn="l"/>
              </a:tabLst>
              <a:defRPr>
                <a:solidFill>
                  <a:schemeClr val="tx1"/>
                </a:solidFill>
                <a:latin typeface="Arial" panose="020B0604020202020204" pitchFamily="34" charset="0"/>
              </a:defRPr>
            </a:lvl8pPr>
            <a:lvl9pPr eaLnBrk="0" fontAlgn="base" hangingPunct="0">
              <a:spcBef>
                <a:spcPct val="0"/>
              </a:spcBef>
              <a:spcAft>
                <a:spcPct val="0"/>
              </a:spcAft>
              <a:tabLst>
                <a:tab pos="3571875"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3571875" algn="l"/>
              </a:tabLst>
            </a:pPr>
            <a:r>
              <a:rPr kumimoji="0" lang="es-NI" altLang="en-US" sz="2400" b="1" i="0" u="none" strike="noStrike" cap="none" normalizeH="0" baseline="0" dirty="0" smtClean="0">
                <a:ln>
                  <a:noFill/>
                </a:ln>
                <a:solidFill>
                  <a:schemeClr val="tx1"/>
                </a:solidFill>
                <a:effectLst/>
                <a:latin typeface="Bembo Std"/>
                <a:ea typeface="Calibri" panose="020F0502020204030204" pitchFamily="34" charset="0"/>
                <a:cs typeface="Arial" panose="020B0604020202020204" pitchFamily="34" charset="0"/>
              </a:rPr>
              <a:t>UNIVERSIDAD MARTIN LUTERO</a:t>
            </a:r>
            <a:endParaRPr kumimoji="0" lang="en-US" altLang="en-US" sz="11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3571875" algn="l"/>
              </a:tabLst>
            </a:pPr>
            <a:r>
              <a:rPr kumimoji="0" lang="es-NI" alt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s-NI"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 MINISTERIO DE LAS ASAMBLEAS DE DIOS”</a:t>
            </a:r>
            <a:endParaRPr kumimoji="0" lang="en-US" altLang="en-US" sz="11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3571875" algn="l"/>
              </a:tabLst>
            </a:pPr>
            <a:r>
              <a:rPr kumimoji="0" lang="es-NI"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SEDE-QUILALI</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571875" algn="l"/>
              </a:tabLst>
            </a:pPr>
            <a:r>
              <a:rPr kumimoji="0" lang="es-NI" alt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571875" algn="l"/>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8" name="Imagen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5089" y="999922"/>
            <a:ext cx="1104747" cy="162290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1964053" y="2128450"/>
            <a:ext cx="2279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s-NI" alt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es-NI"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ángulo 1"/>
          <p:cNvSpPr/>
          <p:nvPr/>
        </p:nvSpPr>
        <p:spPr>
          <a:xfrm>
            <a:off x="4873265" y="2732746"/>
            <a:ext cx="3028393" cy="369332"/>
          </a:xfrm>
          <a:prstGeom prst="rect">
            <a:avLst/>
          </a:prstGeom>
        </p:spPr>
        <p:txBody>
          <a:bodyPr wrap="none">
            <a:spAutoFit/>
          </a:bodyPr>
          <a:lstStyle/>
          <a:p>
            <a:r>
              <a:rPr lang="es-NI" b="1" dirty="0"/>
              <a:t>TEMA DE INVESTIGACIÓN:</a:t>
            </a:r>
            <a:endParaRPr lang="en-US" dirty="0"/>
          </a:p>
        </p:txBody>
      </p:sp>
      <p:sp>
        <p:nvSpPr>
          <p:cNvPr id="4" name="Rectángulo 3"/>
          <p:cNvSpPr/>
          <p:nvPr/>
        </p:nvSpPr>
        <p:spPr>
          <a:xfrm>
            <a:off x="3069495" y="3102078"/>
            <a:ext cx="6635931" cy="707886"/>
          </a:xfrm>
          <a:prstGeom prst="rect">
            <a:avLst/>
          </a:prstGeom>
        </p:spPr>
        <p:txBody>
          <a:bodyPr wrap="square">
            <a:spAutoFit/>
          </a:bodyPr>
          <a:lstStyle/>
          <a:p>
            <a:pPr algn="ctr"/>
            <a:r>
              <a:rPr lang="es-NI" sz="2000" dirty="0"/>
              <a:t>Sistema de notas de la </a:t>
            </a:r>
            <a:r>
              <a:rPr lang="es-NI" sz="2000" dirty="0" smtClean="0"/>
              <a:t>Universidad Martín </a:t>
            </a:r>
            <a:r>
              <a:rPr lang="es-NI" sz="2000" dirty="0"/>
              <a:t>Lutero extensión </a:t>
            </a:r>
            <a:r>
              <a:rPr lang="es-NI" sz="2000" dirty="0" err="1" smtClean="0"/>
              <a:t>Quilalí</a:t>
            </a:r>
            <a:r>
              <a:rPr lang="es-NI" sz="2000" dirty="0" smtClean="0"/>
              <a:t>, </a:t>
            </a:r>
            <a:r>
              <a:rPr lang="es-NI" sz="2000" dirty="0"/>
              <a:t>Departamento de Nueva Segovia.</a:t>
            </a:r>
            <a:endParaRPr lang="en-US" sz="2000" dirty="0"/>
          </a:p>
        </p:txBody>
      </p:sp>
    </p:spTree>
    <p:extLst>
      <p:ext uri="{BB962C8B-B14F-4D97-AF65-F5344CB8AC3E}">
        <p14:creationId xmlns:p14="http://schemas.microsoft.com/office/powerpoint/2010/main" val="1860079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102660"/>
          </a:xfrm>
        </p:spPr>
        <p:txBody>
          <a:bodyPr>
            <a:normAutofit fontScale="90000"/>
          </a:bodyPr>
          <a:lstStyle/>
          <a:p>
            <a:pPr lvl="0" algn="ctr"/>
            <a:r>
              <a:rPr lang="es-NI" b="1" dirty="0" smtClean="0"/>
              <a:t/>
            </a:r>
            <a:br>
              <a:rPr lang="es-NI" b="1" dirty="0" smtClean="0"/>
            </a:br>
            <a:r>
              <a:rPr lang="es-NI" b="1" dirty="0" smtClean="0"/>
              <a:t>Introducción</a:t>
            </a:r>
            <a:r>
              <a:rPr lang="en-US" b="1" dirty="0"/>
              <a:t/>
            </a:r>
            <a:br>
              <a:rPr lang="en-US" b="1" dirty="0"/>
            </a:br>
            <a:endParaRPr lang="en-US" dirty="0"/>
          </a:p>
        </p:txBody>
      </p:sp>
      <p:sp>
        <p:nvSpPr>
          <p:cNvPr id="3" name="Marcador de contenido 2"/>
          <p:cNvSpPr>
            <a:spLocks noGrp="1"/>
          </p:cNvSpPr>
          <p:nvPr>
            <p:ph idx="1"/>
          </p:nvPr>
        </p:nvSpPr>
        <p:spPr>
          <a:xfrm>
            <a:off x="1933301" y="1463040"/>
            <a:ext cx="9953897" cy="4885508"/>
          </a:xfrm>
        </p:spPr>
        <p:txBody>
          <a:bodyPr>
            <a:normAutofit fontScale="92500" lnSpcReduction="10000"/>
          </a:bodyPr>
          <a:lstStyle/>
          <a:p>
            <a:pPr marL="0" indent="0">
              <a:buNone/>
            </a:pPr>
            <a:r>
              <a:rPr lang="es-NI" sz="2400" dirty="0"/>
              <a:t>La presente investigación pretende reunir una serie de elementos necesarios en el diseño y construcción de un sistema de calificaciones tan indispensable en la vida laboral y estudiantil de la Universidad Martin Lutero que permitirá satisfacer la demanda de tan importante practica educativa.</a:t>
            </a:r>
            <a:endParaRPr lang="en-US" sz="2400" dirty="0"/>
          </a:p>
          <a:p>
            <a:pPr marL="0" indent="0">
              <a:buNone/>
            </a:pPr>
            <a:endParaRPr lang="en-US" sz="2400" dirty="0"/>
          </a:p>
          <a:p>
            <a:pPr marL="0" indent="0">
              <a:buNone/>
            </a:pPr>
            <a:r>
              <a:rPr lang="es-NI" sz="2400" dirty="0"/>
              <a:t>Consideramos que este será un elemento positivo tanto para los docentes como para los estudiantes quienes podrán en su momento brindar y acceder a los resultados académicos que necesite.</a:t>
            </a:r>
            <a:endParaRPr lang="en-US" sz="2400" dirty="0"/>
          </a:p>
          <a:p>
            <a:pPr marL="0" indent="0">
              <a:buNone/>
            </a:pPr>
            <a:endParaRPr lang="en-US" sz="2400" dirty="0"/>
          </a:p>
          <a:p>
            <a:pPr marL="0" indent="0">
              <a:buNone/>
            </a:pPr>
            <a:r>
              <a:rPr lang="es-NI" sz="2400" dirty="0"/>
              <a:t>Ponemos a su disposición este diseño de información automatizado que facilitara el registro académico de la comunicada educativa de tan prestigiosa Universidad.</a:t>
            </a:r>
            <a:endParaRPr lang="en-US" sz="2400" dirty="0"/>
          </a:p>
          <a:p>
            <a:endParaRPr lang="en-US" dirty="0"/>
          </a:p>
        </p:txBody>
      </p:sp>
    </p:spTree>
    <p:extLst>
      <p:ext uri="{BB962C8B-B14F-4D97-AF65-F5344CB8AC3E}">
        <p14:creationId xmlns:p14="http://schemas.microsoft.com/office/powerpoint/2010/main" val="2698305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31668" y="663299"/>
            <a:ext cx="8911687" cy="1280890"/>
          </a:xfrm>
        </p:spPr>
        <p:txBody>
          <a:bodyPr/>
          <a:lstStyle/>
          <a:p>
            <a:pPr algn="ctr"/>
            <a:r>
              <a:rPr lang="es-NI" b="1" dirty="0" smtClean="0"/>
              <a:t>Objetivo </a:t>
            </a:r>
            <a:r>
              <a:rPr lang="es-NI" b="1" dirty="0"/>
              <a:t>General:</a:t>
            </a:r>
            <a:endParaRPr lang="en-US" dirty="0"/>
          </a:p>
        </p:txBody>
      </p:sp>
      <p:sp>
        <p:nvSpPr>
          <p:cNvPr id="3" name="Marcador de contenido 2"/>
          <p:cNvSpPr>
            <a:spLocks noGrp="1"/>
          </p:cNvSpPr>
          <p:nvPr>
            <p:ph idx="1"/>
          </p:nvPr>
        </p:nvSpPr>
        <p:spPr>
          <a:xfrm>
            <a:off x="2484709" y="1944189"/>
            <a:ext cx="8915400" cy="2164080"/>
          </a:xfrm>
        </p:spPr>
        <p:txBody>
          <a:bodyPr/>
          <a:lstStyle/>
          <a:p>
            <a:pPr lvl="0" algn="just"/>
            <a:r>
              <a:rPr lang="es-NI" sz="2400" dirty="0"/>
              <a:t>Mejorar </a:t>
            </a:r>
            <a:r>
              <a:rPr lang="es-NI" sz="2400" dirty="0" smtClean="0"/>
              <a:t>el </a:t>
            </a:r>
            <a:r>
              <a:rPr lang="es-NI" sz="2400" dirty="0"/>
              <a:t>tiempo de atención a estudiantes y docentes en el área de registro académico de Universidad </a:t>
            </a:r>
            <a:r>
              <a:rPr lang="es-NI" sz="2400" dirty="0" smtClean="0"/>
              <a:t>Martín </a:t>
            </a:r>
            <a:r>
              <a:rPr lang="es-NI" sz="2400" dirty="0"/>
              <a:t>Lutero, sede </a:t>
            </a:r>
            <a:r>
              <a:rPr lang="es-NI" sz="2400" dirty="0" err="1"/>
              <a:t>Quilalí</a:t>
            </a:r>
            <a:r>
              <a:rPr lang="es-NI" sz="2400" dirty="0"/>
              <a:t>, en lo referente al registro y administración de notas de los alumnos</a:t>
            </a:r>
            <a:r>
              <a:rPr lang="es-NI" sz="2400" dirty="0" smtClean="0"/>
              <a:t>.</a:t>
            </a:r>
            <a:endParaRPr lang="en-US" dirty="0"/>
          </a:p>
        </p:txBody>
      </p:sp>
    </p:spTree>
    <p:extLst>
      <p:ext uri="{BB962C8B-B14F-4D97-AF65-F5344CB8AC3E}">
        <p14:creationId xmlns:p14="http://schemas.microsoft.com/office/powerpoint/2010/main" val="925718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4285" y="689424"/>
            <a:ext cx="8911687" cy="1280890"/>
          </a:xfrm>
        </p:spPr>
        <p:txBody>
          <a:bodyPr/>
          <a:lstStyle/>
          <a:p>
            <a:pPr algn="ctr"/>
            <a:r>
              <a:rPr lang="es-NI" b="1" dirty="0"/>
              <a:t>Objetivos Específicos:</a:t>
            </a:r>
            <a:endParaRPr lang="en-US" dirty="0"/>
          </a:p>
        </p:txBody>
      </p:sp>
      <p:sp>
        <p:nvSpPr>
          <p:cNvPr id="3" name="Marcador de contenido 2"/>
          <p:cNvSpPr>
            <a:spLocks noGrp="1"/>
          </p:cNvSpPr>
          <p:nvPr>
            <p:ph idx="1"/>
          </p:nvPr>
        </p:nvSpPr>
        <p:spPr>
          <a:xfrm>
            <a:off x="1926719" y="1567543"/>
            <a:ext cx="9895166" cy="4767943"/>
          </a:xfrm>
        </p:spPr>
        <p:txBody>
          <a:bodyPr>
            <a:normAutofit lnSpcReduction="10000"/>
          </a:bodyPr>
          <a:lstStyle/>
          <a:p>
            <a:pPr lvl="0"/>
            <a:r>
              <a:rPr lang="es-NI" sz="2400" dirty="0"/>
              <a:t>Determinar las operaciones de registro académico, a través de un diagnóstico realizado a docentes y administrativos, con el fin de conocer la lógica de trabajo.</a:t>
            </a:r>
            <a:endParaRPr lang="en-US" sz="2400" dirty="0"/>
          </a:p>
          <a:p>
            <a:endParaRPr lang="en-US" sz="2400" dirty="0"/>
          </a:p>
          <a:p>
            <a:pPr lvl="0"/>
            <a:r>
              <a:rPr lang="es-NI" sz="2400" dirty="0"/>
              <a:t>Analizar el sistema de trabajo actual, mediante la observación en el lugar, para que nos permita conocer la forma en que fluye la información.</a:t>
            </a:r>
            <a:endParaRPr lang="en-US" sz="2400" dirty="0"/>
          </a:p>
          <a:p>
            <a:endParaRPr lang="en-US" sz="2400" dirty="0"/>
          </a:p>
          <a:p>
            <a:pPr lvl="0"/>
            <a:r>
              <a:rPr lang="es-NI" sz="2400" dirty="0"/>
              <a:t>Diseñar un sistema automatizado de registro de notas en línea, mediante el uso de tecnologías web actuales, para que docentes y/o administrativos puedan ingresar las notas desde cualquier lugar.</a:t>
            </a:r>
            <a:endParaRPr lang="en-US" sz="2400" dirty="0"/>
          </a:p>
          <a:p>
            <a:endParaRPr lang="en-US" dirty="0"/>
          </a:p>
        </p:txBody>
      </p:sp>
    </p:spTree>
    <p:extLst>
      <p:ext uri="{BB962C8B-B14F-4D97-AF65-F5344CB8AC3E}">
        <p14:creationId xmlns:p14="http://schemas.microsoft.com/office/powerpoint/2010/main" val="2677512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13656" y="0"/>
            <a:ext cx="8911687" cy="687482"/>
          </a:xfrm>
        </p:spPr>
        <p:txBody>
          <a:bodyPr/>
          <a:lstStyle/>
          <a:p>
            <a:pPr algn="ctr"/>
            <a:r>
              <a:rPr lang="es-NI" b="1" dirty="0"/>
              <a:t>Antecedentes del problema</a:t>
            </a:r>
            <a:endParaRPr lang="en-US" dirty="0"/>
          </a:p>
        </p:txBody>
      </p:sp>
      <p:sp>
        <p:nvSpPr>
          <p:cNvPr id="3" name="Marcador de contenido 2"/>
          <p:cNvSpPr>
            <a:spLocks noGrp="1"/>
          </p:cNvSpPr>
          <p:nvPr>
            <p:ph idx="1"/>
          </p:nvPr>
        </p:nvSpPr>
        <p:spPr>
          <a:xfrm>
            <a:off x="1698171" y="687482"/>
            <a:ext cx="10301323" cy="5986034"/>
          </a:xfrm>
        </p:spPr>
        <p:txBody>
          <a:bodyPr>
            <a:noAutofit/>
          </a:bodyPr>
          <a:lstStyle/>
          <a:p>
            <a:pPr marL="0" indent="0">
              <a:buNone/>
            </a:pPr>
            <a:r>
              <a:rPr lang="es-NI" sz="2000" dirty="0"/>
              <a:t>Universidad Martin Lutero sede </a:t>
            </a:r>
            <a:r>
              <a:rPr lang="es-NI" sz="2000" dirty="0" err="1"/>
              <a:t>Quilalí</a:t>
            </a:r>
            <a:r>
              <a:rPr lang="es-NI" sz="2000" dirty="0"/>
              <a:t>, está ubicada al norte del departamento de Nueva Segovia, ésta sede posee aproximadamente 279 alumnos.</a:t>
            </a:r>
            <a:endParaRPr lang="en-US" sz="2000" dirty="0"/>
          </a:p>
          <a:p>
            <a:pPr marL="0" indent="0">
              <a:buNone/>
            </a:pPr>
            <a:r>
              <a:rPr lang="es-NI" sz="2000" dirty="0"/>
              <a:t> </a:t>
            </a:r>
            <a:r>
              <a:rPr lang="es-NI" sz="2000" dirty="0" smtClean="0"/>
              <a:t>El </a:t>
            </a:r>
            <a:r>
              <a:rPr lang="es-NI" sz="2000" dirty="0"/>
              <a:t>proceso de registro de notas inicia ya desde el año 2000 en que se apertura la Universidad, el personal docente realizaban su registro de notas en hojas de papel. Este mecanismo fue utilizado hasta el año 2004 que empezaron a usar los registros en los sistemas de ofimática Microsoft Access y Microsoft Excel, los cuales son de la propiedad de la Empresa Microsoft. Esta solución se puede considerar que resuelve en parte el proceso de registro, ya que no es muy efectiva debido a que todo el proceso es manual, sumando el caso de que los docentes entregan el formato de notas en papel, éstos se registran en libros de actas y luego se ingresan en la aplicación Microsoft Excel, lo que consideramos es un doble trabajo. </a:t>
            </a:r>
            <a:endParaRPr lang="en-US" sz="2000" dirty="0"/>
          </a:p>
          <a:p>
            <a:pPr marL="0" indent="0">
              <a:buNone/>
            </a:pPr>
            <a:r>
              <a:rPr lang="es-NI" sz="2000" dirty="0" smtClean="0"/>
              <a:t>En </a:t>
            </a:r>
            <a:r>
              <a:rPr lang="es-NI" sz="2000" dirty="0"/>
              <a:t>el año 2014 un grupo de jóvenes egresados de la universidad Martin Lutero en la ciudad de Managua crearon un sistema llamado SAU </a:t>
            </a:r>
            <a:r>
              <a:rPr lang="es-NI" sz="2000" dirty="0" smtClean="0"/>
              <a:t>(Sistema de Administración Universitaria) </a:t>
            </a:r>
            <a:r>
              <a:rPr lang="es-NI" sz="2000" dirty="0"/>
              <a:t>el cual tiene la capacidad de funcionar en una red local, pero lamentablemente no pudo ser funcional ya que no se tenía el personal técnico para configurarlo en el área de registro académico de UML </a:t>
            </a:r>
            <a:r>
              <a:rPr lang="es-NI" sz="2000" dirty="0" err="1"/>
              <a:t>Quilalí</a:t>
            </a:r>
            <a:r>
              <a:rPr lang="es-NI" sz="2000" dirty="0" smtClean="0"/>
              <a:t>.</a:t>
            </a:r>
            <a:endParaRPr lang="en-US" sz="2000" dirty="0"/>
          </a:p>
        </p:txBody>
      </p:sp>
    </p:spTree>
    <p:extLst>
      <p:ext uri="{BB962C8B-B14F-4D97-AF65-F5344CB8AC3E}">
        <p14:creationId xmlns:p14="http://schemas.microsoft.com/office/powerpoint/2010/main" val="1399669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26719" y="193953"/>
            <a:ext cx="8911687" cy="1280890"/>
          </a:xfrm>
        </p:spPr>
        <p:txBody>
          <a:bodyPr/>
          <a:lstStyle/>
          <a:p>
            <a:pPr algn="ctr"/>
            <a:r>
              <a:rPr lang="es-NI" b="1" dirty="0"/>
              <a:t>Planteamiento del problema</a:t>
            </a:r>
            <a:endParaRPr lang="en-US" dirty="0"/>
          </a:p>
        </p:txBody>
      </p:sp>
      <p:sp>
        <p:nvSpPr>
          <p:cNvPr id="3" name="Marcador de contenido 2"/>
          <p:cNvSpPr>
            <a:spLocks noGrp="1"/>
          </p:cNvSpPr>
          <p:nvPr>
            <p:ph idx="1"/>
          </p:nvPr>
        </p:nvSpPr>
        <p:spPr>
          <a:xfrm>
            <a:off x="1764631" y="1122947"/>
            <a:ext cx="10042357" cy="5406190"/>
          </a:xfrm>
        </p:spPr>
        <p:txBody>
          <a:bodyPr>
            <a:noAutofit/>
          </a:bodyPr>
          <a:lstStyle/>
          <a:p>
            <a:pPr marL="0" indent="0">
              <a:buNone/>
            </a:pPr>
            <a:r>
              <a:rPr lang="es-NI" sz="2400" dirty="0" smtClean="0"/>
              <a:t>El </a:t>
            </a:r>
            <a:r>
              <a:rPr lang="es-NI" sz="2400" dirty="0"/>
              <a:t>área de registro de Registro Académico de Universidad Martin Lutero sede </a:t>
            </a:r>
            <a:r>
              <a:rPr lang="es-NI" sz="2400" dirty="0" err="1"/>
              <a:t>Quilalí</a:t>
            </a:r>
            <a:r>
              <a:rPr lang="es-NI" sz="2400" dirty="0"/>
              <a:t>, no cuenta con un sistema de registro de notas automatizado, lo cual le impide brindar un tiempo de respuesta ágil a los estudiantes y docentes.</a:t>
            </a:r>
            <a:endParaRPr lang="en-US" sz="2400" dirty="0"/>
          </a:p>
          <a:p>
            <a:pPr marL="0" indent="0">
              <a:buNone/>
            </a:pPr>
            <a:r>
              <a:rPr lang="es-NI" sz="2400" dirty="0"/>
              <a:t> </a:t>
            </a:r>
            <a:endParaRPr lang="en-US" sz="2400" dirty="0"/>
          </a:p>
          <a:p>
            <a:pPr marL="0" indent="0">
              <a:buNone/>
            </a:pPr>
            <a:r>
              <a:rPr lang="es-NI" sz="2400" dirty="0"/>
              <a:t>Los tiempos de atención en cualquier empresa que presta un servicio, son indicadores muy importantes, ya que de eso depende la satisfacción del cliente.</a:t>
            </a:r>
            <a:endParaRPr lang="en-US" sz="2400" dirty="0"/>
          </a:p>
          <a:p>
            <a:endParaRPr lang="en-US" sz="2400" dirty="0"/>
          </a:p>
          <a:p>
            <a:pPr marL="0" indent="0">
              <a:buNone/>
            </a:pPr>
            <a:r>
              <a:rPr lang="es-NI" sz="2400" dirty="0"/>
              <a:t>Universidad Martín Lutero sede </a:t>
            </a:r>
            <a:r>
              <a:rPr lang="es-NI" sz="2400" dirty="0" err="1"/>
              <a:t>Quilalí</a:t>
            </a:r>
            <a:r>
              <a:rPr lang="es-NI" sz="2400" dirty="0"/>
              <a:t>, si bien es una institución de educación, cuenta con áreas donde concurren tanto docentes como estudiantes a solicitar diversos servicios, los cuales en la actualidad no han logrado ser satisfechos.</a:t>
            </a:r>
            <a:endParaRPr lang="en-US" sz="2400" dirty="0"/>
          </a:p>
          <a:p>
            <a:pPr marL="0" indent="0">
              <a:buNone/>
            </a:pPr>
            <a:r>
              <a:rPr lang="es-NI" dirty="0"/>
              <a:t> </a:t>
            </a:r>
            <a:endParaRPr lang="en-US" dirty="0"/>
          </a:p>
          <a:p>
            <a:endParaRPr lang="en-US" dirty="0"/>
          </a:p>
        </p:txBody>
      </p:sp>
    </p:spTree>
    <p:extLst>
      <p:ext uri="{BB962C8B-B14F-4D97-AF65-F5344CB8AC3E}">
        <p14:creationId xmlns:p14="http://schemas.microsoft.com/office/powerpoint/2010/main" val="127421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823595"/>
          </a:xfrm>
        </p:spPr>
        <p:txBody>
          <a:bodyPr/>
          <a:lstStyle/>
          <a:p>
            <a:pPr algn="ctr"/>
            <a:r>
              <a:rPr lang="es-NI" b="1" dirty="0"/>
              <a:t>Hipótesis</a:t>
            </a:r>
            <a:endParaRPr lang="en-US" dirty="0"/>
          </a:p>
        </p:txBody>
      </p:sp>
      <p:sp>
        <p:nvSpPr>
          <p:cNvPr id="4" name="Rectángulo 3"/>
          <p:cNvSpPr/>
          <p:nvPr/>
        </p:nvSpPr>
        <p:spPr>
          <a:xfrm>
            <a:off x="1941095" y="1347537"/>
            <a:ext cx="9412705" cy="2308324"/>
          </a:xfrm>
          <a:prstGeom prst="rect">
            <a:avLst/>
          </a:prstGeom>
        </p:spPr>
        <p:txBody>
          <a:bodyPr wrap="square">
            <a:spAutoFit/>
          </a:bodyPr>
          <a:lstStyle/>
          <a:p>
            <a:pPr algn="just">
              <a:lnSpc>
                <a:spcPct val="150000"/>
              </a:lnSpc>
              <a:spcAft>
                <a:spcPts val="0"/>
              </a:spcAft>
            </a:pPr>
            <a:r>
              <a:rPr lang="es-NI" sz="2400" dirty="0">
                <a:latin typeface="Arial" panose="020B0604020202020204" pitchFamily="34" charset="0"/>
                <a:ea typeface="Arial" panose="020B0604020202020204" pitchFamily="34" charset="0"/>
              </a:rPr>
              <a:t>La automatización de un sistema de registro de notas, mejorará el servicio de atención tanto a docentes, estudiantes y personal administrativo, lo que permitirá también la reducción de la mora en la Universidad Martín Lutero sede </a:t>
            </a:r>
            <a:r>
              <a:rPr lang="es-NI" sz="2400" dirty="0" err="1">
                <a:latin typeface="Arial" panose="020B0604020202020204" pitchFamily="34" charset="0"/>
                <a:ea typeface="Arial" panose="020B0604020202020204" pitchFamily="34" charset="0"/>
              </a:rPr>
              <a:t>Quilalí</a:t>
            </a:r>
            <a:r>
              <a:rPr lang="es-NI" sz="2400" dirty="0">
                <a:latin typeface="Arial" panose="020B0604020202020204" pitchFamily="34" charset="0"/>
                <a:ea typeface="Arial" panose="020B0604020202020204" pitchFamily="34" charset="0"/>
              </a:rPr>
              <a:t>.</a:t>
            </a:r>
            <a:endParaRPr lang="en-US" sz="24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458313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59106" y="239935"/>
            <a:ext cx="8911687" cy="690507"/>
          </a:xfrm>
        </p:spPr>
        <p:txBody>
          <a:bodyPr/>
          <a:lstStyle/>
          <a:p>
            <a:pPr algn="ctr"/>
            <a:r>
              <a:rPr lang="es-NI" b="1" dirty="0"/>
              <a:t>Justificación</a:t>
            </a:r>
            <a:endParaRPr lang="en-US" dirty="0"/>
          </a:p>
        </p:txBody>
      </p:sp>
      <p:sp>
        <p:nvSpPr>
          <p:cNvPr id="3" name="Marcador de contenido 2"/>
          <p:cNvSpPr>
            <a:spLocks noGrp="1"/>
          </p:cNvSpPr>
          <p:nvPr>
            <p:ph idx="1"/>
          </p:nvPr>
        </p:nvSpPr>
        <p:spPr>
          <a:xfrm>
            <a:off x="1959106" y="1167898"/>
            <a:ext cx="9751631" cy="4888684"/>
          </a:xfrm>
        </p:spPr>
        <p:txBody>
          <a:bodyPr>
            <a:noAutofit/>
          </a:bodyPr>
          <a:lstStyle/>
          <a:p>
            <a:pPr marL="0" indent="0" algn="just">
              <a:buNone/>
            </a:pPr>
            <a:r>
              <a:rPr lang="es-NI" sz="2000" dirty="0" smtClean="0"/>
              <a:t>La </a:t>
            </a:r>
            <a:r>
              <a:rPr lang="es-NI" sz="2000" dirty="0"/>
              <a:t>propuesta consiste en la programación del sistema de notas para optimizar, agilizar y mejorar todos los procesos administrativos y académicos que se llevan a cabo dentro de la </a:t>
            </a:r>
            <a:r>
              <a:rPr lang="es-NI" sz="2000" dirty="0" smtClean="0"/>
              <a:t>Universidad, </a:t>
            </a:r>
            <a:r>
              <a:rPr lang="es-NI" sz="2000" dirty="0"/>
              <a:t>con la finalidad de agradar y proporcionar un mejor servicio mejorado a los representantes del alumnado; así como también optimizar la manera en que el que control de notas se lleva a cabo.</a:t>
            </a:r>
            <a:endParaRPr lang="en-US" sz="2000" dirty="0"/>
          </a:p>
          <a:p>
            <a:pPr marL="0" indent="0" algn="just">
              <a:buNone/>
            </a:pPr>
            <a:r>
              <a:rPr lang="es-NI" sz="2000" dirty="0"/>
              <a:t> </a:t>
            </a:r>
            <a:endParaRPr lang="en-US" sz="2000" dirty="0"/>
          </a:p>
          <a:p>
            <a:pPr marL="0" indent="0" algn="just">
              <a:buNone/>
            </a:pPr>
            <a:r>
              <a:rPr lang="es-NI" sz="2000" dirty="0" smtClean="0"/>
              <a:t>Beneficiará </a:t>
            </a:r>
            <a:r>
              <a:rPr lang="es-NI" sz="2000" dirty="0"/>
              <a:t>a toda la Universidad; </a:t>
            </a:r>
            <a:r>
              <a:rPr lang="es-NI" sz="2000" dirty="0" smtClean="0"/>
              <a:t>se realizó </a:t>
            </a:r>
            <a:r>
              <a:rPr lang="es-NI" sz="2000" dirty="0"/>
              <a:t>el sistema de notas aplicando los conocimientos impartidos por nuestros maestros durante los años.</a:t>
            </a:r>
            <a:endParaRPr lang="en-US" sz="2000" dirty="0"/>
          </a:p>
          <a:p>
            <a:pPr algn="just"/>
            <a:endParaRPr lang="en-US" sz="2000" dirty="0"/>
          </a:p>
          <a:p>
            <a:pPr marL="0" indent="0" algn="just">
              <a:buNone/>
            </a:pPr>
            <a:r>
              <a:rPr lang="es-NI" sz="2000" dirty="0"/>
              <a:t>Al aplicar este proyecto servirá para un gran paso a la introducción en la tecnología y globalización, debido a que en la actualidad la tecnología está abarcando la sociedad.</a:t>
            </a:r>
            <a:endParaRPr lang="en-US" sz="2000" dirty="0"/>
          </a:p>
          <a:p>
            <a:pPr marL="0" indent="0">
              <a:buNone/>
            </a:pPr>
            <a:endParaRPr lang="en-US" dirty="0"/>
          </a:p>
        </p:txBody>
      </p:sp>
    </p:spTree>
    <p:extLst>
      <p:ext uri="{BB962C8B-B14F-4D97-AF65-F5344CB8AC3E}">
        <p14:creationId xmlns:p14="http://schemas.microsoft.com/office/powerpoint/2010/main" val="1203522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415</TotalTime>
  <Words>967</Words>
  <Application>Microsoft Office PowerPoint</Application>
  <PresentationFormat>Panorámica</PresentationFormat>
  <Paragraphs>76</Paragraphs>
  <Slides>16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Arial</vt:lpstr>
      <vt:lpstr>Bembo Std</vt:lpstr>
      <vt:lpstr>Calibri</vt:lpstr>
      <vt:lpstr>Century Gothic</vt:lpstr>
      <vt:lpstr>Times New Roman</vt:lpstr>
      <vt:lpstr>Wingdings 3</vt:lpstr>
      <vt:lpstr>Espiral</vt:lpstr>
      <vt:lpstr>El principio de la sabiduría es el temor de Jehová. Proverbios 1:7</vt:lpstr>
      <vt:lpstr>Para optar al título de: Ingeniero de Sistemas. Presentado por:   Kathin Yahoska Moreno Casco. Alba María Bellorín Cerda. Francis Aradeliz Chavarría Espinoza.    Tutor: Ing. Mario Zapata</vt:lpstr>
      <vt:lpstr> Introducción </vt:lpstr>
      <vt:lpstr>Objetivo General:</vt:lpstr>
      <vt:lpstr>Objetivos Específicos:</vt:lpstr>
      <vt:lpstr>Antecedentes del problema</vt:lpstr>
      <vt:lpstr>Planteamiento del problema</vt:lpstr>
      <vt:lpstr>Hipótesis</vt:lpstr>
      <vt:lpstr>Justificación</vt:lpstr>
      <vt:lpstr>ESQUEMA DEL MARCO TEORICO </vt:lpstr>
      <vt:lpstr>ESQUEMA DEL MARCO TEORICO </vt:lpstr>
      <vt:lpstr>METODOLOGÍA</vt:lpstr>
      <vt:lpstr>METODOLOGÍA</vt:lpstr>
      <vt:lpstr>Concluimos que el sistema de registro de notas fue una excelente experiencia y un buen desafío para nuestros límites, nuestras indagaciones sobre apropiarnos de la forma de trabajo tradicional que realiza el área de registro académico, fue de mucha ayuda ya que de esta forma pudimos tener una visión más clara del objetivo que debíamos alcanzar, ya que pudimos observar la dificultad y lo tedioso que resulta manejar ese gran volumen de datos.   Encontramos que el personal administrativo como los docentes hacen un esfuerzo muy grande por garantizar de manera física (escrita en formato de notas) los resultados académicos de los estudiantes de cada corte evaluativo.   Creado el sistema en línea “SIS Universidad”, para que los docentes puedan realizar el registro de notas de los alumnos, inclusive desde su casa, en caso de no tener los medios tecnológicos, pueden hacerlo desde las instalaciones de la universidad o en último caso, pueden entregar su formato en físico para que el personal de registro académico ingrese las notas al sistema. Los reportes de notas se pueden generar de forma inmediata por los usuarios administrativos que le consulten. </vt:lpstr>
      <vt:lpstr>Se recomienda el uso del sistema “SIS Universidad”, para que digitalicen el registro de notas.   Capacitar a docente en el correcto uso del sistema, para que se garantice el ingreso íntegro de los datos.   Establecer respaldo de información digital de la base de datos del sistema periódicamente.   Crear un canal de comunicación efectivo con los docentes, para que mantengan informado al personal de registro académico de los datos que se van ingresando.</vt:lpstr>
      <vt:lpstr>GRACIAS POR SU ATENCION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principio de la sabiduría es el temor de Jehová. Proverbios 1:7</dc:title>
  <dc:creator>Usuario de Windows</dc:creator>
  <cp:lastModifiedBy>Usuario de Windows</cp:lastModifiedBy>
  <cp:revision>53</cp:revision>
  <dcterms:created xsi:type="dcterms:W3CDTF">2020-11-15T21:56:55Z</dcterms:created>
  <dcterms:modified xsi:type="dcterms:W3CDTF">2020-11-23T16:30:38Z</dcterms:modified>
</cp:coreProperties>
</file>