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Spectral"/>
      <p:regular r:id="rId27"/>
      <p:bold r:id="rId28"/>
      <p:italic r:id="rId29"/>
      <p:boldItalic r:id="rId30"/>
    </p:embeddedFont>
    <p:embeddedFont>
      <p:font typeface="Satisfy"/>
      <p:regular r:id="rId31"/>
    </p:embeddedFont>
    <p:embeddedFont>
      <p:font typeface="Manjari"/>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Spectral-bold.fntdata"/><Relationship Id="rId27" Type="http://schemas.openxmlformats.org/officeDocument/2006/relationships/font" Target="fonts/Spectral-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pectral-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atisfy-regular.fntdata"/><Relationship Id="rId30" Type="http://schemas.openxmlformats.org/officeDocument/2006/relationships/font" Target="fonts/Spectral-boldItalic.fntdata"/><Relationship Id="rId11" Type="http://schemas.openxmlformats.org/officeDocument/2006/relationships/slide" Target="slides/slide6.xml"/><Relationship Id="rId33" Type="http://schemas.openxmlformats.org/officeDocument/2006/relationships/font" Target="fonts/Manjari-bold.fntdata"/><Relationship Id="rId10" Type="http://schemas.openxmlformats.org/officeDocument/2006/relationships/slide" Target="slides/slide5.xml"/><Relationship Id="rId32" Type="http://schemas.openxmlformats.org/officeDocument/2006/relationships/font" Target="fonts/Manjari-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969218fd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969218fd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969218fd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969218fd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abcdffc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abcdffc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abcdffc6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abcdffc6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9394591b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9394591b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a1cc98c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a1cc98c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9394591b0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9394591b0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a969218fd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a969218fd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9394591b0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9394591b0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9692189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9692189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9394591b0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9394591b0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d987e30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d987e30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969218f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969218f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9394591b0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9394591b0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abcdffc6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abcdffc6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abcdffc6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abcdffc6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anjari"/>
                <a:ea typeface="Manjari"/>
                <a:cs typeface="Manjari"/>
                <a:sym typeface="Manjari"/>
              </a:rPr>
              <a:t>Capstone</a:t>
            </a:r>
            <a:r>
              <a:rPr lang="en">
                <a:latin typeface="Manjari"/>
                <a:ea typeface="Manjari"/>
                <a:cs typeface="Manjari"/>
                <a:sym typeface="Manjari"/>
              </a:rPr>
              <a:t> Project I</a:t>
            </a:r>
            <a:endParaRPr>
              <a:latin typeface="Manjari"/>
              <a:ea typeface="Manjari"/>
              <a:cs typeface="Manjari"/>
              <a:sym typeface="Manjari"/>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Spectral"/>
                <a:ea typeface="Spectral"/>
                <a:cs typeface="Spectral"/>
                <a:sym typeface="Spectral"/>
              </a:rPr>
              <a:t>Liz Francese</a:t>
            </a:r>
            <a:endParaRPr>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Spectral"/>
                <a:ea typeface="Spectral"/>
                <a:cs typeface="Spectral"/>
                <a:sym typeface="Spectral"/>
              </a:rPr>
              <a:t> </a:t>
            </a:r>
            <a:endParaRPr>
              <a:latin typeface="Spectral"/>
              <a:ea typeface="Spectral"/>
              <a:cs typeface="Spectral"/>
              <a:sym typeface="Spectral"/>
            </a:endParaRPr>
          </a:p>
        </p:txBody>
      </p:sp>
      <p:sp>
        <p:nvSpPr>
          <p:cNvPr id="150" name="Google Shape;150;p2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anjari"/>
                <a:ea typeface="Manjari"/>
                <a:cs typeface="Manjari"/>
                <a:sym typeface="Manjari"/>
              </a:rPr>
              <a:t>Data Structure</a:t>
            </a:r>
            <a:endParaRPr>
              <a:latin typeface="Manjari"/>
              <a:ea typeface="Manjari"/>
              <a:cs typeface="Manjari"/>
              <a:sym typeface="Manjari"/>
            </a:endParaRPr>
          </a:p>
        </p:txBody>
      </p:sp>
      <p:sp>
        <p:nvSpPr>
          <p:cNvPr id="151" name="Google Shape;151;p22"/>
          <p:cNvSpPr txBox="1"/>
          <p:nvPr/>
        </p:nvSpPr>
        <p:spPr>
          <a:xfrm>
            <a:off x="-1994150" y="871350"/>
            <a:ext cx="10692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In math, first grade seems to be doing the worst</a:t>
            </a:r>
            <a:endParaRPr sz="1300">
              <a:solidFill>
                <a:schemeClr val="dk2"/>
              </a:solidFill>
              <a:latin typeface="Roboto"/>
              <a:ea typeface="Roboto"/>
              <a:cs typeface="Roboto"/>
              <a:sym typeface="Roboto"/>
            </a:endParaRPr>
          </a:p>
        </p:txBody>
      </p:sp>
      <p:sp>
        <p:nvSpPr>
          <p:cNvPr id="152" name="Google Shape;152;p22"/>
          <p:cNvSpPr txBox="1"/>
          <p:nvPr/>
        </p:nvSpPr>
        <p:spPr>
          <a:xfrm>
            <a:off x="-3273775" y="2330020"/>
            <a:ext cx="29967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209/417 students are considered ‘high risk’</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By grade level, the highest population of high risk students is in first grade</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By school, its the middle school</a:t>
            </a:r>
            <a:endParaRPr sz="1300">
              <a:solidFill>
                <a:schemeClr val="dk2"/>
              </a:solidFill>
              <a:latin typeface="Roboto"/>
              <a:ea typeface="Roboto"/>
              <a:cs typeface="Roboto"/>
              <a:sym typeface="Roboto"/>
            </a:endParaRPr>
          </a:p>
        </p:txBody>
      </p:sp>
      <p:grpSp>
        <p:nvGrpSpPr>
          <p:cNvPr id="153" name="Google Shape;153;p22"/>
          <p:cNvGrpSpPr/>
          <p:nvPr/>
        </p:nvGrpSpPr>
        <p:grpSpPr>
          <a:xfrm>
            <a:off x="5028563" y="957332"/>
            <a:ext cx="3339000" cy="3339000"/>
            <a:chOff x="2902488" y="902232"/>
            <a:chExt cx="3339000" cy="3339000"/>
          </a:xfrm>
        </p:grpSpPr>
        <p:sp>
          <p:nvSpPr>
            <p:cNvPr id="154" name="Google Shape;154;p22"/>
            <p:cNvSpPr/>
            <p:nvPr/>
          </p:nvSpPr>
          <p:spPr>
            <a:xfrm rot="-5400000">
              <a:off x="2902488" y="902232"/>
              <a:ext cx="3339000" cy="3339000"/>
            </a:xfrm>
            <a:prstGeom prst="ellipse">
              <a:avLst/>
            </a:prstGeom>
            <a:noFill/>
            <a:ln cap="flat" cmpd="sng" w="19050">
              <a:solidFill>
                <a:srgbClr val="B02B2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3123738" y="1123632"/>
              <a:ext cx="2896500" cy="2896200"/>
            </a:xfrm>
            <a:prstGeom prst="pie">
              <a:avLst>
                <a:gd fmla="val 21577108" name="adj1"/>
                <a:gd fmla="val 16214886" name="adj2"/>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22"/>
          <p:cNvGrpSpPr/>
          <p:nvPr/>
        </p:nvGrpSpPr>
        <p:grpSpPr>
          <a:xfrm>
            <a:off x="5790113" y="1718882"/>
            <a:ext cx="1815900" cy="1815900"/>
            <a:chOff x="3664038" y="1663782"/>
            <a:chExt cx="1815900" cy="1815900"/>
          </a:xfrm>
        </p:grpSpPr>
        <p:sp>
          <p:nvSpPr>
            <p:cNvPr id="157" name="Google Shape;157;p22"/>
            <p:cNvSpPr/>
            <p:nvPr/>
          </p:nvSpPr>
          <p:spPr>
            <a:xfrm>
              <a:off x="3664038" y="1663782"/>
              <a:ext cx="1815900" cy="1815900"/>
            </a:xfrm>
            <a:prstGeom prst="ellipse">
              <a:avLst/>
            </a:prstGeom>
            <a:solidFill>
              <a:srgbClr val="A7291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Manjari"/>
                  <a:ea typeface="Manjari"/>
                  <a:cs typeface="Manjari"/>
                  <a:sym typeface="Manjari"/>
                </a:rPr>
                <a:t>Student</a:t>
              </a:r>
              <a:endParaRPr b="1">
                <a:solidFill>
                  <a:srgbClr val="FFFFFF"/>
                </a:solidFill>
                <a:latin typeface="Manjari"/>
                <a:ea typeface="Manjari"/>
                <a:cs typeface="Manjari"/>
                <a:sym typeface="Manjari"/>
              </a:endParaRPr>
            </a:p>
            <a:p>
              <a:pPr indent="0" lvl="0" marL="0" rtl="0" algn="ctr">
                <a:lnSpc>
                  <a:spcPct val="115000"/>
                </a:lnSpc>
                <a:spcBef>
                  <a:spcPts val="0"/>
                </a:spcBef>
                <a:spcAft>
                  <a:spcPts val="0"/>
                </a:spcAft>
                <a:buNone/>
              </a:pPr>
              <a:r>
                <a:rPr b="1" i="1" lang="en" sz="1200">
                  <a:solidFill>
                    <a:srgbClr val="FFFFFF"/>
                  </a:solidFill>
                  <a:latin typeface="Manjari"/>
                  <a:ea typeface="Manjari"/>
                  <a:cs typeface="Manjari"/>
                  <a:sym typeface="Manjari"/>
                </a:rPr>
                <a:t>414 in dataset</a:t>
              </a:r>
              <a:endParaRPr b="1" i="1" sz="1200">
                <a:solidFill>
                  <a:srgbClr val="FFFFFF"/>
                </a:solidFill>
                <a:latin typeface="Manjari"/>
                <a:ea typeface="Manjari"/>
                <a:cs typeface="Manjari"/>
                <a:sym typeface="Manjari"/>
              </a:endParaRPr>
            </a:p>
            <a:p>
              <a:pPr indent="0" lvl="0" marL="0" rtl="0" algn="ctr">
                <a:lnSpc>
                  <a:spcPct val="115000"/>
                </a:lnSpc>
                <a:spcBef>
                  <a:spcPts val="0"/>
                </a:spcBef>
                <a:spcAft>
                  <a:spcPts val="0"/>
                </a:spcAft>
                <a:buNone/>
              </a:pPr>
              <a:r>
                <a:rPr b="1" lang="en" sz="1200">
                  <a:solidFill>
                    <a:srgbClr val="FFFFFF"/>
                  </a:solidFill>
                  <a:latin typeface="Manjari"/>
                  <a:ea typeface="Manjari"/>
                  <a:cs typeface="Manjari"/>
                  <a:sym typeface="Manjari"/>
                </a:rPr>
                <a:t>(id, grade, school, teacher)</a:t>
              </a:r>
              <a:endParaRPr b="1" sz="1200">
                <a:solidFill>
                  <a:srgbClr val="FFFFFF"/>
                </a:solidFill>
                <a:latin typeface="Manjari"/>
                <a:ea typeface="Manjari"/>
                <a:cs typeface="Manjari"/>
                <a:sym typeface="Manjari"/>
              </a:endParaRPr>
            </a:p>
          </p:txBody>
        </p:sp>
      </p:grpSp>
      <p:grpSp>
        <p:nvGrpSpPr>
          <p:cNvPr id="159" name="Google Shape;159;p22"/>
          <p:cNvGrpSpPr/>
          <p:nvPr/>
        </p:nvGrpSpPr>
        <p:grpSpPr>
          <a:xfrm>
            <a:off x="6168140" y="500929"/>
            <a:ext cx="1068600" cy="1068600"/>
            <a:chOff x="2859873" y="853971"/>
            <a:chExt cx="1068600" cy="1068600"/>
          </a:xfrm>
        </p:grpSpPr>
        <p:sp>
          <p:nvSpPr>
            <p:cNvPr id="160" name="Google Shape;160;p22"/>
            <p:cNvSpPr/>
            <p:nvPr/>
          </p:nvSpPr>
          <p:spPr>
            <a:xfrm>
              <a:off x="2859873" y="853971"/>
              <a:ext cx="1068600" cy="1068600"/>
            </a:xfrm>
            <a:prstGeom prst="ellipse">
              <a:avLst/>
            </a:prstGeom>
            <a:solidFill>
              <a:srgbClr val="801F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FFFFFF"/>
                  </a:solidFill>
                  <a:latin typeface="Manjari"/>
                  <a:ea typeface="Manjari"/>
                  <a:cs typeface="Manjari"/>
                  <a:sym typeface="Manjari"/>
                </a:rPr>
                <a:t>Testing Season</a:t>
              </a:r>
              <a:endParaRPr b="1" sz="800">
                <a:solidFill>
                  <a:srgbClr val="FFFFFF"/>
                </a:solidFill>
                <a:latin typeface="Manjari"/>
                <a:ea typeface="Manjari"/>
                <a:cs typeface="Manjari"/>
                <a:sym typeface="Manjari"/>
              </a:endParaRPr>
            </a:p>
            <a:p>
              <a:pPr indent="0" lvl="0" marL="0" rtl="0" algn="ctr">
                <a:lnSpc>
                  <a:spcPct val="115000"/>
                </a:lnSpc>
                <a:spcBef>
                  <a:spcPts val="0"/>
                </a:spcBef>
                <a:spcAft>
                  <a:spcPts val="0"/>
                </a:spcAft>
                <a:buNone/>
              </a:pPr>
              <a:r>
                <a:rPr b="1" lang="en" sz="800">
                  <a:solidFill>
                    <a:srgbClr val="FFFFFF"/>
                  </a:solidFill>
                  <a:latin typeface="Manjari"/>
                  <a:ea typeface="Manjari"/>
                  <a:cs typeface="Manjari"/>
                  <a:sym typeface="Manjari"/>
                </a:rPr>
                <a:t>(F,W,S)</a:t>
              </a:r>
              <a:endParaRPr b="1" sz="800">
                <a:solidFill>
                  <a:srgbClr val="FFFFFF"/>
                </a:solidFill>
                <a:latin typeface="Manjari"/>
                <a:ea typeface="Manjari"/>
                <a:cs typeface="Manjari"/>
                <a:sym typeface="Manjari"/>
              </a:endParaRPr>
            </a:p>
          </p:txBody>
        </p:sp>
      </p:grpSp>
      <p:grpSp>
        <p:nvGrpSpPr>
          <p:cNvPr id="162" name="Google Shape;162;p22"/>
          <p:cNvGrpSpPr/>
          <p:nvPr/>
        </p:nvGrpSpPr>
        <p:grpSpPr>
          <a:xfrm>
            <a:off x="6158320" y="3688473"/>
            <a:ext cx="1068600" cy="1068600"/>
            <a:chOff x="5214448" y="3234278"/>
            <a:chExt cx="1068600" cy="1068600"/>
          </a:xfrm>
        </p:grpSpPr>
        <p:sp>
          <p:nvSpPr>
            <p:cNvPr id="163" name="Google Shape;163;p22"/>
            <p:cNvSpPr/>
            <p:nvPr/>
          </p:nvSpPr>
          <p:spPr>
            <a:xfrm>
              <a:off x="5214448" y="3234278"/>
              <a:ext cx="1068600" cy="1068600"/>
            </a:xfrm>
            <a:prstGeom prst="ellipse">
              <a:avLst/>
            </a:prstGeom>
            <a:solidFill>
              <a:srgbClr val="801F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chemeClr val="lt1"/>
                  </a:solidFill>
                  <a:latin typeface="Manjari"/>
                  <a:ea typeface="Manjari"/>
                  <a:cs typeface="Manjari"/>
                  <a:sym typeface="Manjari"/>
                </a:rPr>
                <a:t>Tier or </a:t>
              </a:r>
              <a:endParaRPr b="1" sz="800">
                <a:solidFill>
                  <a:schemeClr val="lt1"/>
                </a:solidFill>
                <a:latin typeface="Manjari"/>
                <a:ea typeface="Manjari"/>
                <a:cs typeface="Manjari"/>
                <a:sym typeface="Manjari"/>
              </a:endParaRPr>
            </a:p>
            <a:p>
              <a:pPr indent="0" lvl="0" marL="0" rtl="0" algn="ctr">
                <a:lnSpc>
                  <a:spcPct val="115000"/>
                </a:lnSpc>
                <a:spcBef>
                  <a:spcPts val="0"/>
                </a:spcBef>
                <a:spcAft>
                  <a:spcPts val="0"/>
                </a:spcAft>
                <a:buNone/>
              </a:pPr>
              <a:r>
                <a:rPr b="1" lang="en" sz="800">
                  <a:solidFill>
                    <a:schemeClr val="lt1"/>
                  </a:solidFill>
                  <a:latin typeface="Manjari"/>
                  <a:ea typeface="Manjari"/>
                  <a:cs typeface="Manjari"/>
                  <a:sym typeface="Manjari"/>
                </a:rPr>
                <a:t>Risk Level</a:t>
              </a:r>
              <a:endParaRPr b="1" sz="800">
                <a:solidFill>
                  <a:srgbClr val="FFFFFF"/>
                </a:solidFill>
                <a:latin typeface="Roboto"/>
                <a:ea typeface="Roboto"/>
                <a:cs typeface="Roboto"/>
                <a:sym typeface="Roboto"/>
              </a:endParaRPr>
            </a:p>
          </p:txBody>
        </p:sp>
      </p:grpSp>
      <p:grpSp>
        <p:nvGrpSpPr>
          <p:cNvPr id="165" name="Google Shape;165;p22"/>
          <p:cNvGrpSpPr/>
          <p:nvPr/>
        </p:nvGrpSpPr>
        <p:grpSpPr>
          <a:xfrm>
            <a:off x="4571995" y="2096125"/>
            <a:ext cx="1068600" cy="1068600"/>
            <a:chOff x="5214448" y="3234278"/>
            <a:chExt cx="1068600" cy="1068600"/>
          </a:xfrm>
        </p:grpSpPr>
        <p:sp>
          <p:nvSpPr>
            <p:cNvPr id="166" name="Google Shape;166;p22"/>
            <p:cNvSpPr/>
            <p:nvPr/>
          </p:nvSpPr>
          <p:spPr>
            <a:xfrm>
              <a:off x="5214448" y="3234278"/>
              <a:ext cx="1068600" cy="1068600"/>
            </a:xfrm>
            <a:prstGeom prst="ellipse">
              <a:avLst/>
            </a:prstGeom>
            <a:solidFill>
              <a:srgbClr val="801F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chemeClr val="lt1"/>
                  </a:solidFill>
                  <a:latin typeface="Manjari"/>
                  <a:ea typeface="Manjari"/>
                  <a:cs typeface="Manjari"/>
                  <a:sym typeface="Manjari"/>
                </a:rPr>
                <a:t>Testing Category</a:t>
              </a:r>
              <a:endParaRPr b="1" sz="800">
                <a:solidFill>
                  <a:schemeClr val="lt1"/>
                </a:solidFill>
                <a:latin typeface="Manjari"/>
                <a:ea typeface="Manjari"/>
                <a:cs typeface="Manjari"/>
                <a:sym typeface="Manjari"/>
              </a:endParaRPr>
            </a:p>
            <a:p>
              <a:pPr indent="0" lvl="0" marL="0" rtl="0" algn="ctr">
                <a:lnSpc>
                  <a:spcPct val="115000"/>
                </a:lnSpc>
                <a:spcBef>
                  <a:spcPts val="0"/>
                </a:spcBef>
                <a:spcAft>
                  <a:spcPts val="0"/>
                </a:spcAft>
                <a:buNone/>
              </a:pPr>
              <a:r>
                <a:rPr b="1" lang="en" sz="800">
                  <a:solidFill>
                    <a:schemeClr val="lt1"/>
                  </a:solidFill>
                  <a:latin typeface="Manjari"/>
                  <a:ea typeface="Manjari"/>
                  <a:cs typeface="Manjari"/>
                  <a:sym typeface="Manjari"/>
                </a:rPr>
                <a:t>(Math &amp; Lit)</a:t>
              </a:r>
              <a:endParaRPr b="1" sz="800">
                <a:solidFill>
                  <a:schemeClr val="lt1"/>
                </a:solidFill>
                <a:latin typeface="Manjari"/>
                <a:ea typeface="Manjari"/>
                <a:cs typeface="Manjari"/>
                <a:sym typeface="Manjari"/>
              </a:endParaRPr>
            </a:p>
          </p:txBody>
        </p:sp>
      </p:grpSp>
      <p:grpSp>
        <p:nvGrpSpPr>
          <p:cNvPr id="168" name="Google Shape;168;p22"/>
          <p:cNvGrpSpPr/>
          <p:nvPr/>
        </p:nvGrpSpPr>
        <p:grpSpPr>
          <a:xfrm>
            <a:off x="7757503" y="2096125"/>
            <a:ext cx="1068600" cy="1068600"/>
            <a:chOff x="5214448" y="3234278"/>
            <a:chExt cx="1068600" cy="1068600"/>
          </a:xfrm>
        </p:grpSpPr>
        <p:sp>
          <p:nvSpPr>
            <p:cNvPr id="169" name="Google Shape;169;p22"/>
            <p:cNvSpPr/>
            <p:nvPr/>
          </p:nvSpPr>
          <p:spPr>
            <a:xfrm>
              <a:off x="5214448" y="3234278"/>
              <a:ext cx="1068600" cy="1068600"/>
            </a:xfrm>
            <a:prstGeom prst="ellipse">
              <a:avLst/>
            </a:prstGeom>
            <a:solidFill>
              <a:srgbClr val="801F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rgbClr val="FFFFFF"/>
                  </a:solidFill>
                  <a:latin typeface="Manjari"/>
                  <a:ea typeface="Manjari"/>
                  <a:cs typeface="Manjari"/>
                  <a:sym typeface="Manjari"/>
                </a:rPr>
                <a:t>Scores</a:t>
              </a:r>
              <a:br>
                <a:rPr b="1" lang="en" sz="800">
                  <a:solidFill>
                    <a:srgbClr val="FFFFFF"/>
                  </a:solidFill>
                  <a:latin typeface="Manjari"/>
                  <a:ea typeface="Manjari"/>
                  <a:cs typeface="Manjari"/>
                  <a:sym typeface="Manjari"/>
                </a:rPr>
              </a:br>
              <a:r>
                <a:rPr b="1" lang="en" sz="800">
                  <a:solidFill>
                    <a:srgbClr val="FFFFFF"/>
                  </a:solidFill>
                  <a:latin typeface="Manjari"/>
                  <a:ea typeface="Manjari"/>
                  <a:cs typeface="Manjari"/>
                  <a:sym typeface="Manjari"/>
                </a:rPr>
                <a:t>(battery and skill)</a:t>
              </a:r>
              <a:endParaRPr b="1" sz="800">
                <a:solidFill>
                  <a:srgbClr val="FFFFFF"/>
                </a:solidFill>
                <a:latin typeface="Manjari"/>
                <a:ea typeface="Manjari"/>
                <a:cs typeface="Manjari"/>
                <a:sym typeface="Manja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idx="1" type="body"/>
          </p:nvPr>
        </p:nvSpPr>
        <p:spPr>
          <a:xfrm>
            <a:off x="153725" y="757114"/>
            <a:ext cx="3292500" cy="3261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latin typeface="Spectral"/>
                <a:ea typeface="Spectral"/>
                <a:cs typeface="Spectral"/>
                <a:sym typeface="Spectral"/>
              </a:rPr>
              <a:t>Risk Levels, Testing Periods &amp; Measures</a:t>
            </a:r>
            <a:endParaRPr>
              <a:latin typeface="Spectral"/>
              <a:ea typeface="Spectral"/>
              <a:cs typeface="Spectral"/>
              <a:sym typeface="Spectral"/>
            </a:endParaRPr>
          </a:p>
        </p:txBody>
      </p:sp>
      <p:sp>
        <p:nvSpPr>
          <p:cNvPr id="176" name="Google Shape;176;p23"/>
          <p:cNvSpPr txBox="1"/>
          <p:nvPr>
            <p:ph type="title"/>
          </p:nvPr>
        </p:nvSpPr>
        <p:spPr>
          <a:xfrm>
            <a:off x="229150" y="246827"/>
            <a:ext cx="3127500" cy="51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Manjari"/>
                <a:ea typeface="Manjari"/>
                <a:cs typeface="Manjari"/>
                <a:sym typeface="Manjari"/>
              </a:rPr>
              <a:t>High Level View</a:t>
            </a:r>
            <a:endParaRPr>
              <a:latin typeface="Manjari"/>
              <a:ea typeface="Manjari"/>
              <a:cs typeface="Manjari"/>
              <a:sym typeface="Manjari"/>
            </a:endParaRPr>
          </a:p>
        </p:txBody>
      </p:sp>
      <p:sp>
        <p:nvSpPr>
          <p:cNvPr id="177" name="Google Shape;177;p23"/>
          <p:cNvSpPr txBox="1"/>
          <p:nvPr/>
        </p:nvSpPr>
        <p:spPr>
          <a:xfrm>
            <a:off x="-1994150" y="871350"/>
            <a:ext cx="10692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In math, first grade seems to be doing the worst</a:t>
            </a:r>
            <a:endParaRPr sz="1300">
              <a:solidFill>
                <a:schemeClr val="dk2"/>
              </a:solidFill>
              <a:latin typeface="Roboto"/>
              <a:ea typeface="Roboto"/>
              <a:cs typeface="Roboto"/>
              <a:sym typeface="Roboto"/>
            </a:endParaRPr>
          </a:p>
        </p:txBody>
      </p:sp>
      <p:sp>
        <p:nvSpPr>
          <p:cNvPr id="178" name="Google Shape;178;p23"/>
          <p:cNvSpPr txBox="1"/>
          <p:nvPr/>
        </p:nvSpPr>
        <p:spPr>
          <a:xfrm>
            <a:off x="-3273775" y="2330020"/>
            <a:ext cx="29967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209/417 students are considered ‘high risk’</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By grade level, the highest population of high risk students is in first grade</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By school, its the middle school</a:t>
            </a:r>
            <a:endParaRPr sz="1300">
              <a:solidFill>
                <a:schemeClr val="dk2"/>
              </a:solidFill>
              <a:latin typeface="Roboto"/>
              <a:ea typeface="Roboto"/>
              <a:cs typeface="Roboto"/>
              <a:sym typeface="Roboto"/>
            </a:endParaRPr>
          </a:p>
        </p:txBody>
      </p:sp>
      <p:sp>
        <p:nvSpPr>
          <p:cNvPr id="179" name="Google Shape;179;p23"/>
          <p:cNvSpPr txBox="1"/>
          <p:nvPr>
            <p:ph idx="1" type="body"/>
          </p:nvPr>
        </p:nvSpPr>
        <p:spPr>
          <a:xfrm>
            <a:off x="153725" y="1314700"/>
            <a:ext cx="3127500" cy="1257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solidFill>
                  <a:schemeClr val="dk1"/>
                </a:solidFill>
                <a:latin typeface="Spectral"/>
                <a:ea typeface="Spectral"/>
                <a:cs typeface="Spectral"/>
                <a:sym typeface="Spectral"/>
              </a:rPr>
              <a:t>The data in the first table shows how our students ‘risk levels’ or tiers came out on each type of assessment. The LOW portion should be at least half of the students.</a:t>
            </a:r>
            <a:endParaRPr>
              <a:solidFill>
                <a:schemeClr val="dk1"/>
              </a:solidFill>
              <a:latin typeface="Spectral"/>
              <a:ea typeface="Spectral"/>
              <a:cs typeface="Spectral"/>
              <a:sym typeface="Spectral"/>
            </a:endParaRPr>
          </a:p>
          <a:p>
            <a:pPr indent="0" lvl="0" marL="0" rtl="0" algn="l">
              <a:spcBef>
                <a:spcPts val="1200"/>
              </a:spcBef>
              <a:spcAft>
                <a:spcPts val="1200"/>
              </a:spcAft>
              <a:buNone/>
            </a:pPr>
            <a:r>
              <a:rPr lang="en">
                <a:solidFill>
                  <a:schemeClr val="dk1"/>
                </a:solidFill>
                <a:latin typeface="Spectral"/>
                <a:ea typeface="Spectral"/>
                <a:cs typeface="Spectral"/>
                <a:sym typeface="Spectral"/>
              </a:rPr>
              <a:t>To the right, we can see that the number of assessments in math and literacy at ‘high risk’ drops over time, which is the desired output.</a:t>
            </a:r>
            <a:endParaRPr>
              <a:solidFill>
                <a:schemeClr val="dk1"/>
              </a:solidFill>
              <a:latin typeface="Spectral"/>
              <a:ea typeface="Spectral"/>
              <a:cs typeface="Spectral"/>
              <a:sym typeface="Spectral"/>
            </a:endParaRPr>
          </a:p>
        </p:txBody>
      </p:sp>
      <p:pic>
        <p:nvPicPr>
          <p:cNvPr id="180" name="Google Shape;180;p23"/>
          <p:cNvPicPr preferRelativeResize="0"/>
          <p:nvPr/>
        </p:nvPicPr>
        <p:blipFill>
          <a:blip r:embed="rId3">
            <a:alphaModFix/>
          </a:blip>
          <a:stretch>
            <a:fillRect/>
          </a:stretch>
        </p:blipFill>
        <p:spPr>
          <a:xfrm>
            <a:off x="3446225" y="95300"/>
            <a:ext cx="5219355" cy="3221050"/>
          </a:xfrm>
          <a:prstGeom prst="rect">
            <a:avLst/>
          </a:prstGeom>
          <a:noFill/>
          <a:ln cap="flat" cmpd="sng" w="38100">
            <a:solidFill>
              <a:schemeClr val="accent4"/>
            </a:solidFill>
            <a:prstDash val="solid"/>
            <a:round/>
            <a:headEnd len="sm" w="sm" type="none"/>
            <a:tailEnd len="sm" w="sm" type="none"/>
          </a:ln>
          <a:effectLst>
            <a:outerShdw blurRad="57150" rotWithShape="0" algn="bl" dir="5400000" dist="19050">
              <a:srgbClr val="000000">
                <a:alpha val="50000"/>
              </a:srgbClr>
            </a:outerShdw>
          </a:effectLst>
        </p:spPr>
      </p:pic>
      <p:pic>
        <p:nvPicPr>
          <p:cNvPr id="181" name="Google Shape;181;p23"/>
          <p:cNvPicPr preferRelativeResize="0"/>
          <p:nvPr/>
        </p:nvPicPr>
        <p:blipFill>
          <a:blip r:embed="rId4">
            <a:alphaModFix/>
          </a:blip>
          <a:stretch>
            <a:fillRect/>
          </a:stretch>
        </p:blipFill>
        <p:spPr>
          <a:xfrm>
            <a:off x="229150" y="2571750"/>
            <a:ext cx="3728454" cy="2300999"/>
          </a:xfrm>
          <a:prstGeom prst="rect">
            <a:avLst/>
          </a:prstGeom>
          <a:noFill/>
          <a:ln cap="flat" cmpd="sng" w="38100">
            <a:solidFill>
              <a:schemeClr val="accent4"/>
            </a:solidFill>
            <a:prstDash val="solid"/>
            <a:round/>
            <a:headEnd len="sm" w="sm" type="none"/>
            <a:tailEnd len="sm" w="sm" type="none"/>
          </a:ln>
          <a:effectLst>
            <a:outerShdw blurRad="57150" rotWithShape="0" algn="bl" dir="5400000" dist="19050">
              <a:srgbClr val="000000">
                <a:alpha val="50000"/>
              </a:srgbClr>
            </a:outerShdw>
          </a:effectLst>
        </p:spPr>
      </p:pic>
      <p:sp>
        <p:nvSpPr>
          <p:cNvPr id="182" name="Google Shape;182;p23"/>
          <p:cNvSpPr txBox="1"/>
          <p:nvPr/>
        </p:nvSpPr>
        <p:spPr>
          <a:xfrm>
            <a:off x="5878290" y="3316350"/>
            <a:ext cx="2996700" cy="1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Manjari"/>
                <a:ea typeface="Manjari"/>
                <a:cs typeface="Manjari"/>
                <a:sym typeface="Manjari"/>
              </a:rPr>
              <a:t>22-23 Student Battery Scores by “Risk Level”</a:t>
            </a:r>
            <a:endParaRPr b="1" sz="1000">
              <a:solidFill>
                <a:schemeClr val="dk2"/>
              </a:solidFill>
              <a:latin typeface="Manjari"/>
              <a:ea typeface="Manjari"/>
              <a:cs typeface="Manjari"/>
              <a:sym typeface="Manjari"/>
            </a:endParaRPr>
          </a:p>
        </p:txBody>
      </p:sp>
      <p:sp>
        <p:nvSpPr>
          <p:cNvPr id="183" name="Google Shape;183;p23"/>
          <p:cNvSpPr txBox="1"/>
          <p:nvPr/>
        </p:nvSpPr>
        <p:spPr>
          <a:xfrm>
            <a:off x="4191700" y="4053150"/>
            <a:ext cx="4473900" cy="81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dk1"/>
                </a:solidFill>
                <a:latin typeface="Spectral"/>
                <a:ea typeface="Spectral"/>
                <a:cs typeface="Spectral"/>
                <a:sym typeface="Spectral"/>
              </a:rPr>
              <a:t>Zooming in and looking at just high risk scores in the Spring, it’s clear that first grade literacy continues to needs investigating.</a:t>
            </a:r>
            <a:endParaRPr sz="1300">
              <a:latin typeface="Spectral"/>
              <a:ea typeface="Spectral"/>
              <a:cs typeface="Spectral"/>
              <a:sym typeface="Spectr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311725" y="235000"/>
            <a:ext cx="2808000" cy="648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anjari"/>
                <a:ea typeface="Manjari"/>
                <a:cs typeface="Manjari"/>
                <a:sym typeface="Manjari"/>
              </a:rPr>
              <a:t>School</a:t>
            </a:r>
            <a:r>
              <a:rPr lang="en">
                <a:latin typeface="Manjari"/>
                <a:ea typeface="Manjari"/>
                <a:cs typeface="Manjari"/>
                <a:sym typeface="Manjari"/>
              </a:rPr>
              <a:t> Level View</a:t>
            </a:r>
            <a:endParaRPr>
              <a:latin typeface="Manjari"/>
              <a:ea typeface="Manjari"/>
              <a:cs typeface="Manjari"/>
              <a:sym typeface="Manjari"/>
            </a:endParaRPr>
          </a:p>
        </p:txBody>
      </p:sp>
      <p:sp>
        <p:nvSpPr>
          <p:cNvPr id="189" name="Google Shape;189;p24"/>
          <p:cNvSpPr txBox="1"/>
          <p:nvPr/>
        </p:nvSpPr>
        <p:spPr>
          <a:xfrm>
            <a:off x="-1994150" y="871350"/>
            <a:ext cx="10692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In math, first grade seems to be doing the worst</a:t>
            </a:r>
            <a:endParaRPr sz="1300">
              <a:solidFill>
                <a:schemeClr val="dk2"/>
              </a:solidFill>
              <a:latin typeface="Roboto"/>
              <a:ea typeface="Roboto"/>
              <a:cs typeface="Roboto"/>
              <a:sym typeface="Roboto"/>
            </a:endParaRPr>
          </a:p>
        </p:txBody>
      </p:sp>
      <p:sp>
        <p:nvSpPr>
          <p:cNvPr id="190" name="Google Shape;190;p24"/>
          <p:cNvSpPr txBox="1"/>
          <p:nvPr/>
        </p:nvSpPr>
        <p:spPr>
          <a:xfrm>
            <a:off x="-3273775" y="2330020"/>
            <a:ext cx="29967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209/417 students are considered ‘high risk’</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By grade level, the highest population of high risk students is in first grade</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By school, its the middle school</a:t>
            </a:r>
            <a:endParaRPr sz="1300">
              <a:solidFill>
                <a:schemeClr val="dk2"/>
              </a:solidFill>
              <a:latin typeface="Roboto"/>
              <a:ea typeface="Roboto"/>
              <a:cs typeface="Roboto"/>
              <a:sym typeface="Roboto"/>
            </a:endParaRPr>
          </a:p>
        </p:txBody>
      </p:sp>
      <p:pic>
        <p:nvPicPr>
          <p:cNvPr id="191" name="Google Shape;191;p24"/>
          <p:cNvPicPr preferRelativeResize="0"/>
          <p:nvPr/>
        </p:nvPicPr>
        <p:blipFill>
          <a:blip r:embed="rId3">
            <a:alphaModFix/>
          </a:blip>
          <a:stretch>
            <a:fillRect/>
          </a:stretch>
        </p:blipFill>
        <p:spPr>
          <a:xfrm>
            <a:off x="5053562" y="2100693"/>
            <a:ext cx="3842256" cy="2371225"/>
          </a:xfrm>
          <a:prstGeom prst="rect">
            <a:avLst/>
          </a:prstGeom>
          <a:noFill/>
          <a:ln cap="flat" cmpd="sng" w="381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pic>
      <p:sp>
        <p:nvSpPr>
          <p:cNvPr id="192" name="Google Shape;192;p24"/>
          <p:cNvSpPr txBox="1"/>
          <p:nvPr/>
        </p:nvSpPr>
        <p:spPr>
          <a:xfrm>
            <a:off x="311700" y="883000"/>
            <a:ext cx="3127500" cy="12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Spectral"/>
                <a:ea typeface="Spectral"/>
                <a:cs typeface="Spectral"/>
                <a:sym typeface="Spectral"/>
              </a:rPr>
              <a:t>Now we can clearly see that students at Jackrabbit, Whipple and Blue Bird Elementary Schools have at least 50% of their 1st grade students at high risk in literacy even at the end of the year.</a:t>
            </a:r>
            <a:endParaRPr sz="1300">
              <a:solidFill>
                <a:schemeClr val="dk2"/>
              </a:solidFill>
              <a:latin typeface="Spectral"/>
              <a:ea typeface="Spectral"/>
              <a:cs typeface="Spectral"/>
              <a:sym typeface="Spectral"/>
            </a:endParaRPr>
          </a:p>
        </p:txBody>
      </p:sp>
      <p:pic>
        <p:nvPicPr>
          <p:cNvPr id="193" name="Google Shape;193;p24"/>
          <p:cNvPicPr preferRelativeResize="0"/>
          <p:nvPr/>
        </p:nvPicPr>
        <p:blipFill>
          <a:blip r:embed="rId4">
            <a:alphaModFix/>
          </a:blip>
          <a:stretch>
            <a:fillRect/>
          </a:stretch>
        </p:blipFill>
        <p:spPr>
          <a:xfrm>
            <a:off x="3817113" y="235008"/>
            <a:ext cx="4923891" cy="3040175"/>
          </a:xfrm>
          <a:prstGeom prst="rect">
            <a:avLst/>
          </a:prstGeom>
          <a:noFill/>
          <a:ln cap="flat" cmpd="sng" w="38100">
            <a:solidFill>
              <a:schemeClr val="accent4"/>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anjari"/>
                <a:ea typeface="Manjari"/>
                <a:cs typeface="Manjari"/>
                <a:sym typeface="Manjari"/>
              </a:rPr>
              <a:t>School Level View</a:t>
            </a:r>
            <a:endParaRPr>
              <a:latin typeface="Manjari"/>
              <a:ea typeface="Manjari"/>
              <a:cs typeface="Manjari"/>
              <a:sym typeface="Manjari"/>
            </a:endParaRPr>
          </a:p>
        </p:txBody>
      </p:sp>
      <p:sp>
        <p:nvSpPr>
          <p:cNvPr id="199" name="Google Shape;199;p25"/>
          <p:cNvSpPr txBox="1"/>
          <p:nvPr/>
        </p:nvSpPr>
        <p:spPr>
          <a:xfrm>
            <a:off x="-1994150" y="871350"/>
            <a:ext cx="10692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In math, first grade seems to be doing the worst</a:t>
            </a:r>
            <a:endParaRPr sz="1300">
              <a:solidFill>
                <a:schemeClr val="dk2"/>
              </a:solidFill>
              <a:latin typeface="Roboto"/>
              <a:ea typeface="Roboto"/>
              <a:cs typeface="Roboto"/>
              <a:sym typeface="Roboto"/>
            </a:endParaRPr>
          </a:p>
        </p:txBody>
      </p:sp>
      <p:sp>
        <p:nvSpPr>
          <p:cNvPr id="200" name="Google Shape;200;p25"/>
          <p:cNvSpPr txBox="1"/>
          <p:nvPr/>
        </p:nvSpPr>
        <p:spPr>
          <a:xfrm>
            <a:off x="-3273775" y="2330020"/>
            <a:ext cx="29967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209/417 students are considered ‘high risk’</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By grade level, the highest population of high risk students is in first grade</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By school, its the middle school</a:t>
            </a:r>
            <a:endParaRPr sz="1300">
              <a:solidFill>
                <a:schemeClr val="dk2"/>
              </a:solidFill>
              <a:latin typeface="Roboto"/>
              <a:ea typeface="Roboto"/>
              <a:cs typeface="Roboto"/>
              <a:sym typeface="Roboto"/>
            </a:endParaRPr>
          </a:p>
        </p:txBody>
      </p:sp>
      <p:pic>
        <p:nvPicPr>
          <p:cNvPr id="201" name="Google Shape;201;p25"/>
          <p:cNvPicPr preferRelativeResize="0"/>
          <p:nvPr/>
        </p:nvPicPr>
        <p:blipFill>
          <a:blip r:embed="rId3">
            <a:alphaModFix/>
          </a:blip>
          <a:stretch>
            <a:fillRect/>
          </a:stretch>
        </p:blipFill>
        <p:spPr>
          <a:xfrm>
            <a:off x="132300" y="1347825"/>
            <a:ext cx="5907878" cy="3646000"/>
          </a:xfrm>
          <a:prstGeom prst="rect">
            <a:avLst/>
          </a:prstGeom>
          <a:noFill/>
          <a:ln cap="flat" cmpd="sng" w="381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pic>
      <p:sp>
        <p:nvSpPr>
          <p:cNvPr id="202" name="Google Shape;202;p25"/>
          <p:cNvSpPr txBox="1"/>
          <p:nvPr/>
        </p:nvSpPr>
        <p:spPr>
          <a:xfrm>
            <a:off x="6490150" y="1463675"/>
            <a:ext cx="2334300" cy="3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Spectral"/>
                <a:ea typeface="Spectral"/>
                <a:cs typeface="Spectral"/>
                <a:sym typeface="Spectral"/>
              </a:rPr>
              <a:t>This is significant because it shows that the core instruction is need of support.  </a:t>
            </a:r>
            <a:r>
              <a:rPr lang="en" sz="1300">
                <a:solidFill>
                  <a:schemeClr val="dk1"/>
                </a:solidFill>
                <a:latin typeface="Spectral"/>
                <a:ea typeface="Spectral"/>
                <a:cs typeface="Spectral"/>
                <a:sym typeface="Spectral"/>
              </a:rPr>
              <a:t>This is crucial for our analysis because it not only finds the broadest target for improvement but it pacifies the instinct to look at individual students first, which is not only a less accurate representation of the learning context, but all to frequently creates stigma. In case of standardized testing in particular, we should be more focused on the population at large than on individual students.</a:t>
            </a:r>
            <a:endParaRPr sz="1300">
              <a:solidFill>
                <a:schemeClr val="dk1"/>
              </a:solidFill>
              <a:latin typeface="Spectral"/>
              <a:ea typeface="Spectral"/>
              <a:cs typeface="Spectral"/>
              <a:sym typeface="Spectral"/>
            </a:endParaRPr>
          </a:p>
        </p:txBody>
      </p:sp>
      <p:sp>
        <p:nvSpPr>
          <p:cNvPr id="203" name="Google Shape;203;p25"/>
          <p:cNvSpPr txBox="1"/>
          <p:nvPr/>
        </p:nvSpPr>
        <p:spPr>
          <a:xfrm>
            <a:off x="4365450" y="144625"/>
            <a:ext cx="4693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Spectral"/>
                <a:ea typeface="Spectral"/>
                <a:cs typeface="Spectral"/>
                <a:sym typeface="Spectral"/>
              </a:rPr>
              <a:t>The chart shows, that the majority of Blue Bird Elementary’s first grade classroom is below the 50th percentile in each skill set on both a national level (opaque) and on the district level (transparent). </a:t>
            </a:r>
            <a:endParaRPr>
              <a:solidFill>
                <a:schemeClr val="lt1"/>
              </a:solidFill>
            </a:endParaRPr>
          </a:p>
        </p:txBody>
      </p:sp>
      <p:cxnSp>
        <p:nvCxnSpPr>
          <p:cNvPr id="204" name="Google Shape;204;p25"/>
          <p:cNvCxnSpPr/>
          <p:nvPr/>
        </p:nvCxnSpPr>
        <p:spPr>
          <a:xfrm flipH="1">
            <a:off x="3174850" y="1574900"/>
            <a:ext cx="11100" cy="2986200"/>
          </a:xfrm>
          <a:prstGeom prst="straightConnector1">
            <a:avLst/>
          </a:prstGeom>
          <a:noFill/>
          <a:ln cap="flat" cmpd="sng" w="19050">
            <a:solidFill>
              <a:srgbClr val="801F17"/>
            </a:solidFill>
            <a:prstDash val="lgDashDot"/>
            <a:round/>
            <a:headEnd len="med" w="med" type="none"/>
            <a:tailEnd len="med" w="med" type="none"/>
          </a:ln>
        </p:spPr>
      </p:cxnSp>
      <p:sp>
        <p:nvSpPr>
          <p:cNvPr id="205" name="Google Shape;205;p25"/>
          <p:cNvSpPr/>
          <p:nvPr/>
        </p:nvSpPr>
        <p:spPr>
          <a:xfrm flipH="1">
            <a:off x="4080225" y="4561100"/>
            <a:ext cx="1281300" cy="356400"/>
          </a:xfrm>
          <a:prstGeom prst="wedgeRoundRectCallout">
            <a:avLst>
              <a:gd fmla="val 110965" name="adj1"/>
              <a:gd fmla="val -39422" name="adj2"/>
              <a:gd fmla="val 0" name="adj3"/>
            </a:avLst>
          </a:prstGeom>
          <a:solidFill>
            <a:schemeClr val="lt1"/>
          </a:solidFill>
          <a:ln cap="flat" cmpd="sng" w="1905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b="1" lang="en" sz="800">
                <a:solidFill>
                  <a:schemeClr val="dk1"/>
                </a:solidFill>
                <a:latin typeface="Manjari"/>
                <a:ea typeface="Manjari"/>
                <a:cs typeface="Manjari"/>
                <a:sym typeface="Manjari"/>
              </a:rPr>
              <a:t>50th Percentile</a:t>
            </a:r>
            <a:endParaRPr b="1" sz="800">
              <a:solidFill>
                <a:schemeClr val="dk1"/>
              </a:solidFill>
              <a:latin typeface="Manjari"/>
              <a:ea typeface="Manjari"/>
              <a:cs typeface="Manjari"/>
              <a:sym typeface="Manjari"/>
            </a:endParaRPr>
          </a:p>
          <a:p>
            <a:pPr indent="0" lvl="0" marL="0" rtl="0" algn="ctr">
              <a:spcBef>
                <a:spcPts val="0"/>
              </a:spcBef>
              <a:spcAft>
                <a:spcPts val="0"/>
              </a:spcAft>
              <a:buNone/>
            </a:pPr>
            <a:r>
              <a:rPr b="1" lang="en" sz="800">
                <a:solidFill>
                  <a:schemeClr val="dk1"/>
                </a:solidFill>
                <a:latin typeface="Manjari"/>
                <a:ea typeface="Manjari"/>
                <a:cs typeface="Manjari"/>
                <a:sym typeface="Manjari"/>
              </a:rPr>
              <a:t>Student Target</a:t>
            </a:r>
            <a:endParaRPr b="1" sz="800">
              <a:solidFill>
                <a:schemeClr val="dk1"/>
              </a:solidFill>
              <a:latin typeface="Manjari"/>
              <a:ea typeface="Manjari"/>
              <a:cs typeface="Manjari"/>
              <a:sym typeface="Manja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Manjari"/>
                <a:ea typeface="Manjari"/>
                <a:cs typeface="Manjari"/>
                <a:sym typeface="Manjari"/>
              </a:rPr>
              <a:t>Assessment and Support Procedure</a:t>
            </a:r>
            <a:endParaRPr>
              <a:latin typeface="Manjari"/>
              <a:ea typeface="Manjari"/>
              <a:cs typeface="Manjari"/>
              <a:sym typeface="Manjari"/>
            </a:endParaRPr>
          </a:p>
        </p:txBody>
      </p:sp>
      <p:pic>
        <p:nvPicPr>
          <p:cNvPr id="211" name="Google Shape;211;p26"/>
          <p:cNvPicPr preferRelativeResize="0"/>
          <p:nvPr/>
        </p:nvPicPr>
        <p:blipFill rotWithShape="1">
          <a:blip r:embed="rId3">
            <a:alphaModFix/>
          </a:blip>
          <a:srcRect b="11637" l="5182" r="4523" t="6749"/>
          <a:stretch/>
        </p:blipFill>
        <p:spPr>
          <a:xfrm>
            <a:off x="3028650" y="110475"/>
            <a:ext cx="5844576" cy="4082126"/>
          </a:xfrm>
          <a:prstGeom prst="rect">
            <a:avLst/>
          </a:prstGeom>
          <a:noFill/>
          <a:ln cap="flat" cmpd="sng" w="38100">
            <a:solidFill>
              <a:schemeClr val="accent1"/>
            </a:solidFill>
            <a:prstDash val="solid"/>
            <a:round/>
            <a:headEnd len="sm" w="sm" type="none"/>
            <a:tailEnd len="sm" w="sm" type="none"/>
          </a:ln>
        </p:spPr>
      </p:pic>
      <p:sp>
        <p:nvSpPr>
          <p:cNvPr id="212" name="Google Shape;212;p26"/>
          <p:cNvSpPr/>
          <p:nvPr/>
        </p:nvSpPr>
        <p:spPr>
          <a:xfrm>
            <a:off x="6988925" y="4134500"/>
            <a:ext cx="1916700" cy="213600"/>
          </a:xfrm>
          <a:prstGeom prst="snip1Rect">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chemeClr val="lt1"/>
                </a:solidFill>
                <a:latin typeface="Manjari"/>
                <a:ea typeface="Manjari"/>
                <a:cs typeface="Manjari"/>
                <a:sym typeface="Manjari"/>
              </a:rPr>
              <a:t>Tiered Supports</a:t>
            </a:r>
            <a:r>
              <a:rPr b="1" lang="en" sz="800">
                <a:solidFill>
                  <a:schemeClr val="lt1"/>
                </a:solidFill>
                <a:latin typeface="Manjari"/>
                <a:ea typeface="Manjari"/>
                <a:cs typeface="Manjari"/>
                <a:sym typeface="Manjari"/>
              </a:rPr>
              <a:t>, WCSU LCAS, me</a:t>
            </a:r>
            <a:endParaRPr>
              <a:latin typeface="Roboto"/>
              <a:ea typeface="Roboto"/>
              <a:cs typeface="Roboto"/>
              <a:sym typeface="Roboto"/>
            </a:endParaRPr>
          </a:p>
        </p:txBody>
      </p:sp>
      <p:sp>
        <p:nvSpPr>
          <p:cNvPr id="213" name="Google Shape;213;p26"/>
          <p:cNvSpPr/>
          <p:nvPr/>
        </p:nvSpPr>
        <p:spPr>
          <a:xfrm flipH="1">
            <a:off x="171100" y="526500"/>
            <a:ext cx="1762500" cy="1529100"/>
          </a:xfrm>
          <a:prstGeom prst="wedgeRoundRectCallout">
            <a:avLst>
              <a:gd fmla="val -118748" name="adj1"/>
              <a:gd fmla="val -22879" name="adj2"/>
              <a:gd fmla="val 0" name="adj3"/>
            </a:avLst>
          </a:prstGeom>
          <a:solidFill>
            <a:schemeClr val="lt1"/>
          </a:solidFill>
          <a:ln cap="flat" cmpd="sng" w="1905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rtl="0" algn="l">
              <a:spcBef>
                <a:spcPts val="0"/>
              </a:spcBef>
              <a:spcAft>
                <a:spcPts val="0"/>
              </a:spcAft>
              <a:buNone/>
            </a:pPr>
            <a:r>
              <a:rPr b="1" lang="en" sz="900">
                <a:solidFill>
                  <a:schemeClr val="dk1"/>
                </a:solidFill>
                <a:latin typeface="Manjari"/>
                <a:ea typeface="Manjari"/>
                <a:cs typeface="Manjari"/>
                <a:sym typeface="Manjari"/>
              </a:rPr>
              <a:t>If less than 80% of the class score above the </a:t>
            </a:r>
            <a:r>
              <a:rPr b="1" lang="en" sz="900">
                <a:solidFill>
                  <a:schemeClr val="accent4"/>
                </a:solidFill>
                <a:latin typeface="Manjari"/>
                <a:ea typeface="Manjari"/>
                <a:cs typeface="Manjari"/>
                <a:sym typeface="Manjari"/>
              </a:rPr>
              <a:t>50th percentile – as determined by AimsWeb standardized scores – </a:t>
            </a:r>
            <a:r>
              <a:rPr b="1" lang="en" sz="900">
                <a:solidFill>
                  <a:schemeClr val="dk1"/>
                </a:solidFill>
                <a:latin typeface="Manjari"/>
                <a:ea typeface="Manjari"/>
                <a:cs typeface="Manjari"/>
                <a:sym typeface="Manjari"/>
              </a:rPr>
              <a:t>whole classroom </a:t>
            </a:r>
            <a:r>
              <a:rPr b="1" lang="en" sz="900">
                <a:solidFill>
                  <a:schemeClr val="dk1"/>
                </a:solidFill>
                <a:latin typeface="Manjari"/>
                <a:ea typeface="Manjari"/>
                <a:cs typeface="Manjari"/>
                <a:sym typeface="Manjari"/>
              </a:rPr>
              <a:t>support</a:t>
            </a:r>
            <a:r>
              <a:rPr b="1" lang="en" sz="900">
                <a:solidFill>
                  <a:schemeClr val="dk1"/>
                </a:solidFill>
                <a:latin typeface="Manjari"/>
                <a:ea typeface="Manjari"/>
                <a:cs typeface="Manjari"/>
                <a:sym typeface="Manjari"/>
              </a:rPr>
              <a:t> </a:t>
            </a:r>
            <a:r>
              <a:rPr b="1" lang="en" sz="900">
                <a:solidFill>
                  <a:schemeClr val="dk1"/>
                </a:solidFill>
                <a:latin typeface="Manjari"/>
                <a:ea typeface="Manjari"/>
                <a:cs typeface="Manjari"/>
                <a:sym typeface="Manjari"/>
              </a:rPr>
              <a:t>should</a:t>
            </a:r>
            <a:r>
              <a:rPr b="1" lang="en" sz="900">
                <a:solidFill>
                  <a:schemeClr val="dk1"/>
                </a:solidFill>
                <a:latin typeface="Manjari"/>
                <a:ea typeface="Manjari"/>
                <a:cs typeface="Manjari"/>
                <a:sym typeface="Manjari"/>
              </a:rPr>
              <a:t> be practiced before small group or 1 to 1 student intervention.</a:t>
            </a:r>
            <a:endParaRPr b="1" sz="900">
              <a:solidFill>
                <a:schemeClr val="dk1"/>
              </a:solidFill>
              <a:latin typeface="Manjari"/>
              <a:ea typeface="Manjari"/>
              <a:cs typeface="Manjari"/>
              <a:sym typeface="Manja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Assessment Chart</a:t>
            </a:r>
            <a:endParaRPr/>
          </a:p>
        </p:txBody>
      </p:sp>
      <p:sp>
        <p:nvSpPr>
          <p:cNvPr id="224" name="Google Shape;224;p28"/>
          <p:cNvSpPr txBox="1"/>
          <p:nvPr/>
        </p:nvSpPr>
        <p:spPr>
          <a:xfrm>
            <a:off x="7281075" y="3925700"/>
            <a:ext cx="17367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2"/>
                </a:solidFill>
                <a:highlight>
                  <a:schemeClr val="accent6"/>
                </a:highlight>
                <a:latin typeface="Manjari"/>
                <a:ea typeface="Manjari"/>
                <a:cs typeface="Manjari"/>
                <a:sym typeface="Manjari"/>
              </a:rPr>
              <a:t>Data Protocol Organizer, WCSU Data Protocol, me</a:t>
            </a:r>
            <a:endParaRPr b="1" sz="800">
              <a:solidFill>
                <a:schemeClr val="dk2"/>
              </a:solidFill>
              <a:highlight>
                <a:schemeClr val="accent6"/>
              </a:highlight>
              <a:latin typeface="Manjari"/>
              <a:ea typeface="Manjari"/>
              <a:cs typeface="Manjari"/>
              <a:sym typeface="Manjari"/>
            </a:endParaRPr>
          </a:p>
        </p:txBody>
      </p:sp>
      <p:pic>
        <p:nvPicPr>
          <p:cNvPr id="225" name="Google Shape;225;p28"/>
          <p:cNvPicPr preferRelativeResize="0"/>
          <p:nvPr/>
        </p:nvPicPr>
        <p:blipFill>
          <a:blip r:embed="rId3">
            <a:alphaModFix/>
          </a:blip>
          <a:stretch>
            <a:fillRect/>
          </a:stretch>
        </p:blipFill>
        <p:spPr>
          <a:xfrm>
            <a:off x="152400" y="152400"/>
            <a:ext cx="3112580" cy="4216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nvSpPr>
        <p:spPr>
          <a:xfrm>
            <a:off x="1758650" y="954150"/>
            <a:ext cx="3816600" cy="20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Put in links to LCAS, data protocol</a:t>
            </a:r>
            <a:endParaRPr sz="13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3714900" cy="227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anjari"/>
                <a:ea typeface="Manjari"/>
                <a:cs typeface="Manjari"/>
                <a:sym typeface="Manjari"/>
              </a:rPr>
              <a:t>A note for the Coding Temple instructor</a:t>
            </a:r>
            <a:endParaRPr>
              <a:latin typeface="Manjari"/>
              <a:ea typeface="Manjari"/>
              <a:cs typeface="Manjari"/>
              <a:sym typeface="Manjari"/>
            </a:endParaRPr>
          </a:p>
        </p:txBody>
      </p:sp>
      <p:sp>
        <p:nvSpPr>
          <p:cNvPr id="92" name="Google Shape;92;p14"/>
          <p:cNvSpPr txBox="1"/>
          <p:nvPr>
            <p:ph idx="1" type="body"/>
          </p:nvPr>
        </p:nvSpPr>
        <p:spPr>
          <a:xfrm>
            <a:off x="4644675" y="266675"/>
            <a:ext cx="4166400" cy="4729800"/>
          </a:xfrm>
          <a:prstGeom prst="rect">
            <a:avLst/>
          </a:prstGeom>
        </p:spPr>
        <p:txBody>
          <a:bodyPr anchorCtr="0" anchor="t" bIns="0" lIns="0" spcFirstLastPara="1" rIns="0" wrap="square" tIns="0">
            <a:normAutofit fontScale="55000"/>
          </a:bodyPr>
          <a:lstStyle/>
          <a:p>
            <a:pPr indent="0" lvl="0" marL="0" rtl="0" algn="l">
              <a:spcBef>
                <a:spcPts val="0"/>
              </a:spcBef>
              <a:spcAft>
                <a:spcPts val="0"/>
              </a:spcAft>
              <a:buNone/>
            </a:pPr>
            <a:r>
              <a:rPr lang="en">
                <a:latin typeface="Spectral"/>
                <a:ea typeface="Spectral"/>
                <a:cs typeface="Spectral"/>
                <a:sym typeface="Spectral"/>
              </a:rPr>
              <a:t>My coding journey began when my boss, the curriculum director for a small, rural public school district asked me the question: </a:t>
            </a:r>
            <a:endParaRPr>
              <a:latin typeface="Spectral"/>
              <a:ea typeface="Spectral"/>
              <a:cs typeface="Spectral"/>
              <a:sym typeface="Spectral"/>
            </a:endParaRPr>
          </a:p>
          <a:p>
            <a:pPr indent="0" lvl="0" marL="0" rtl="0" algn="ctr">
              <a:spcBef>
                <a:spcPts val="1200"/>
              </a:spcBef>
              <a:spcAft>
                <a:spcPts val="0"/>
              </a:spcAft>
              <a:buNone/>
            </a:pPr>
            <a:r>
              <a:rPr b="1" i="1" lang="en">
                <a:solidFill>
                  <a:schemeClr val="accent1"/>
                </a:solidFill>
                <a:latin typeface="Spectral"/>
                <a:ea typeface="Spectral"/>
                <a:cs typeface="Spectral"/>
                <a:sym typeface="Spectral"/>
              </a:rPr>
              <a:t>Why does our data collection tool suck</a:t>
            </a:r>
            <a:r>
              <a:rPr b="1" lang="en">
                <a:solidFill>
                  <a:schemeClr val="accent1"/>
                </a:solidFill>
                <a:latin typeface="Spectral"/>
                <a:ea typeface="Spectral"/>
                <a:cs typeface="Spectral"/>
                <a:sym typeface="Spectral"/>
              </a:rPr>
              <a:t>? </a:t>
            </a:r>
            <a:endParaRPr b="1">
              <a:solidFill>
                <a:schemeClr val="accent1"/>
              </a:solidFill>
              <a:latin typeface="Spectral"/>
              <a:ea typeface="Spectral"/>
              <a:cs typeface="Spectral"/>
              <a:sym typeface="Spectral"/>
            </a:endParaRPr>
          </a:p>
          <a:p>
            <a:pPr indent="0" lvl="0" marL="0" rtl="0" algn="l">
              <a:spcBef>
                <a:spcPts val="1200"/>
              </a:spcBef>
              <a:spcAft>
                <a:spcPts val="0"/>
              </a:spcAft>
              <a:buNone/>
            </a:pPr>
            <a:r>
              <a:rPr lang="en">
                <a:latin typeface="Spectral"/>
                <a:ea typeface="Spectral"/>
                <a:cs typeface="Spectral"/>
                <a:sym typeface="Spectral"/>
              </a:rPr>
              <a:t>I won’t map out exactly how arrived here from there, however, I think my relationship to the data I am presenting is important. </a:t>
            </a:r>
            <a:endParaRPr>
              <a:latin typeface="Spectral"/>
              <a:ea typeface="Spectral"/>
              <a:cs typeface="Spectral"/>
              <a:sym typeface="Spectral"/>
            </a:endParaRPr>
          </a:p>
          <a:p>
            <a:pPr indent="0" lvl="0" marL="0" rtl="0" algn="l">
              <a:spcBef>
                <a:spcPts val="1200"/>
              </a:spcBef>
              <a:spcAft>
                <a:spcPts val="0"/>
              </a:spcAft>
              <a:buNone/>
            </a:pPr>
            <a:r>
              <a:rPr lang="en">
                <a:latin typeface="Spectral"/>
                <a:ea typeface="Spectral"/>
                <a:cs typeface="Spectral"/>
                <a:sym typeface="Spectral"/>
              </a:rPr>
              <a:t>I am not an educator and I do not have K-12 education experience in any professional capacity. Quite frankly, before starting this project I didn’t really understand these numbers at all. </a:t>
            </a:r>
            <a:endParaRPr>
              <a:latin typeface="Spectral"/>
              <a:ea typeface="Spectral"/>
              <a:cs typeface="Spectral"/>
              <a:sym typeface="Spectral"/>
            </a:endParaRPr>
          </a:p>
          <a:p>
            <a:pPr indent="0" lvl="0" marL="0" rtl="0" algn="l">
              <a:spcBef>
                <a:spcPts val="1200"/>
              </a:spcBef>
              <a:spcAft>
                <a:spcPts val="0"/>
              </a:spcAft>
              <a:buNone/>
            </a:pPr>
            <a:r>
              <a:rPr lang="en">
                <a:latin typeface="Spectral"/>
                <a:ea typeface="Spectral"/>
                <a:cs typeface="Spectral"/>
                <a:sym typeface="Spectral"/>
              </a:rPr>
              <a:t>In my role as the curriculum director’s assistant, however, I am regularly given lengthy documents full of complex ideas and asked to turn them into guides, manuals and graphics for educators to use. This presentation will feature some of those graphics and they’ll be clearly labeled as such. All other data, numbers and visualizations, however, were developed for this project.</a:t>
            </a:r>
            <a:endParaRPr>
              <a:latin typeface="Spectral"/>
              <a:ea typeface="Spectral"/>
              <a:cs typeface="Spectral"/>
              <a:sym typeface="Spectral"/>
            </a:endParaRPr>
          </a:p>
          <a:p>
            <a:pPr indent="0" lvl="0" marL="0" rtl="0" algn="l">
              <a:spcBef>
                <a:spcPts val="1200"/>
              </a:spcBef>
              <a:spcAft>
                <a:spcPts val="0"/>
              </a:spcAft>
              <a:buNone/>
            </a:pPr>
            <a:r>
              <a:rPr lang="en">
                <a:latin typeface="Spectral"/>
                <a:ea typeface="Spectral"/>
                <a:cs typeface="Spectral"/>
                <a:sym typeface="Spectral"/>
              </a:rPr>
              <a:t>Furthermore, as my own boss is knowledgeable about what this data means, the hypothetical audience for this project will be her bosses- the members of the school board.</a:t>
            </a:r>
            <a:endParaRPr>
              <a:latin typeface="Spectral"/>
              <a:ea typeface="Spectral"/>
              <a:cs typeface="Spectral"/>
              <a:sym typeface="Spectral"/>
            </a:endParaRPr>
          </a:p>
          <a:p>
            <a:pPr indent="0" lvl="0" marL="0" rtl="0" algn="l">
              <a:lnSpc>
                <a:spcPct val="100000"/>
              </a:lnSpc>
              <a:spcBef>
                <a:spcPts val="1200"/>
              </a:spcBef>
              <a:spcAft>
                <a:spcPts val="0"/>
              </a:spcAft>
              <a:buNone/>
            </a:pPr>
            <a:r>
              <a:rPr lang="en">
                <a:latin typeface="Spectral"/>
                <a:ea typeface="Spectral"/>
                <a:cs typeface="Spectral"/>
                <a:sym typeface="Spectral"/>
              </a:rPr>
              <a:t>Thank you,</a:t>
            </a:r>
            <a:endParaRPr>
              <a:latin typeface="Spectral"/>
              <a:ea typeface="Spectral"/>
              <a:cs typeface="Spectral"/>
              <a:sym typeface="Spectral"/>
            </a:endParaRPr>
          </a:p>
          <a:p>
            <a:pPr indent="0" lvl="0" marL="0" rtl="0" algn="l">
              <a:lnSpc>
                <a:spcPct val="100000"/>
              </a:lnSpc>
              <a:spcBef>
                <a:spcPts val="1200"/>
              </a:spcBef>
              <a:spcAft>
                <a:spcPts val="0"/>
              </a:spcAft>
              <a:buNone/>
            </a:pPr>
            <a:r>
              <a:rPr lang="en">
                <a:latin typeface="Satisfy"/>
                <a:ea typeface="Satisfy"/>
                <a:cs typeface="Satisfy"/>
                <a:sym typeface="Satisfy"/>
              </a:rPr>
              <a:t>Liz Francese</a:t>
            </a:r>
            <a:endParaRPr>
              <a:latin typeface="Satisfy"/>
              <a:ea typeface="Satisfy"/>
              <a:cs typeface="Satisfy"/>
              <a:sym typeface="Satisfy"/>
            </a:endParaRPr>
          </a:p>
          <a:p>
            <a:pPr indent="0" lvl="0" marL="0" rtl="0" algn="l">
              <a:lnSpc>
                <a:spcPct val="100000"/>
              </a:lnSpc>
              <a:spcBef>
                <a:spcPts val="1200"/>
              </a:spcBef>
              <a:spcAft>
                <a:spcPts val="1200"/>
              </a:spcAft>
              <a:buNone/>
            </a:pPr>
            <a:r>
              <a:rPr i="1" lang="en" sz="1064">
                <a:latin typeface="Manjari"/>
                <a:ea typeface="Manjari"/>
                <a:cs typeface="Manjari"/>
                <a:sym typeface="Manjari"/>
              </a:rPr>
              <a:t>P.S. F</a:t>
            </a:r>
            <a:r>
              <a:rPr i="1" lang="en" sz="1064">
                <a:latin typeface="Manjari"/>
                <a:ea typeface="Manjari"/>
                <a:cs typeface="Manjari"/>
                <a:sym typeface="Manjari"/>
              </a:rPr>
              <a:t>or confidentiality reasons, all student names have been redacted and the school names shown are aliases.</a:t>
            </a:r>
            <a:endParaRPr i="1" sz="1064">
              <a:latin typeface="Manjari"/>
              <a:ea typeface="Manjari"/>
              <a:cs typeface="Manjari"/>
              <a:sym typeface="Manja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539725"/>
            <a:ext cx="8520600" cy="799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Manjari"/>
                <a:ea typeface="Manjari"/>
                <a:cs typeface="Manjari"/>
                <a:sym typeface="Manjari"/>
              </a:rPr>
              <a:t>AimsWeb Data</a:t>
            </a:r>
            <a:endParaRPr>
              <a:latin typeface="Manjari"/>
              <a:ea typeface="Manjari"/>
              <a:cs typeface="Manjari"/>
              <a:sym typeface="Manjari"/>
            </a:endParaRPr>
          </a:p>
        </p:txBody>
      </p:sp>
      <p:sp>
        <p:nvSpPr>
          <p:cNvPr id="98" name="Google Shape;98;p15"/>
          <p:cNvSpPr txBox="1"/>
          <p:nvPr/>
        </p:nvSpPr>
        <p:spPr>
          <a:xfrm>
            <a:off x="311700" y="1339225"/>
            <a:ext cx="56151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Spectral"/>
                <a:ea typeface="Spectral"/>
                <a:cs typeface="Spectral"/>
                <a:sym typeface="Spectral"/>
              </a:rPr>
              <a:t>Understanding WCSU’s Primary B</a:t>
            </a:r>
            <a:r>
              <a:rPr lang="en" sz="1300">
                <a:solidFill>
                  <a:schemeClr val="dk2"/>
                </a:solidFill>
                <a:latin typeface="Spectral"/>
                <a:ea typeface="Spectral"/>
                <a:cs typeface="Spectral"/>
                <a:sym typeface="Spectral"/>
              </a:rPr>
              <a:t>enchmark</a:t>
            </a:r>
            <a:r>
              <a:rPr lang="en" sz="1300">
                <a:solidFill>
                  <a:schemeClr val="dk2"/>
                </a:solidFill>
                <a:latin typeface="Spectral"/>
                <a:ea typeface="Spectral"/>
                <a:cs typeface="Spectral"/>
                <a:sym typeface="Spectral"/>
              </a:rPr>
              <a:t> Assessment Tool</a:t>
            </a:r>
            <a:endParaRPr sz="1300">
              <a:solidFill>
                <a:schemeClr val="dk2"/>
              </a:solidFill>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anjari"/>
                <a:ea typeface="Manjari"/>
                <a:cs typeface="Manjari"/>
                <a:sym typeface="Manjari"/>
              </a:rPr>
              <a:t>Introduction</a:t>
            </a:r>
            <a:endParaRPr>
              <a:latin typeface="Manjari"/>
              <a:ea typeface="Manjari"/>
              <a:cs typeface="Manjari"/>
              <a:sym typeface="Manjari"/>
            </a:endParaRPr>
          </a:p>
        </p:txBody>
      </p:sp>
      <p:sp>
        <p:nvSpPr>
          <p:cNvPr id="104" name="Google Shape;104;p16"/>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Spectral"/>
                <a:ea typeface="Spectral"/>
                <a:cs typeface="Spectral"/>
                <a:sym typeface="Spectral"/>
              </a:rPr>
              <a:t>As a public school district, we rely on assessment data so that teachers can provide the most effective differentiated instruction with the least amount of disturbance.</a:t>
            </a:r>
            <a:endParaRPr>
              <a:latin typeface="Spectral"/>
              <a:ea typeface="Spectral"/>
              <a:cs typeface="Spectral"/>
              <a:sym typeface="Spectral"/>
            </a:endParaRPr>
          </a:p>
          <a:p>
            <a:pPr indent="0" lvl="0" marL="0" rtl="0" algn="l">
              <a:spcBef>
                <a:spcPts val="1200"/>
              </a:spcBef>
              <a:spcAft>
                <a:spcPts val="1200"/>
              </a:spcAft>
              <a:buNone/>
            </a:pPr>
            <a:r>
              <a:rPr lang="en">
                <a:latin typeface="Spectral"/>
                <a:ea typeface="Spectral"/>
                <a:cs typeface="Spectral"/>
                <a:sym typeface="Spectral"/>
              </a:rPr>
              <a:t>AIMsWeb is our largest and most widely used benchmark assessment. It is taken by all students in grades K-8 in the fall, winter and spring.</a:t>
            </a:r>
            <a:endParaRPr/>
          </a:p>
        </p:txBody>
      </p:sp>
      <p:sp>
        <p:nvSpPr>
          <p:cNvPr id="105" name="Google Shape;105;p16"/>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latin typeface="Spectral"/>
                <a:ea typeface="Spectral"/>
                <a:cs typeface="Spectral"/>
                <a:sym typeface="Spectral"/>
              </a:rPr>
              <a:t>Goals for analyzing AimsWeb data:</a:t>
            </a:r>
            <a:endParaRPr>
              <a:latin typeface="Spectral"/>
              <a:ea typeface="Spectral"/>
              <a:cs typeface="Spectral"/>
              <a:sym typeface="Spectral"/>
            </a:endParaRPr>
          </a:p>
          <a:p>
            <a:pPr indent="-310832" lvl="0" marL="457200" rtl="0" algn="l">
              <a:spcBef>
                <a:spcPts val="1200"/>
              </a:spcBef>
              <a:spcAft>
                <a:spcPts val="0"/>
              </a:spcAft>
              <a:buSzPct val="100000"/>
              <a:buFont typeface="Spectral"/>
              <a:buChar char="●"/>
            </a:pPr>
            <a:r>
              <a:rPr lang="en">
                <a:latin typeface="Spectral"/>
                <a:ea typeface="Spectral"/>
                <a:cs typeface="Spectral"/>
                <a:sym typeface="Spectral"/>
              </a:rPr>
              <a:t>Visualize math and </a:t>
            </a:r>
            <a:r>
              <a:rPr lang="en">
                <a:latin typeface="Spectral"/>
                <a:ea typeface="Spectral"/>
                <a:cs typeface="Spectral"/>
                <a:sym typeface="Spectral"/>
              </a:rPr>
              <a:t>literacy scores across grade levels, schools and classrooms</a:t>
            </a:r>
            <a:endParaRPr>
              <a:latin typeface="Spectral"/>
              <a:ea typeface="Spectral"/>
              <a:cs typeface="Spectral"/>
              <a:sym typeface="Spectral"/>
            </a:endParaRPr>
          </a:p>
          <a:p>
            <a:pPr indent="-310832" lvl="0" marL="457200" rtl="0" algn="l">
              <a:spcBef>
                <a:spcPts val="0"/>
              </a:spcBef>
              <a:spcAft>
                <a:spcPts val="0"/>
              </a:spcAft>
              <a:buSzPct val="100000"/>
              <a:buFont typeface="Spectral"/>
              <a:buChar char="●"/>
            </a:pPr>
            <a:r>
              <a:rPr lang="en">
                <a:latin typeface="Spectral"/>
                <a:ea typeface="Spectral"/>
                <a:cs typeface="Spectral"/>
                <a:sym typeface="Spectral"/>
              </a:rPr>
              <a:t>Get a clear indication of student skill tiers at a glance</a:t>
            </a:r>
            <a:endParaRPr>
              <a:latin typeface="Spectral"/>
              <a:ea typeface="Spectral"/>
              <a:cs typeface="Spectral"/>
              <a:sym typeface="Spectral"/>
            </a:endParaRPr>
          </a:p>
          <a:p>
            <a:pPr indent="-310832" lvl="0" marL="457200" rtl="0" algn="l">
              <a:spcBef>
                <a:spcPts val="0"/>
              </a:spcBef>
              <a:spcAft>
                <a:spcPts val="0"/>
              </a:spcAft>
              <a:buSzPct val="100000"/>
              <a:buFont typeface="Spectral"/>
              <a:buChar char="●"/>
            </a:pPr>
            <a:r>
              <a:rPr lang="en">
                <a:latin typeface="Spectral"/>
                <a:ea typeface="Spectral"/>
                <a:cs typeface="Spectral"/>
                <a:sym typeface="Spectral"/>
              </a:rPr>
              <a:t>Find trends to aid in lesson planning, professional development and intervention</a:t>
            </a:r>
            <a:endParaRPr>
              <a:latin typeface="Spectral"/>
              <a:ea typeface="Spectral"/>
              <a:cs typeface="Spectral"/>
              <a:sym typeface="Spectral"/>
            </a:endParaRPr>
          </a:p>
          <a:p>
            <a:pPr indent="-310832" lvl="0" marL="457200" rtl="0" algn="l">
              <a:spcBef>
                <a:spcPts val="0"/>
              </a:spcBef>
              <a:spcAft>
                <a:spcPts val="0"/>
              </a:spcAft>
              <a:buSzPct val="100000"/>
              <a:buFont typeface="Spectral"/>
              <a:buChar char="●"/>
            </a:pPr>
            <a:r>
              <a:rPr lang="en">
                <a:latin typeface="Spectral"/>
                <a:ea typeface="Spectral"/>
                <a:cs typeface="Spectral"/>
                <a:sym typeface="Spectral"/>
              </a:rPr>
              <a:t>Protect student identities so as to reduce stigma</a:t>
            </a:r>
            <a:endParaRPr>
              <a:latin typeface="Spectral"/>
              <a:ea typeface="Spectral"/>
              <a:cs typeface="Spectral"/>
              <a:sym typeface="Spectral"/>
            </a:endParaRPr>
          </a:p>
          <a:p>
            <a:pPr indent="-310832" lvl="0" marL="457200" rtl="0" algn="l">
              <a:spcBef>
                <a:spcPts val="0"/>
              </a:spcBef>
              <a:spcAft>
                <a:spcPts val="0"/>
              </a:spcAft>
              <a:buSzPct val="100000"/>
              <a:buFont typeface="Spectral"/>
              <a:buChar char="●"/>
            </a:pPr>
            <a:r>
              <a:rPr lang="en">
                <a:latin typeface="Spectral"/>
                <a:ea typeface="Spectral"/>
                <a:cs typeface="Spectral"/>
                <a:sym typeface="Spectral"/>
              </a:rPr>
              <a:t>Analyze data as a subset of all assessments and progress monitoring tools*</a:t>
            </a:r>
            <a:endParaRPr>
              <a:latin typeface="Spectral"/>
              <a:ea typeface="Spectral"/>
              <a:cs typeface="Spectral"/>
              <a:sym typeface="Spectral"/>
            </a:endParaRPr>
          </a:p>
          <a:p>
            <a:pPr indent="0" lvl="0" marL="0" rtl="0" algn="l">
              <a:spcBef>
                <a:spcPts val="1200"/>
              </a:spcBef>
              <a:spcAft>
                <a:spcPts val="0"/>
              </a:spcAft>
              <a:buNone/>
            </a:pPr>
            <a:r>
              <a:t/>
            </a:r>
            <a:endParaRPr>
              <a:latin typeface="Spectral"/>
              <a:ea typeface="Spectral"/>
              <a:cs typeface="Spectral"/>
              <a:sym typeface="Spectral"/>
            </a:endParaRPr>
          </a:p>
          <a:p>
            <a:pPr indent="0" lvl="0" marL="0" rtl="0" algn="l">
              <a:spcBef>
                <a:spcPts val="1200"/>
              </a:spcBef>
              <a:spcAft>
                <a:spcPts val="1200"/>
              </a:spcAft>
              <a:buNone/>
            </a:pPr>
            <a:r>
              <a:rPr i="1" lang="en" sz="900">
                <a:latin typeface="Manjari"/>
                <a:ea typeface="Manjari"/>
                <a:cs typeface="Manjari"/>
                <a:sym typeface="Manjari"/>
              </a:rPr>
              <a:t>*This goal will be met at a later date (maybe in Capstone II)</a:t>
            </a:r>
            <a:endParaRPr i="1" sz="900">
              <a:latin typeface="Manjari"/>
              <a:ea typeface="Manjari"/>
              <a:cs typeface="Manjari"/>
              <a:sym typeface="Manja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588732"/>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anjari"/>
                <a:ea typeface="Manjari"/>
                <a:cs typeface="Manjari"/>
                <a:sym typeface="Manjari"/>
              </a:rPr>
              <a:t>Battery Score</a:t>
            </a:r>
            <a:endParaRPr>
              <a:latin typeface="Manjari"/>
              <a:ea typeface="Manjari"/>
              <a:cs typeface="Manjari"/>
              <a:sym typeface="Manjari"/>
            </a:endParaRPr>
          </a:p>
        </p:txBody>
      </p:sp>
      <p:sp>
        <p:nvSpPr>
          <p:cNvPr id="111" name="Google Shape;111;p17"/>
          <p:cNvSpPr txBox="1"/>
          <p:nvPr>
            <p:ph idx="2" type="body"/>
          </p:nvPr>
        </p:nvSpPr>
        <p:spPr>
          <a:xfrm>
            <a:off x="148000" y="1196525"/>
            <a:ext cx="4541700" cy="3425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Spectral"/>
                <a:ea typeface="Spectral"/>
                <a:cs typeface="Spectral"/>
                <a:sym typeface="Spectral"/>
              </a:rPr>
              <a:t>Assessments differ from other types of testing in the use of </a:t>
            </a:r>
            <a:r>
              <a:rPr b="1" lang="en">
                <a:latin typeface="Spectral"/>
                <a:ea typeface="Spectral"/>
                <a:cs typeface="Spectral"/>
                <a:sym typeface="Spectral"/>
              </a:rPr>
              <a:t>norms or standardization</a:t>
            </a:r>
            <a:r>
              <a:rPr lang="en">
                <a:latin typeface="Spectral"/>
                <a:ea typeface="Spectral"/>
                <a:cs typeface="Spectral"/>
                <a:sym typeface="Spectral"/>
              </a:rPr>
              <a:t>. Unlike scoring a quiz</a:t>
            </a:r>
            <a:r>
              <a:rPr lang="en">
                <a:latin typeface="Spectral"/>
                <a:ea typeface="Spectral"/>
                <a:cs typeface="Spectral"/>
                <a:sym typeface="Spectral"/>
              </a:rPr>
              <a:t> out of 100 or grading on a curve, an assessment conduct a </a:t>
            </a:r>
            <a:r>
              <a:rPr b="1" lang="en">
                <a:latin typeface="Spectral"/>
                <a:ea typeface="Spectral"/>
                <a:cs typeface="Spectral"/>
                <a:sym typeface="Spectral"/>
              </a:rPr>
              <a:t>standardization study</a:t>
            </a:r>
            <a:r>
              <a:rPr lang="en">
                <a:latin typeface="Spectral"/>
                <a:ea typeface="Spectral"/>
                <a:cs typeface="Spectral"/>
                <a:sym typeface="Spectral"/>
              </a:rPr>
              <a:t> </a:t>
            </a:r>
            <a:r>
              <a:rPr lang="en">
                <a:latin typeface="Spectral"/>
                <a:ea typeface="Spectral"/>
                <a:cs typeface="Spectral"/>
                <a:sym typeface="Spectral"/>
              </a:rPr>
              <a:t>hat controls for various demographics </a:t>
            </a:r>
            <a:r>
              <a:rPr lang="en">
                <a:latin typeface="Spectral"/>
                <a:ea typeface="Spectral"/>
                <a:cs typeface="Spectral"/>
                <a:sym typeface="Spectral"/>
              </a:rPr>
              <a:t>to determine how students are scored.</a:t>
            </a:r>
            <a:endParaRPr>
              <a:latin typeface="Spectral"/>
              <a:ea typeface="Spectral"/>
              <a:cs typeface="Spectral"/>
              <a:sym typeface="Spectral"/>
            </a:endParaRPr>
          </a:p>
          <a:p>
            <a:pPr indent="0" lvl="0" marL="0" rtl="0" algn="l">
              <a:spcBef>
                <a:spcPts val="1200"/>
              </a:spcBef>
              <a:spcAft>
                <a:spcPts val="0"/>
              </a:spcAft>
              <a:buNone/>
            </a:pPr>
            <a:r>
              <a:rPr lang="en">
                <a:latin typeface="Spectral"/>
                <a:ea typeface="Spectral"/>
                <a:cs typeface="Spectral"/>
                <a:sym typeface="Spectral"/>
              </a:rPr>
              <a:t>When analyzing this data, we’ll start by looking at the </a:t>
            </a:r>
            <a:r>
              <a:rPr b="1" lang="en">
                <a:latin typeface="Spectral"/>
                <a:ea typeface="Spectral"/>
                <a:cs typeface="Spectral"/>
                <a:sym typeface="Spectral"/>
              </a:rPr>
              <a:t>battery or</a:t>
            </a:r>
            <a:r>
              <a:rPr lang="en">
                <a:latin typeface="Spectral"/>
                <a:ea typeface="Spectral"/>
                <a:cs typeface="Spectral"/>
                <a:sym typeface="Spectral"/>
              </a:rPr>
              <a:t> </a:t>
            </a:r>
            <a:r>
              <a:rPr b="1" lang="en">
                <a:latin typeface="Spectral"/>
                <a:ea typeface="Spectral"/>
                <a:cs typeface="Spectral"/>
                <a:sym typeface="Spectral"/>
              </a:rPr>
              <a:t>composite scores</a:t>
            </a:r>
            <a:r>
              <a:rPr lang="en">
                <a:latin typeface="Spectral"/>
                <a:ea typeface="Spectral"/>
                <a:cs typeface="Spectral"/>
                <a:sym typeface="Spectral"/>
              </a:rPr>
              <a:t> which use research based formulas to combine scores from various skills tested. The resulting score is a measure of skill in math and literacy more broadly.</a:t>
            </a:r>
            <a:endParaRPr>
              <a:latin typeface="Spectral"/>
              <a:ea typeface="Spectral"/>
              <a:cs typeface="Spectral"/>
              <a:sym typeface="Spectral"/>
            </a:endParaRPr>
          </a:p>
          <a:p>
            <a:pPr indent="0" lvl="0" marL="0" rtl="0" algn="l">
              <a:spcBef>
                <a:spcPts val="1200"/>
              </a:spcBef>
              <a:spcAft>
                <a:spcPts val="1200"/>
              </a:spcAft>
              <a:buNone/>
            </a:pPr>
            <a:r>
              <a:rPr lang="en">
                <a:latin typeface="Spectral"/>
                <a:ea typeface="Spectral"/>
                <a:cs typeface="Spectral"/>
                <a:sym typeface="Spectral"/>
              </a:rPr>
              <a:t> The AIMSWeb formula for composite scores can be seen to the right. Fortunately, these scores are already included in the data set extracted from their database.</a:t>
            </a:r>
            <a:endParaRPr>
              <a:latin typeface="Spectral"/>
              <a:ea typeface="Spectral"/>
              <a:cs typeface="Spectral"/>
              <a:sym typeface="Spectral"/>
            </a:endParaRPr>
          </a:p>
        </p:txBody>
      </p:sp>
      <p:pic>
        <p:nvPicPr>
          <p:cNvPr id="112" name="Google Shape;112;p17"/>
          <p:cNvPicPr preferRelativeResize="0"/>
          <p:nvPr/>
        </p:nvPicPr>
        <p:blipFill rotWithShape="1">
          <a:blip r:embed="rId3">
            <a:alphaModFix/>
          </a:blip>
          <a:srcRect b="0" l="738" r="738" t="2978"/>
          <a:stretch/>
        </p:blipFill>
        <p:spPr>
          <a:xfrm>
            <a:off x="4689700" y="1864063"/>
            <a:ext cx="4223975" cy="2347675"/>
          </a:xfrm>
          <a:prstGeom prst="rect">
            <a:avLst/>
          </a:prstGeom>
          <a:noFill/>
          <a:ln cap="flat" cmpd="sng" w="38100">
            <a:solidFill>
              <a:schemeClr val="accent4"/>
            </a:solidFill>
            <a:prstDash val="solid"/>
            <a:round/>
            <a:headEnd len="sm" w="sm" type="none"/>
            <a:tailEnd len="sm" w="sm" type="none"/>
          </a:ln>
        </p:spPr>
      </p:pic>
      <p:sp>
        <p:nvSpPr>
          <p:cNvPr id="113" name="Google Shape;113;p17"/>
          <p:cNvSpPr txBox="1"/>
          <p:nvPr/>
        </p:nvSpPr>
        <p:spPr>
          <a:xfrm>
            <a:off x="6199625" y="4453775"/>
            <a:ext cx="2829300" cy="16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800">
                <a:solidFill>
                  <a:schemeClr val="dk2"/>
                </a:solidFill>
                <a:latin typeface="Manjari"/>
                <a:ea typeface="Manjari"/>
                <a:cs typeface="Manjari"/>
                <a:sym typeface="Manjari"/>
              </a:rPr>
              <a:t>AIMsWebPlus Technical Manual</a:t>
            </a:r>
            <a:endParaRPr i="1" sz="800">
              <a:solidFill>
                <a:schemeClr val="dk2"/>
              </a:solidFill>
              <a:latin typeface="Manjari"/>
              <a:ea typeface="Manjari"/>
              <a:cs typeface="Manjari"/>
              <a:sym typeface="Manjari"/>
            </a:endParaRPr>
          </a:p>
        </p:txBody>
      </p:sp>
      <p:sp>
        <p:nvSpPr>
          <p:cNvPr id="114" name="Google Shape;114;p17"/>
          <p:cNvSpPr/>
          <p:nvPr/>
        </p:nvSpPr>
        <p:spPr>
          <a:xfrm flipH="1">
            <a:off x="6381905" y="188793"/>
            <a:ext cx="2093100" cy="1188900"/>
          </a:xfrm>
          <a:prstGeom prst="wedgeRoundRectCallout">
            <a:avLst>
              <a:gd fmla="val -17858" name="adj1"/>
              <a:gd fmla="val 80501" name="adj2"/>
              <a:gd fmla="val 0" name="adj3"/>
            </a:avLst>
          </a:prstGeom>
          <a:solidFill>
            <a:schemeClr val="lt1"/>
          </a:solidFill>
          <a:ln cap="flat" cmpd="sng" w="38100">
            <a:solidFill>
              <a:schemeClr val="accent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rtl="0" algn="l">
              <a:spcBef>
                <a:spcPts val="0"/>
              </a:spcBef>
              <a:spcAft>
                <a:spcPts val="0"/>
              </a:spcAft>
              <a:buNone/>
            </a:pPr>
            <a:r>
              <a:rPr lang="en" sz="800">
                <a:latin typeface="Manjari"/>
                <a:ea typeface="Manjari"/>
                <a:cs typeface="Manjari"/>
                <a:sym typeface="Manjari"/>
              </a:rPr>
              <a:t>The first line shows that a Kindergartener’s overall Early Literacy score (only calculated in 2 &amp; 3 trimesters of the school year), is determined by adding together scores from the  </a:t>
            </a:r>
            <a:r>
              <a:rPr b="1" lang="en" sz="800">
                <a:latin typeface="Manjari"/>
                <a:ea typeface="Manjari"/>
                <a:cs typeface="Manjari"/>
                <a:sym typeface="Manjari"/>
              </a:rPr>
              <a:t>Letter</a:t>
            </a:r>
            <a:r>
              <a:rPr lang="en" sz="800">
                <a:latin typeface="Manjari"/>
                <a:ea typeface="Manjari"/>
                <a:cs typeface="Manjari"/>
                <a:sym typeface="Manjari"/>
              </a:rPr>
              <a:t> </a:t>
            </a:r>
            <a:r>
              <a:rPr b="1" lang="en" sz="800">
                <a:latin typeface="Manjari"/>
                <a:ea typeface="Manjari"/>
                <a:cs typeface="Manjari"/>
                <a:sym typeface="Manjari"/>
              </a:rPr>
              <a:t>Naming Fluency, Letter Word Sounds Fluency and Phoneme Segmentation </a:t>
            </a:r>
            <a:r>
              <a:rPr lang="en" sz="800">
                <a:latin typeface="Manjari"/>
                <a:ea typeface="Manjari"/>
                <a:cs typeface="Manjari"/>
                <a:sym typeface="Manjari"/>
              </a:rPr>
              <a:t>test sections</a:t>
            </a:r>
            <a:r>
              <a:rPr b="1" lang="en" sz="800">
                <a:latin typeface="Manjari"/>
                <a:ea typeface="Manjari"/>
                <a:cs typeface="Manjari"/>
                <a:sym typeface="Manjari"/>
              </a:rPr>
              <a:t>. </a:t>
            </a:r>
            <a:endParaRPr b="1" sz="800">
              <a:latin typeface="Manjari"/>
              <a:ea typeface="Manjari"/>
              <a:cs typeface="Manjari"/>
              <a:sym typeface="Manja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Manjari"/>
                <a:ea typeface="Manjari"/>
                <a:cs typeface="Manjari"/>
                <a:sym typeface="Manjari"/>
              </a:rPr>
              <a:t>Battery Scores in Dataset</a:t>
            </a:r>
            <a:endParaRPr>
              <a:latin typeface="Manjari"/>
              <a:ea typeface="Manjari"/>
              <a:cs typeface="Manjari"/>
              <a:sym typeface="Manjari"/>
            </a:endParaRPr>
          </a:p>
        </p:txBody>
      </p:sp>
      <p:pic>
        <p:nvPicPr>
          <p:cNvPr id="120" name="Google Shape;120;p18"/>
          <p:cNvPicPr preferRelativeResize="0"/>
          <p:nvPr/>
        </p:nvPicPr>
        <p:blipFill>
          <a:blip r:embed="rId3">
            <a:alphaModFix/>
          </a:blip>
          <a:stretch>
            <a:fillRect/>
          </a:stretch>
        </p:blipFill>
        <p:spPr>
          <a:xfrm>
            <a:off x="3929250" y="255212"/>
            <a:ext cx="3710750" cy="4633075"/>
          </a:xfrm>
          <a:prstGeom prst="rect">
            <a:avLst/>
          </a:prstGeom>
          <a:noFill/>
          <a:ln cap="flat" cmpd="sng" w="38100">
            <a:solidFill>
              <a:schemeClr val="accent1"/>
            </a:solidFill>
            <a:prstDash val="solid"/>
            <a:round/>
            <a:headEnd len="sm" w="sm" type="none"/>
            <a:tailEnd len="sm" w="sm" type="none"/>
          </a:ln>
        </p:spPr>
      </p:pic>
      <p:sp>
        <p:nvSpPr>
          <p:cNvPr id="121" name="Google Shape;121;p18"/>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latin typeface="Spectral"/>
                <a:ea typeface="Spectral"/>
                <a:cs typeface="Spectral"/>
                <a:sym typeface="Spectral"/>
              </a:rPr>
              <a:t>Right: Sample from AimsWeb</a:t>
            </a:r>
            <a:endParaRPr sz="1100">
              <a:latin typeface="Spectral"/>
              <a:ea typeface="Spectral"/>
              <a:cs typeface="Spectral"/>
              <a:sym typeface="Spectral"/>
            </a:endParaRPr>
          </a:p>
          <a:p>
            <a:pPr indent="0" lvl="0" marL="0" rtl="0" algn="l">
              <a:spcBef>
                <a:spcPts val="1200"/>
              </a:spcBef>
              <a:spcAft>
                <a:spcPts val="0"/>
              </a:spcAft>
              <a:buNone/>
            </a:pPr>
            <a:r>
              <a:rPr lang="en" sz="1100">
                <a:latin typeface="Spectral"/>
                <a:ea typeface="Spectral"/>
                <a:cs typeface="Spectral"/>
                <a:sym typeface="Spectral"/>
              </a:rPr>
              <a:t>The column labeled ‘IsBatteryScore’ indicates if the row will results from individual tests or the student’s composite scores. </a:t>
            </a:r>
            <a:endParaRPr sz="1100">
              <a:latin typeface="Spectral"/>
              <a:ea typeface="Spectral"/>
              <a:cs typeface="Spectral"/>
              <a:sym typeface="Spectral"/>
            </a:endParaRPr>
          </a:p>
          <a:p>
            <a:pPr indent="0" lvl="0" marL="0" rtl="0" algn="ctr">
              <a:spcBef>
                <a:spcPts val="1200"/>
              </a:spcBef>
              <a:spcAft>
                <a:spcPts val="0"/>
              </a:spcAft>
              <a:buNone/>
            </a:pPr>
            <a:r>
              <a:rPr b="1" lang="en" sz="1100">
                <a:solidFill>
                  <a:schemeClr val="lt1"/>
                </a:solidFill>
                <a:latin typeface="Manjari"/>
                <a:ea typeface="Manjari"/>
                <a:cs typeface="Manjari"/>
                <a:sym typeface="Manjari"/>
              </a:rPr>
              <a:t>0 = skill test score</a:t>
            </a:r>
            <a:br>
              <a:rPr b="1" lang="en" sz="1100">
                <a:solidFill>
                  <a:schemeClr val="lt1"/>
                </a:solidFill>
                <a:latin typeface="Manjari"/>
                <a:ea typeface="Manjari"/>
                <a:cs typeface="Manjari"/>
                <a:sym typeface="Manjari"/>
              </a:rPr>
            </a:br>
            <a:r>
              <a:rPr b="1" lang="en" sz="1100">
                <a:solidFill>
                  <a:schemeClr val="lt1"/>
                </a:solidFill>
                <a:latin typeface="Manjari"/>
                <a:ea typeface="Manjari"/>
                <a:cs typeface="Manjari"/>
                <a:sym typeface="Manjari"/>
              </a:rPr>
              <a:t>1 = composite score</a:t>
            </a:r>
            <a:endParaRPr b="1" sz="1100">
              <a:solidFill>
                <a:schemeClr val="lt1"/>
              </a:solidFill>
              <a:latin typeface="Manjari"/>
              <a:ea typeface="Manjari"/>
              <a:cs typeface="Manjari"/>
              <a:sym typeface="Manjari"/>
            </a:endParaRPr>
          </a:p>
          <a:p>
            <a:pPr indent="0" lvl="0" marL="0" rtl="0" algn="l">
              <a:spcBef>
                <a:spcPts val="1200"/>
              </a:spcBef>
              <a:spcAft>
                <a:spcPts val="1200"/>
              </a:spcAft>
              <a:buNone/>
            </a:pPr>
            <a:r>
              <a:rPr lang="en" sz="1100">
                <a:latin typeface="Spectral"/>
                <a:ea typeface="Spectral"/>
                <a:cs typeface="Spectral"/>
                <a:sym typeface="Spectral"/>
              </a:rPr>
              <a:t>Rows 8, 11 and 14 in this sample are composite or battery scores.</a:t>
            </a:r>
            <a:endParaRPr sz="1100">
              <a:latin typeface="Spectral"/>
              <a:ea typeface="Spectral"/>
              <a:cs typeface="Spectral"/>
              <a:sym typeface="Spectral"/>
            </a:endParaRPr>
          </a:p>
        </p:txBody>
      </p:sp>
      <p:sp>
        <p:nvSpPr>
          <p:cNvPr id="122" name="Google Shape;122;p18"/>
          <p:cNvSpPr/>
          <p:nvPr/>
        </p:nvSpPr>
        <p:spPr>
          <a:xfrm>
            <a:off x="4032975" y="2949875"/>
            <a:ext cx="3045600" cy="187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3" name="Google Shape;123;p18"/>
          <p:cNvSpPr/>
          <p:nvPr/>
        </p:nvSpPr>
        <p:spPr>
          <a:xfrm>
            <a:off x="4032975" y="3666000"/>
            <a:ext cx="3045600" cy="187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4" name="Google Shape;124;p18"/>
          <p:cNvSpPr/>
          <p:nvPr/>
        </p:nvSpPr>
        <p:spPr>
          <a:xfrm>
            <a:off x="4032975" y="4382125"/>
            <a:ext cx="3045600" cy="187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5" name="Google Shape;125;p18"/>
          <p:cNvSpPr/>
          <p:nvPr/>
        </p:nvSpPr>
        <p:spPr>
          <a:xfrm flipH="1">
            <a:off x="7397550" y="934725"/>
            <a:ext cx="1281300" cy="356400"/>
          </a:xfrm>
          <a:prstGeom prst="wedgeRoundRectCallout">
            <a:avLst>
              <a:gd fmla="val 54175" name="adj1"/>
              <a:gd fmla="val -144536" name="adj2"/>
              <a:gd fmla="val 0" name="adj3"/>
            </a:avLst>
          </a:prstGeom>
          <a:solidFill>
            <a:schemeClr val="lt1"/>
          </a:solidFill>
          <a:ln cap="flat" cmpd="sng" w="1905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rtl="0" algn="ctr">
              <a:spcBef>
                <a:spcPts val="0"/>
              </a:spcBef>
              <a:spcAft>
                <a:spcPts val="0"/>
              </a:spcAft>
              <a:buNone/>
            </a:pPr>
            <a:r>
              <a:rPr b="1" lang="en" sz="800">
                <a:solidFill>
                  <a:schemeClr val="dk1"/>
                </a:solidFill>
                <a:latin typeface="Manjari"/>
                <a:ea typeface="Manjari"/>
                <a:cs typeface="Manjari"/>
                <a:sym typeface="Manjari"/>
              </a:rPr>
              <a:t>Sample shows first 20 of 15,053 rows</a:t>
            </a:r>
            <a:endParaRPr b="1" sz="800">
              <a:solidFill>
                <a:schemeClr val="dk1"/>
              </a:solidFill>
              <a:latin typeface="Manjari"/>
              <a:ea typeface="Manjari"/>
              <a:cs typeface="Manjari"/>
              <a:sym typeface="Manja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idx="1" type="body"/>
          </p:nvPr>
        </p:nvSpPr>
        <p:spPr>
          <a:xfrm>
            <a:off x="311700" y="1505700"/>
            <a:ext cx="3999900" cy="3414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Spectral"/>
                <a:ea typeface="Spectral"/>
                <a:cs typeface="Spectral"/>
                <a:sym typeface="Spectral"/>
              </a:rPr>
              <a:t>The final piece needed to understand the AimsWeb scoring system is the concept of multi-tiered systems of support.</a:t>
            </a:r>
            <a:endParaRPr>
              <a:latin typeface="Spectral"/>
              <a:ea typeface="Spectral"/>
              <a:cs typeface="Spectral"/>
              <a:sym typeface="Spectral"/>
            </a:endParaRPr>
          </a:p>
          <a:p>
            <a:pPr indent="0" lvl="0" marL="0" rtl="0" algn="l">
              <a:spcBef>
                <a:spcPts val="1200"/>
              </a:spcBef>
              <a:spcAft>
                <a:spcPts val="0"/>
              </a:spcAft>
              <a:buNone/>
            </a:pPr>
            <a:r>
              <a:rPr lang="en">
                <a:latin typeface="Spectral"/>
                <a:ea typeface="Spectral"/>
                <a:cs typeface="Spectral"/>
                <a:sym typeface="Spectral"/>
              </a:rPr>
              <a:t>As the diagram to right demonstrates, MTSS looks at various components of the student’s assessment results and breaks those results/skills into three tiers, which determine the level of intervention needed in the child’s learning or emotional support system.</a:t>
            </a:r>
            <a:endParaRPr>
              <a:latin typeface="Spectral"/>
              <a:ea typeface="Spectral"/>
              <a:cs typeface="Spectral"/>
              <a:sym typeface="Spectral"/>
            </a:endParaRPr>
          </a:p>
          <a:p>
            <a:pPr indent="0" lvl="0" marL="0" rtl="0" algn="l">
              <a:spcBef>
                <a:spcPts val="1200"/>
              </a:spcBef>
              <a:spcAft>
                <a:spcPts val="0"/>
              </a:spcAft>
              <a:buNone/>
            </a:pPr>
            <a:r>
              <a:rPr b="1" lang="en">
                <a:latin typeface="Spectral"/>
                <a:ea typeface="Spectral"/>
                <a:cs typeface="Spectral"/>
                <a:sym typeface="Spectral"/>
              </a:rPr>
              <a:t>Students are not classified by their tier name or color. </a:t>
            </a:r>
            <a:r>
              <a:rPr lang="en">
                <a:latin typeface="Spectral"/>
                <a:ea typeface="Spectral"/>
                <a:cs typeface="Spectral"/>
                <a:sym typeface="Spectral"/>
              </a:rPr>
              <a:t>Tiers simply refer to a point in time assessment of a necessary component of a student’s academic performance or, as seen to the right, their social and emotional health.</a:t>
            </a:r>
            <a:endParaRPr>
              <a:latin typeface="Spectral"/>
              <a:ea typeface="Spectral"/>
              <a:cs typeface="Spectral"/>
              <a:sym typeface="Spectral"/>
            </a:endParaRPr>
          </a:p>
          <a:p>
            <a:pPr indent="0" lvl="0" marL="0" rtl="0" algn="l">
              <a:spcBef>
                <a:spcPts val="1200"/>
              </a:spcBef>
              <a:spcAft>
                <a:spcPts val="1200"/>
              </a:spcAft>
              <a:buNone/>
            </a:pPr>
            <a:r>
              <a:rPr lang="en">
                <a:latin typeface="Spectral"/>
                <a:ea typeface="Spectral"/>
                <a:cs typeface="Spectral"/>
                <a:sym typeface="Spectral"/>
              </a:rPr>
              <a:t>When looking at the data, </a:t>
            </a:r>
            <a:r>
              <a:rPr b="1" lang="en">
                <a:latin typeface="Spectral"/>
                <a:ea typeface="Spectral"/>
                <a:cs typeface="Spectral"/>
                <a:sym typeface="Spectral"/>
              </a:rPr>
              <a:t>Tier 1, Tier 2 and Tier 3</a:t>
            </a:r>
            <a:r>
              <a:rPr lang="en">
                <a:latin typeface="Spectral"/>
                <a:ea typeface="Spectral"/>
                <a:cs typeface="Spectral"/>
                <a:sym typeface="Spectral"/>
              </a:rPr>
              <a:t> will also be referred to as </a:t>
            </a:r>
            <a:r>
              <a:rPr b="1" lang="en">
                <a:solidFill>
                  <a:srgbClr val="38761D"/>
                </a:solidFill>
                <a:latin typeface="Spectral"/>
                <a:ea typeface="Spectral"/>
                <a:cs typeface="Spectral"/>
                <a:sym typeface="Spectral"/>
              </a:rPr>
              <a:t>Low</a:t>
            </a:r>
            <a:r>
              <a:rPr b="1" lang="en">
                <a:latin typeface="Spectral"/>
                <a:ea typeface="Spectral"/>
                <a:cs typeface="Spectral"/>
                <a:sym typeface="Spectral"/>
              </a:rPr>
              <a:t>, </a:t>
            </a:r>
            <a:r>
              <a:rPr b="1" lang="en">
                <a:solidFill>
                  <a:srgbClr val="BF9000"/>
                </a:solidFill>
                <a:latin typeface="Spectral"/>
                <a:ea typeface="Spectral"/>
                <a:cs typeface="Spectral"/>
                <a:sym typeface="Spectral"/>
              </a:rPr>
              <a:t>Moderate</a:t>
            </a:r>
            <a:r>
              <a:rPr b="1" lang="en">
                <a:latin typeface="Spectral"/>
                <a:ea typeface="Spectral"/>
                <a:cs typeface="Spectral"/>
                <a:sym typeface="Spectral"/>
              </a:rPr>
              <a:t> and </a:t>
            </a:r>
            <a:r>
              <a:rPr b="1" lang="en">
                <a:solidFill>
                  <a:srgbClr val="A7291E"/>
                </a:solidFill>
                <a:latin typeface="Spectral"/>
                <a:ea typeface="Spectral"/>
                <a:cs typeface="Spectral"/>
                <a:sym typeface="Spectral"/>
              </a:rPr>
              <a:t>High</a:t>
            </a:r>
            <a:r>
              <a:rPr b="1" lang="en">
                <a:latin typeface="Spectral"/>
                <a:ea typeface="Spectral"/>
                <a:cs typeface="Spectral"/>
                <a:sym typeface="Spectral"/>
              </a:rPr>
              <a:t> Risk.</a:t>
            </a:r>
            <a:endParaRPr b="1">
              <a:latin typeface="Spectral"/>
              <a:ea typeface="Spectral"/>
              <a:cs typeface="Spectral"/>
              <a:sym typeface="Spectral"/>
            </a:endParaRPr>
          </a:p>
        </p:txBody>
      </p:sp>
      <p:pic>
        <p:nvPicPr>
          <p:cNvPr id="131" name="Google Shape;131;p19"/>
          <p:cNvPicPr preferRelativeResize="0"/>
          <p:nvPr/>
        </p:nvPicPr>
        <p:blipFill>
          <a:blip r:embed="rId3">
            <a:alphaModFix/>
          </a:blip>
          <a:stretch>
            <a:fillRect/>
          </a:stretch>
        </p:blipFill>
        <p:spPr>
          <a:xfrm>
            <a:off x="4615372" y="1505275"/>
            <a:ext cx="4303229" cy="3414217"/>
          </a:xfrm>
          <a:prstGeom prst="rect">
            <a:avLst/>
          </a:prstGeom>
          <a:noFill/>
          <a:ln cap="flat" cmpd="sng" w="19050">
            <a:solidFill>
              <a:schemeClr val="accent1"/>
            </a:solidFill>
            <a:prstDash val="solid"/>
            <a:round/>
            <a:headEnd len="sm" w="sm" type="none"/>
            <a:tailEnd len="sm" w="sm" type="none"/>
          </a:ln>
        </p:spPr>
      </p:pic>
      <p:sp>
        <p:nvSpPr>
          <p:cNvPr id="132" name="Google Shape;13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Manjari"/>
                <a:ea typeface="Manjari"/>
                <a:cs typeface="Manjari"/>
                <a:sym typeface="Manjari"/>
              </a:rPr>
              <a:t>Multi-tiered Systems of Support</a:t>
            </a:r>
            <a:endParaRPr>
              <a:latin typeface="Manjari"/>
              <a:ea typeface="Manjari"/>
              <a:cs typeface="Manjari"/>
              <a:sym typeface="Manjari"/>
            </a:endParaRPr>
          </a:p>
          <a:p>
            <a:pPr indent="0" lvl="0" marL="0" rtl="0" algn="l">
              <a:spcBef>
                <a:spcPts val="1200"/>
              </a:spcBef>
              <a:spcAft>
                <a:spcPts val="0"/>
              </a:spcAft>
              <a:buNone/>
            </a:pPr>
            <a:r>
              <a:t/>
            </a:r>
            <a:endParaRPr>
              <a:solidFill>
                <a:schemeClr val="dk2"/>
              </a:solidFill>
              <a:latin typeface="Roboto"/>
              <a:ea typeface="Roboto"/>
              <a:cs typeface="Roboto"/>
              <a:sym typeface="Roboto"/>
            </a:endParaRPr>
          </a:p>
        </p:txBody>
      </p:sp>
      <p:sp>
        <p:nvSpPr>
          <p:cNvPr id="133" name="Google Shape;133;p19"/>
          <p:cNvSpPr/>
          <p:nvPr/>
        </p:nvSpPr>
        <p:spPr>
          <a:xfrm>
            <a:off x="4603175" y="4706159"/>
            <a:ext cx="1747200" cy="213600"/>
          </a:xfrm>
          <a:prstGeom prst="snip1Rect">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chemeClr val="lt1"/>
                </a:solidFill>
                <a:latin typeface="Manjari"/>
                <a:ea typeface="Manjari"/>
                <a:cs typeface="Manjari"/>
                <a:sym typeface="Manjari"/>
              </a:rPr>
              <a:t>MTSS graphic, WCSU LCAS, me</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Manjari"/>
                <a:ea typeface="Manjari"/>
                <a:cs typeface="Manjari"/>
                <a:sym typeface="Manjari"/>
              </a:rPr>
              <a:t>Data Structure</a:t>
            </a:r>
            <a:endParaRPr>
              <a:latin typeface="Manjari"/>
              <a:ea typeface="Manjari"/>
              <a:cs typeface="Manjari"/>
              <a:sym typeface="Manja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07028" y="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Manjari"/>
                <a:ea typeface="Manjari"/>
                <a:cs typeface="Manjari"/>
                <a:sym typeface="Manjari"/>
              </a:rPr>
              <a:t>Data Demographics</a:t>
            </a:r>
            <a:endParaRPr>
              <a:latin typeface="Manjari"/>
              <a:ea typeface="Manjari"/>
              <a:cs typeface="Manjari"/>
              <a:sym typeface="Manjari"/>
            </a:endParaRPr>
          </a:p>
        </p:txBody>
      </p:sp>
      <p:pic>
        <p:nvPicPr>
          <p:cNvPr id="144" name="Google Shape;144;p21"/>
          <p:cNvPicPr preferRelativeResize="0"/>
          <p:nvPr/>
        </p:nvPicPr>
        <p:blipFill>
          <a:blip r:embed="rId3">
            <a:alphaModFix/>
          </a:blip>
          <a:stretch>
            <a:fillRect/>
          </a:stretch>
        </p:blipFill>
        <p:spPr>
          <a:xfrm>
            <a:off x="457736" y="947407"/>
            <a:ext cx="6354550" cy="3924875"/>
          </a:xfrm>
          <a:prstGeom prst="rect">
            <a:avLst/>
          </a:prstGeom>
          <a:noFill/>
          <a:ln cap="flat" cmpd="sng" w="38100">
            <a:solidFill>
              <a:schemeClr val="accent4"/>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