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C6B6-60A9-D7BA-D8A9-D5C0475F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3CAF5-2E07-31DD-BE6E-5A16BEF0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3C5D-1CC6-6861-A832-41490374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6A31-5C04-4A5D-BCD3-C6F3E1C12E0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3D34-92F8-681B-8D55-62E86AC0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DA69-E683-0768-8ED7-3F8992D2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E7C7-035E-49CE-A401-F5D7E0C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5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9A32-0694-5096-ABC3-17985610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65937-F760-0CAB-6A38-4FAD0AC8F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4BA95-CC04-F39D-4A03-8DC7476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6A31-5C04-4A5D-BCD3-C6F3E1C12E0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F4862-59A8-A8A3-3B6D-0DD5C24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77A7-B5BD-1FEB-0282-BB349D9D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E7C7-035E-49CE-A401-F5D7E0C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78A41-4116-52DC-D878-10A082952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FEBF9-88FA-A070-5CC2-6BB1411BD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91C2A-6D1D-2530-3072-76B7C153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6A31-5C04-4A5D-BCD3-C6F3E1C12E0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9D295-0F6E-05F8-4591-92E609D2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0138-8051-3DEE-FDBC-B51EF396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E7C7-035E-49CE-A401-F5D7E0C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4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A811-3D53-D935-B907-50A68A17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6AFA-5C7A-8184-202B-3DE5CDEB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3812E-7691-C0D6-21F8-11747EBA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6A31-5C04-4A5D-BCD3-C6F3E1C12E0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71EA4-3D48-4178-96AF-10AB79C9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51FB-2713-D6A7-C774-6768DB1E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E7C7-035E-49CE-A401-F5D7E0C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3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208D-2162-631C-B02E-DE981F71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1FA36-854F-6DE9-5E7D-BD24D7F44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788A-0F28-1209-6A46-2B7738E2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6A31-5C04-4A5D-BCD3-C6F3E1C12E0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89A4-F80B-E301-608D-0D459375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00240-6687-921F-2CBF-449569CA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E7C7-035E-49CE-A401-F5D7E0C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C290-7E6F-138A-B781-0F90A3A5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AAB9-FAB9-D52A-1D89-3FC2A15B3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3C288-CCDA-1C31-53CC-8B6B30787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A5D01-2D3D-81B6-3A07-EF4805A5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6A31-5C04-4A5D-BCD3-C6F3E1C12E0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F3BFD-718F-4863-90C8-82A1CC97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FA264-2027-C39B-E087-E540425B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E7C7-035E-49CE-A401-F5D7E0C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7566-12AB-653B-C051-81F8245D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76734-7217-C846-20E1-6E2793CF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7BAA5-4213-EC7E-0E9E-2821B37FA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B5B99-CB99-A43E-4B16-3D3C0073E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11F68-58CF-8993-AC95-72473E6B7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0BEC2-8BC0-C871-147B-88634C28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6A31-5C04-4A5D-BCD3-C6F3E1C12E0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BC223-4AAC-255E-2ABC-6769237E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32B51-1236-7D87-2841-F0AC8B38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E7C7-035E-49CE-A401-F5D7E0C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0B66-13C1-FCF6-3CA5-27CBEB54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78578-6336-EA2E-1AFF-AC46DC7E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6A31-5C04-4A5D-BCD3-C6F3E1C12E0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9C69D-B0C9-51ED-974F-1B147E88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76CC6-552E-24B8-CE9E-93EE939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E7C7-035E-49CE-A401-F5D7E0C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6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C3B1-E406-75C7-2DA0-945CDA35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6A31-5C04-4A5D-BCD3-C6F3E1C12E0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A06A9-86AD-9124-FCC7-A6A649A9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5E708-82CE-0535-973F-9C1CA26B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E7C7-035E-49CE-A401-F5D7E0C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6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F616-E9AE-758A-3289-60D969D9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789E-A161-4C4F-0CB9-3C2F26B2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B30E9-E7BA-1CA5-FDB0-59DD4FE3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85E46-28B6-4AD3-474C-9E97BC6A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6A31-5C04-4A5D-BCD3-C6F3E1C12E0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11083-3A6B-A992-231A-75F25F6A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D6700-ECDF-8373-13BB-71B18660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E7C7-035E-49CE-A401-F5D7E0C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2528-6121-BE15-87E1-3D92399A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EF657-5CF1-CA96-C9FB-6D17C4906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9814A-0D5F-CE4B-74F1-10EE47134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479CC-FB0F-6E0E-B501-FF968BB6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6A31-5C04-4A5D-BCD3-C6F3E1C12E0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6336-F2CF-98FD-F3A8-DF78CAF6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8AC7A-5CD8-CD0D-443F-FA7EB086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E7C7-035E-49CE-A401-F5D7E0C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9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6201F-EDE4-4BA7-BC58-09BB6765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D4D07-757D-6A52-EDF9-5F2FEA89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6E6D-2886-788A-80EC-B54324979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6A31-5C04-4A5D-BCD3-C6F3E1C12E0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1A809-6606-D90B-0CF4-F4B55F4B1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70B2D-622F-55ED-2BD7-7E67034FC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E7C7-035E-49CE-A401-F5D7E0C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">
            <a:extLst>
              <a:ext uri="{FF2B5EF4-FFF2-40B4-BE49-F238E27FC236}">
                <a16:creationId xmlns:a16="http://schemas.microsoft.com/office/drawing/2014/main" id="{5182C3AF-EE1E-B670-90EF-B75AB4B2F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2"/>
            <a:ext cx="12190682" cy="685874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CCC344-C16D-CE19-F9E6-9011D472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35" y="452683"/>
            <a:ext cx="4430481" cy="480534"/>
          </a:xfrm>
        </p:spPr>
        <p:txBody>
          <a:bodyPr/>
          <a:lstStyle/>
          <a:p>
            <a:pPr algn="l"/>
            <a:r>
              <a:rPr lang="en-US" dirty="0"/>
              <a:t>System to be modeled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ACE9564-615E-4A49-FCE8-2C966BCD1F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2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ML4VMM –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Bramucci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Roberto (S303683), Paoli Leonardi Francesco (S297078)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1D11F0-7661-C2C8-F3C6-5CFAAD10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933218"/>
            <a:ext cx="3289990" cy="328999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930F427-9EC3-80EE-E0AD-E103B1E04094}"/>
              </a:ext>
            </a:extLst>
          </p:cNvPr>
          <p:cNvSpPr txBox="1">
            <a:spLocks/>
          </p:cNvSpPr>
          <p:nvPr/>
        </p:nvSpPr>
        <p:spPr>
          <a:xfrm>
            <a:off x="206608" y="4534293"/>
            <a:ext cx="3752650" cy="215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Data preprocessing: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Measurements </a:t>
            </a:r>
            <a:r>
              <a:rPr lang="en-US" dirty="0" err="1"/>
              <a:t>downsampling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Normalization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Delta</a:t>
            </a:r>
            <a:r>
              <a:rPr lang="en-US" dirty="0"/>
              <a:t> and </a:t>
            </a:r>
            <a:r>
              <a:rPr lang="en-US" i="1" dirty="0"/>
              <a:t>contig.</a:t>
            </a:r>
            <a:r>
              <a:rPr lang="en-US" dirty="0"/>
              <a:t> sets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0F9BD82-0A44-E0F5-03BD-6932A4B5BE32}"/>
              </a:ext>
            </a:extLst>
          </p:cNvPr>
          <p:cNvSpPr txBox="1">
            <a:spLocks/>
          </p:cNvSpPr>
          <p:nvPr/>
        </p:nvSpPr>
        <p:spPr>
          <a:xfrm>
            <a:off x="4042780" y="480534"/>
            <a:ext cx="4779390" cy="452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Sampled yaw position and velocity</a:t>
            </a:r>
          </a:p>
        </p:txBody>
      </p:sp>
      <p:pic>
        <p:nvPicPr>
          <p:cNvPr id="18" name="Picture 17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3DFF20D2-4CF3-A7D4-1793-C54C5D723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98" y="4692716"/>
            <a:ext cx="7941297" cy="1986820"/>
          </a:xfrm>
          <a:prstGeom prst="rect">
            <a:avLst/>
          </a:prstGeom>
        </p:spPr>
      </p:pic>
      <p:pic>
        <p:nvPicPr>
          <p:cNvPr id="4" name="Picture 3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C2644903-E300-BE80-1291-D2231E938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98" y="940345"/>
            <a:ext cx="6721312" cy="296833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79CC80B-1977-0CD2-5913-E18DC803C6CF}"/>
              </a:ext>
            </a:extLst>
          </p:cNvPr>
          <p:cNvSpPr txBox="1">
            <a:spLocks/>
          </p:cNvSpPr>
          <p:nvPr/>
        </p:nvSpPr>
        <p:spPr>
          <a:xfrm>
            <a:off x="4042780" y="4240033"/>
            <a:ext cx="4779390" cy="452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Drift of IMU measurements</a:t>
            </a:r>
          </a:p>
        </p:txBody>
      </p:sp>
    </p:spTree>
    <p:extLst>
      <p:ext uri="{BB962C8B-B14F-4D97-AF65-F5344CB8AC3E}">
        <p14:creationId xmlns:p14="http://schemas.microsoft.com/office/powerpoint/2010/main" val="391591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">
            <a:extLst>
              <a:ext uri="{FF2B5EF4-FFF2-40B4-BE49-F238E27FC236}">
                <a16:creationId xmlns:a16="http://schemas.microsoft.com/office/drawing/2014/main" id="{5182C3AF-EE1E-B670-90EF-B75AB4B2F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2"/>
            <a:ext cx="12190682" cy="685874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CCC344-C16D-CE19-F9E6-9011D472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38" y="2932326"/>
            <a:ext cx="11899769" cy="659680"/>
          </a:xfrm>
        </p:spPr>
        <p:txBody>
          <a:bodyPr/>
          <a:lstStyle/>
          <a:p>
            <a:pPr algn="l"/>
            <a:r>
              <a:rPr lang="en-US" dirty="0"/>
              <a:t>Best performing architecture: </a:t>
            </a:r>
            <a:r>
              <a:rPr lang="en-US" i="1" dirty="0"/>
              <a:t>inception</a:t>
            </a:r>
            <a:r>
              <a:rPr lang="en-US" dirty="0"/>
              <a:t>-based model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ACE9564-615E-4A49-FCE8-2C966BCD1F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2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ML4VMM –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Bramucci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Roberto (S303683), Paoli Leonardi Francesco (S297078)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1EF43AB-5850-19D2-BB2D-41A1BDE9596C}"/>
              </a:ext>
            </a:extLst>
          </p:cNvPr>
          <p:cNvSpPr txBox="1">
            <a:spLocks/>
          </p:cNvSpPr>
          <p:nvPr/>
        </p:nvSpPr>
        <p:spPr>
          <a:xfrm>
            <a:off x="144138" y="452683"/>
            <a:ext cx="5951861" cy="288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Model architectures: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SRNN, GRU, LSTM, CONV1D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Decoder-like LSTM, Encoder-like LSTM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TCN (Temporal Convolutional Network)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9142906-CFA7-5FF8-F5D9-0AE228F9E83F}"/>
              </a:ext>
            </a:extLst>
          </p:cNvPr>
          <p:cNvSpPr txBox="1">
            <a:spLocks/>
          </p:cNvSpPr>
          <p:nvPr/>
        </p:nvSpPr>
        <p:spPr>
          <a:xfrm>
            <a:off x="6240137" y="463877"/>
            <a:ext cx="5803770" cy="288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Additional model features: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Skip connection between Dense layers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Dropout (10-20%)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sz="2800" baseline="-25000" dirty="0"/>
              <a:t>2</a:t>
            </a:r>
            <a:r>
              <a:rPr lang="en-US" dirty="0"/>
              <a:t>-regularization</a:t>
            </a:r>
          </a:p>
        </p:txBody>
      </p:sp>
      <p:pic>
        <p:nvPicPr>
          <p:cNvPr id="4" name="Picture 3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FAAF328A-5EA9-71D2-6F46-011300D90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7" y="3410676"/>
            <a:ext cx="11745798" cy="25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">
            <a:extLst>
              <a:ext uri="{FF2B5EF4-FFF2-40B4-BE49-F238E27FC236}">
                <a16:creationId xmlns:a16="http://schemas.microsoft.com/office/drawing/2014/main" id="{5182C3AF-EE1E-B670-90EF-B75AB4B2F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" y="0"/>
            <a:ext cx="12190682" cy="685874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CCC344-C16D-CE19-F9E6-9011D472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00" y="452683"/>
            <a:ext cx="6473965" cy="529811"/>
          </a:xfrm>
        </p:spPr>
        <p:txBody>
          <a:bodyPr/>
          <a:lstStyle/>
          <a:p>
            <a:pPr algn="l"/>
            <a:r>
              <a:rPr lang="en-US" dirty="0"/>
              <a:t>LR tuning through </a:t>
            </a:r>
            <a:r>
              <a:rPr lang="en-US" i="1" dirty="0" err="1"/>
              <a:t>LearningRateScheduler</a:t>
            </a:r>
            <a:r>
              <a:rPr lang="en-US" dirty="0"/>
              <a:t>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ACE9564-615E-4A49-FCE8-2C966BCD1F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2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ML4VMM –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Bramucci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Roberto (S303683), Paoli Leonardi Francesco (S297078)</a:t>
            </a:r>
          </a:p>
        </p:txBody>
      </p:sp>
      <p:pic>
        <p:nvPicPr>
          <p:cNvPr id="7" name="Picture 6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23256A01-F10B-C4C9-FB21-F1DA3307B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0" y="982493"/>
            <a:ext cx="6536581" cy="2963619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5093A4E2-BBB1-E0F4-4C50-8CFFCE071E65}"/>
              </a:ext>
            </a:extLst>
          </p:cNvPr>
          <p:cNvSpPr txBox="1">
            <a:spLocks/>
          </p:cNvSpPr>
          <p:nvPr/>
        </p:nvSpPr>
        <p:spPr>
          <a:xfrm>
            <a:off x="188067" y="4441749"/>
            <a:ext cx="6719891" cy="214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Time-windows length tuning:</a:t>
            </a:r>
          </a:p>
          <a:p>
            <a:pPr algn="l"/>
            <a:endParaRPr lang="en-US" sz="600" dirty="0"/>
          </a:p>
          <a:p>
            <a:pPr algn="l"/>
            <a:r>
              <a:rPr lang="en-US" dirty="0">
                <a:solidFill>
                  <a:srgbClr val="8AB4F8"/>
                </a:solidFill>
                <a:latin typeface="arial" panose="020B0604020202020204" pitchFamily="34" charset="0"/>
              </a:rPr>
              <a:t>✔️</a:t>
            </a:r>
            <a:r>
              <a:rPr lang="en-US" dirty="0"/>
              <a:t>PRO: more past-information available</a:t>
            </a:r>
          </a:p>
          <a:p>
            <a:pPr algn="l"/>
            <a:r>
              <a:rPr lang="en-US" dirty="0">
                <a:solidFill>
                  <a:srgbClr val="8AB4F8"/>
                </a:solidFill>
                <a:latin typeface="arial" panose="020B0604020202020204" pitchFamily="34" charset="0"/>
              </a:rPr>
              <a:t>❌</a:t>
            </a:r>
            <a:r>
              <a:rPr lang="en-US" dirty="0"/>
              <a:t>CON: heavier/slower model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F5AFE8-F8FF-E7B0-B898-657DCED76C58}"/>
              </a:ext>
            </a:extLst>
          </p:cNvPr>
          <p:cNvSpPr/>
          <p:nvPr/>
        </p:nvSpPr>
        <p:spPr>
          <a:xfrm>
            <a:off x="7238846" y="2236992"/>
            <a:ext cx="518474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D9BB95C-3D6C-6A39-7919-C075674EFA43}"/>
              </a:ext>
            </a:extLst>
          </p:cNvPr>
          <p:cNvSpPr/>
          <p:nvPr/>
        </p:nvSpPr>
        <p:spPr>
          <a:xfrm>
            <a:off x="7238846" y="5356249"/>
            <a:ext cx="518474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8C5B253-009B-7FCF-B1AF-5499E3463965}"/>
              </a:ext>
            </a:extLst>
          </p:cNvPr>
          <p:cNvSpPr txBox="1">
            <a:spLocks/>
          </p:cNvSpPr>
          <p:nvPr/>
        </p:nvSpPr>
        <p:spPr>
          <a:xfrm>
            <a:off x="8116991" y="2236992"/>
            <a:ext cx="3224256" cy="110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LR = 1e-4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0AB9881-9D0F-5365-5702-3FCD5503811F}"/>
              </a:ext>
            </a:extLst>
          </p:cNvPr>
          <p:cNvSpPr txBox="1">
            <a:spLocks/>
          </p:cNvSpPr>
          <p:nvPr/>
        </p:nvSpPr>
        <p:spPr>
          <a:xfrm>
            <a:off x="8116991" y="5356249"/>
            <a:ext cx="4478020" cy="1267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Time-windows length = 40</a:t>
            </a:r>
          </a:p>
        </p:txBody>
      </p:sp>
    </p:spTree>
    <p:extLst>
      <p:ext uri="{BB962C8B-B14F-4D97-AF65-F5344CB8AC3E}">
        <p14:creationId xmlns:p14="http://schemas.microsoft.com/office/powerpoint/2010/main" val="80370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">
            <a:extLst>
              <a:ext uri="{FF2B5EF4-FFF2-40B4-BE49-F238E27FC236}">
                <a16:creationId xmlns:a16="http://schemas.microsoft.com/office/drawing/2014/main" id="{5182C3AF-EE1E-B670-90EF-B75AB4B2F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56"/>
            <a:ext cx="12190682" cy="685874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CCC344-C16D-CE19-F9E6-9011D472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6315" y="950619"/>
            <a:ext cx="2344367" cy="1722501"/>
          </a:xfrm>
        </p:spPr>
        <p:txBody>
          <a:bodyPr/>
          <a:lstStyle/>
          <a:p>
            <a:pPr algn="l"/>
            <a:r>
              <a:rPr lang="en-US" i="1" dirty="0"/>
              <a:t>Inception</a:t>
            </a:r>
            <a:r>
              <a:rPr lang="en-US" dirty="0"/>
              <a:t>-based model, </a:t>
            </a:r>
            <a:r>
              <a:rPr lang="en-US" b="1" i="1" dirty="0"/>
              <a:t>without</a:t>
            </a:r>
            <a:r>
              <a:rPr lang="en-US" dirty="0"/>
              <a:t> regularization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ACE9564-615E-4A49-FCE8-2C966BCD1F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2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ML4VMM –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Bramucci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Roberto (S303683), Paoli Leonardi Francesco (S297078)</a:t>
            </a:r>
          </a:p>
        </p:txBody>
      </p:sp>
      <p:pic>
        <p:nvPicPr>
          <p:cNvPr id="7" name="Picture 6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876BC36D-B4B3-7900-8AC1-1CC8D9622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335" y="573245"/>
            <a:ext cx="9607456" cy="2843170"/>
          </a:xfrm>
          <a:prstGeom prst="rect">
            <a:avLst/>
          </a:prstGeom>
        </p:spPr>
      </p:pic>
      <p:pic>
        <p:nvPicPr>
          <p:cNvPr id="9" name="Picture 8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CACF3FB2-C9E9-AD49-43AB-DB881EB44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44" y="3652326"/>
            <a:ext cx="9607456" cy="2853915"/>
          </a:xfrm>
          <a:prstGeom prst="rect">
            <a:avLst/>
          </a:prstGeom>
        </p:spPr>
      </p:pic>
      <p:sp>
        <p:nvSpPr>
          <p:cNvPr id="11" name="Arrow: Bent 10">
            <a:extLst>
              <a:ext uri="{FF2B5EF4-FFF2-40B4-BE49-F238E27FC236}">
                <a16:creationId xmlns:a16="http://schemas.microsoft.com/office/drawing/2014/main" id="{DF97B5BB-484E-5365-B64D-647D95E98C96}"/>
              </a:ext>
            </a:extLst>
          </p:cNvPr>
          <p:cNvSpPr/>
          <p:nvPr/>
        </p:nvSpPr>
        <p:spPr>
          <a:xfrm>
            <a:off x="1449420" y="4255610"/>
            <a:ext cx="914400" cy="58366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58BF12BE-2EF3-F697-5050-ABDDBB3540FA}"/>
              </a:ext>
            </a:extLst>
          </p:cNvPr>
          <p:cNvSpPr/>
          <p:nvPr/>
        </p:nvSpPr>
        <p:spPr>
          <a:xfrm rot="10800000">
            <a:off x="9727265" y="2089460"/>
            <a:ext cx="914400" cy="58366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E34F65-D192-6E95-EF5D-6154135F4259}"/>
              </a:ext>
            </a:extLst>
          </p:cNvPr>
          <p:cNvSpPr txBox="1">
            <a:spLocks/>
          </p:cNvSpPr>
          <p:nvPr/>
        </p:nvSpPr>
        <p:spPr>
          <a:xfrm>
            <a:off x="149273" y="4896807"/>
            <a:ext cx="2344367" cy="17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Inception</a:t>
            </a:r>
            <a:r>
              <a:rPr lang="en-US" dirty="0"/>
              <a:t>-based model, </a:t>
            </a:r>
            <a:r>
              <a:rPr lang="en-US" b="1" i="1" dirty="0"/>
              <a:t>with</a:t>
            </a:r>
            <a:r>
              <a:rPr lang="en-US" dirty="0"/>
              <a:t>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17045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">
            <a:extLst>
              <a:ext uri="{FF2B5EF4-FFF2-40B4-BE49-F238E27FC236}">
                <a16:creationId xmlns:a16="http://schemas.microsoft.com/office/drawing/2014/main" id="{5182C3AF-EE1E-B670-90EF-B75AB4B2F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" y="-742"/>
            <a:ext cx="12190682" cy="685874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CCC344-C16D-CE19-F9E6-9011D472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90" y="4794833"/>
            <a:ext cx="4024945" cy="114405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Simulation of </a:t>
            </a:r>
            <a:r>
              <a:rPr lang="en-US" i="1" dirty="0"/>
              <a:t>inception</a:t>
            </a:r>
            <a:r>
              <a:rPr lang="en-US" dirty="0"/>
              <a:t>-based model on </a:t>
            </a:r>
            <a:r>
              <a:rPr lang="en-US" b="1" i="1" dirty="0"/>
              <a:t>contiguous</a:t>
            </a:r>
            <a:r>
              <a:rPr lang="en-US" dirty="0"/>
              <a:t> set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ACE9564-615E-4A49-FCE8-2C966BCD1F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2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ML4VMM –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Bramucci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Roberto (S303683), Paoli Leonardi Francesco (S297078)</a:t>
            </a:r>
          </a:p>
        </p:txBody>
      </p:sp>
      <p:pic>
        <p:nvPicPr>
          <p:cNvPr id="7" name="Picture 6" descr="A picture containing text, line, font, plot&#10;&#10;Description automatically generated">
            <a:extLst>
              <a:ext uri="{FF2B5EF4-FFF2-40B4-BE49-F238E27FC236}">
                <a16:creationId xmlns:a16="http://schemas.microsoft.com/office/drawing/2014/main" id="{CBDEC697-368F-A717-29D0-DD78BFCD6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28" y="3637035"/>
            <a:ext cx="7334054" cy="3220965"/>
          </a:xfrm>
          <a:prstGeom prst="rect">
            <a:avLst/>
          </a:prstGeom>
        </p:spPr>
      </p:pic>
      <p:pic>
        <p:nvPicPr>
          <p:cNvPr id="9" name="Picture 8" descr="A picture containing text, font, line, plot">
            <a:extLst>
              <a:ext uri="{FF2B5EF4-FFF2-40B4-BE49-F238E27FC236}">
                <a16:creationId xmlns:a16="http://schemas.microsoft.com/office/drawing/2014/main" id="{16D6758F-69E7-F0D3-91E9-8D5BA6A12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69"/>
            <a:ext cx="7334054" cy="3220965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5A1F0EE7-7A7C-4659-672A-07FED657351D}"/>
              </a:ext>
            </a:extLst>
          </p:cNvPr>
          <p:cNvSpPr txBox="1">
            <a:spLocks/>
          </p:cNvSpPr>
          <p:nvPr/>
        </p:nvSpPr>
        <p:spPr>
          <a:xfrm>
            <a:off x="8089769" y="1572437"/>
            <a:ext cx="4024945" cy="114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Simulation of </a:t>
            </a:r>
            <a:r>
              <a:rPr lang="en-US" i="1" dirty="0"/>
              <a:t>inception</a:t>
            </a:r>
            <a:r>
              <a:rPr lang="en-US" dirty="0"/>
              <a:t>-based model on </a:t>
            </a:r>
            <a:r>
              <a:rPr lang="en-US" b="1" i="1" dirty="0"/>
              <a:t>delta</a:t>
            </a:r>
            <a:r>
              <a:rPr lang="en-US" dirty="0"/>
              <a:t> set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B2DB5DF-A9D1-EAEB-F7F7-D27B8F7EFA05}"/>
              </a:ext>
            </a:extLst>
          </p:cNvPr>
          <p:cNvSpPr/>
          <p:nvPr/>
        </p:nvSpPr>
        <p:spPr>
          <a:xfrm rot="10800000">
            <a:off x="7504522" y="1791093"/>
            <a:ext cx="518474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002DB3-58F0-CDD1-4152-99A6061E9356}"/>
              </a:ext>
            </a:extLst>
          </p:cNvPr>
          <p:cNvSpPr/>
          <p:nvPr/>
        </p:nvSpPr>
        <p:spPr>
          <a:xfrm>
            <a:off x="4106539" y="5036921"/>
            <a:ext cx="518474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183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Paoli Leonardi</dc:creator>
  <cp:lastModifiedBy>Francesco Paoli Leonardi</cp:lastModifiedBy>
  <cp:revision>11</cp:revision>
  <dcterms:created xsi:type="dcterms:W3CDTF">2023-06-08T16:32:20Z</dcterms:created>
  <dcterms:modified xsi:type="dcterms:W3CDTF">2023-06-13T16:51:29Z</dcterms:modified>
</cp:coreProperties>
</file>