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404050" cy="396049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474">
          <p15:clr>
            <a:srgbClr val="000000"/>
          </p15:clr>
        </p15:guide>
        <p15:guide id="2" pos="10206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8" roundtripDataSignature="AMtx7mh6aZjlcpVUQjRpVVEJE6phjuHe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509" y="19"/>
      </p:cViewPr>
      <p:guideLst>
        <p:guide orient="horz" pos="12474"/>
        <p:guide pos="1020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027237" y="685800"/>
            <a:ext cx="2803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27238" y="685800"/>
            <a:ext cx="2803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2430462" y="36083875"/>
            <a:ext cx="675005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1071225" y="36083875"/>
            <a:ext cx="1026160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23223537" y="36083875"/>
            <a:ext cx="675005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2430462" y="2640012"/>
            <a:ext cx="27543125" cy="660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>
            <a:off x="2430462" y="11441112"/>
            <a:ext cx="27543125" cy="23763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28575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2430462" y="36083875"/>
            <a:ext cx="675005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1071225" y="36083875"/>
            <a:ext cx="1026160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3223537" y="36083875"/>
            <a:ext cx="675005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 rot="5400000">
            <a:off x="9685086" y="14628203"/>
            <a:ext cx="30773596" cy="6506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 rot="5400000">
            <a:off x="-3401050" y="8192400"/>
            <a:ext cx="30773596" cy="1937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28575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2430462" y="36083875"/>
            <a:ext cx="675005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11071225" y="36083875"/>
            <a:ext cx="1026160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23223537" y="36083875"/>
            <a:ext cx="675005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2430462" y="2640012"/>
            <a:ext cx="27543125" cy="660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 rot="5400000">
            <a:off x="4320381" y="9551193"/>
            <a:ext cx="23763287" cy="2754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28575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2430462" y="36083875"/>
            <a:ext cx="675005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11071225" y="36083875"/>
            <a:ext cx="1026160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23223537" y="36083875"/>
            <a:ext cx="675005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6002251" y="26198400"/>
            <a:ext cx="18372796" cy="3092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>
            <a:spLocks noGrp="1"/>
          </p:cNvSpPr>
          <p:nvPr>
            <p:ph type="pic" idx="2"/>
          </p:nvPr>
        </p:nvSpPr>
        <p:spPr>
          <a:xfrm>
            <a:off x="6002251" y="3344418"/>
            <a:ext cx="18372796" cy="22455182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6002251" y="29291161"/>
            <a:ext cx="18372796" cy="4392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marL="457200" lvl="0" indent="-228600" algn="l">
              <a:spcBef>
                <a:spcPts val="260"/>
              </a:spcBef>
              <a:spcAft>
                <a:spcPts val="0"/>
              </a:spcAft>
              <a:buSzPts val="1300"/>
              <a:buNone/>
              <a:defRPr sz="1300"/>
            </a:lvl1pPr>
            <a:lvl2pPr marL="914400" lvl="1" indent="-228600" algn="l">
              <a:spcBef>
                <a:spcPts val="220"/>
              </a:spcBef>
              <a:spcAft>
                <a:spcPts val="0"/>
              </a:spcAft>
              <a:buSzPts val="550"/>
              <a:buNone/>
              <a:defRPr sz="1100"/>
            </a:lvl2pPr>
            <a:lvl3pPr marL="1371600" lvl="2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3pPr>
            <a:lvl4pPr marL="1828800" lvl="3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4pPr>
            <a:lvl5pPr marL="2286000" lvl="4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5pPr>
            <a:lvl6pPr marL="2743200" lvl="5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6pPr>
            <a:lvl7pPr marL="3200400" lvl="6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7pPr>
            <a:lvl8pPr marL="3657600" lvl="7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8pPr>
            <a:lvl9pPr marL="4114800" lvl="8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2430462" y="36083875"/>
            <a:ext cx="675005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11071225" y="36083875"/>
            <a:ext cx="1026160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23223537" y="36083875"/>
            <a:ext cx="675005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531692" y="1490687"/>
            <a:ext cx="10073759" cy="634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11972998" y="1490686"/>
            <a:ext cx="17117139" cy="3194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marL="457200" lvl="0" indent="-412750" algn="l">
              <a:spcBef>
                <a:spcPts val="580"/>
              </a:spcBef>
              <a:spcAft>
                <a:spcPts val="0"/>
              </a:spcAft>
              <a:buSzPts val="2900"/>
              <a:buChar char="●"/>
              <a:defRPr sz="2900"/>
            </a:lvl1pPr>
            <a:lvl2pPr marL="914400" lvl="1" indent="-307975" algn="l">
              <a:spcBef>
                <a:spcPts val="500"/>
              </a:spcBef>
              <a:spcAft>
                <a:spcPts val="0"/>
              </a:spcAft>
              <a:buSzPts val="1250"/>
              <a:buChar char="●"/>
              <a:defRPr sz="2500"/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  <a:defRPr sz="22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1531692" y="7831605"/>
            <a:ext cx="10073759" cy="2560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marL="457200" lvl="0" indent="-228600" algn="l">
              <a:spcBef>
                <a:spcPts val="260"/>
              </a:spcBef>
              <a:spcAft>
                <a:spcPts val="0"/>
              </a:spcAft>
              <a:buSzPts val="1300"/>
              <a:buNone/>
              <a:defRPr sz="1300"/>
            </a:lvl1pPr>
            <a:lvl2pPr marL="914400" lvl="1" indent="-228600" algn="l">
              <a:spcBef>
                <a:spcPts val="220"/>
              </a:spcBef>
              <a:spcAft>
                <a:spcPts val="0"/>
              </a:spcAft>
              <a:buSzPts val="550"/>
              <a:buNone/>
              <a:defRPr sz="1100"/>
            </a:lvl2pPr>
            <a:lvl3pPr marL="1371600" lvl="2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3pPr>
            <a:lvl4pPr marL="1828800" lvl="3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4pPr>
            <a:lvl5pPr marL="2286000" lvl="4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5pPr>
            <a:lvl6pPr marL="2743200" lvl="5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6pPr>
            <a:lvl7pPr marL="3200400" lvl="6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7pPr>
            <a:lvl8pPr marL="3657600" lvl="7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8pPr>
            <a:lvl9pPr marL="4114800" lvl="8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2430462" y="36083875"/>
            <a:ext cx="675005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11071225" y="36083875"/>
            <a:ext cx="1026160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23223537" y="36083875"/>
            <a:ext cx="675005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430462" y="2640012"/>
            <a:ext cx="27543125" cy="660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2430462" y="36083875"/>
            <a:ext cx="675005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11071225" y="36083875"/>
            <a:ext cx="1026160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23223537" y="36083875"/>
            <a:ext cx="675005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1531693" y="1498937"/>
            <a:ext cx="27558444" cy="623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1531692" y="8377547"/>
            <a:ext cx="13528691" cy="349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200"/>
              <a:buNone/>
              <a:defRPr sz="2200" b="1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1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1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1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1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1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1531692" y="11869109"/>
            <a:ext cx="13528691" cy="21564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marL="457200" lvl="0" indent="-368300" algn="l">
              <a:spcBef>
                <a:spcPts val="44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28575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400"/>
            </a:lvl5pPr>
            <a:lvl6pPr marL="2743200" lvl="5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400"/>
            </a:lvl6pPr>
            <a:lvl7pPr marL="3200400" lvl="6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400"/>
            </a:lvl7pPr>
            <a:lvl8pPr marL="3657600" lvl="7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400"/>
            </a:lvl8pPr>
            <a:lvl9pPr marL="4114800" lvl="8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4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15555445" y="8377547"/>
            <a:ext cx="13534692" cy="349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200"/>
              <a:buNone/>
              <a:defRPr sz="2200" b="1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1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1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1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1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1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4"/>
          </p:nvPr>
        </p:nvSpPr>
        <p:spPr>
          <a:xfrm>
            <a:off x="15555445" y="11869109"/>
            <a:ext cx="13534692" cy="21564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marL="457200" lvl="0" indent="-368300" algn="l">
              <a:spcBef>
                <a:spcPts val="44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28575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400"/>
            </a:lvl5pPr>
            <a:lvl6pPr marL="2743200" lvl="5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400"/>
            </a:lvl6pPr>
            <a:lvl7pPr marL="3200400" lvl="6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400"/>
            </a:lvl7pPr>
            <a:lvl8pPr marL="3657600" lvl="7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400"/>
            </a:lvl8pPr>
            <a:lvl9pPr marL="4114800" lvl="8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4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2430462" y="36083875"/>
            <a:ext cx="675005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11071225" y="36083875"/>
            <a:ext cx="1026160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23223537" y="36083875"/>
            <a:ext cx="675005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2430462" y="2640012"/>
            <a:ext cx="27543125" cy="660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2296788" y="10811602"/>
            <a:ext cx="12942117" cy="2245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marL="457200" lvl="0" indent="-387350" algn="l">
              <a:spcBef>
                <a:spcPts val="500"/>
              </a:spcBef>
              <a:spcAft>
                <a:spcPts val="0"/>
              </a:spcAft>
              <a:buSzPts val="2500"/>
              <a:buChar char="●"/>
              <a:defRPr sz="2500"/>
            </a:lvl1pPr>
            <a:lvl2pPr marL="914400" lvl="1" indent="-298450" algn="l">
              <a:spcBef>
                <a:spcPts val="440"/>
              </a:spcBef>
              <a:spcAft>
                <a:spcPts val="0"/>
              </a:spcAft>
              <a:buSzPts val="1100"/>
              <a:buChar char="●"/>
              <a:defRPr sz="22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15382923" y="10811602"/>
            <a:ext cx="12942118" cy="2245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marL="457200" lvl="0" indent="-387350" algn="l">
              <a:spcBef>
                <a:spcPts val="500"/>
              </a:spcBef>
              <a:spcAft>
                <a:spcPts val="0"/>
              </a:spcAft>
              <a:buSzPts val="2500"/>
              <a:buChar char="●"/>
              <a:defRPr sz="2500"/>
            </a:lvl1pPr>
            <a:lvl2pPr marL="914400" lvl="1" indent="-298450" algn="l">
              <a:spcBef>
                <a:spcPts val="440"/>
              </a:spcBef>
              <a:spcAft>
                <a:spcPts val="0"/>
              </a:spcAft>
              <a:buSzPts val="1100"/>
              <a:buChar char="●"/>
              <a:defRPr sz="22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2430462" y="36083875"/>
            <a:ext cx="675005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11071225" y="36083875"/>
            <a:ext cx="1026160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23223537" y="36083875"/>
            <a:ext cx="675005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2418303" y="24050382"/>
            <a:ext cx="26029754" cy="7432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2418303" y="15862609"/>
            <a:ext cx="26029754" cy="818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3pPr>
            <a:lvl4pPr marL="1828800" lvl="3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1300"/>
            </a:lvl4pPr>
            <a:lvl5pPr marL="2286000" lvl="4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1300"/>
            </a:lvl5pPr>
            <a:lvl6pPr marL="2743200" lvl="5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1300"/>
            </a:lvl6pPr>
            <a:lvl7pPr marL="3200400" lvl="6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1300"/>
            </a:lvl7pPr>
            <a:lvl8pPr marL="3657600" lvl="7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1300"/>
            </a:lvl8pPr>
            <a:lvl9pPr marL="4114800" lvl="8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13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2430462" y="36083875"/>
            <a:ext cx="675005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1071225" y="36083875"/>
            <a:ext cx="1026160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3223537" y="36083875"/>
            <a:ext cx="675005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99CC"/>
            </a:gs>
            <a:gs pos="19000">
              <a:srgbClr val="0099CC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430462" y="2640012"/>
            <a:ext cx="27543125" cy="660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7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7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7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7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430462" y="11441112"/>
            <a:ext cx="27543125" cy="23763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marL="457200" marR="0" lvl="0" indent="-1136650" algn="l" rtl="0">
              <a:spcBef>
                <a:spcPts val="2860"/>
              </a:spcBef>
              <a:spcAft>
                <a:spcPts val="0"/>
              </a:spcAft>
              <a:buClr>
                <a:schemeClr val="lt2"/>
              </a:buClr>
              <a:buSzPts val="14300"/>
              <a:buFont typeface="Arial"/>
              <a:buChar char="●"/>
              <a:defRPr sz="14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628650" algn="l" rtl="0">
              <a:spcBef>
                <a:spcPts val="252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Arial"/>
              <a:buChar char="●"/>
              <a:defRPr sz="1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908050" algn="l" rtl="0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Times New Roman"/>
              <a:buChar char="•"/>
              <a:defRPr sz="10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793750" algn="l" rtl="0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Times New Roman"/>
              <a:buChar char="–"/>
              <a:defRPr sz="8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793750" algn="l" rtl="0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Times New Roman"/>
              <a:buChar char="»"/>
              <a:defRPr sz="8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768350" algn="l" rtl="0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Times New Roman"/>
              <a:buChar char="»"/>
              <a:defRPr sz="8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768350" algn="l" rtl="0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Times New Roman"/>
              <a:buChar char="»"/>
              <a:defRPr sz="8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768350" algn="l" rtl="0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Times New Roman"/>
              <a:buChar char="»"/>
              <a:defRPr sz="8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768350" algn="l" rtl="0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Times New Roman"/>
              <a:buChar char="»"/>
              <a:defRPr sz="8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430462" y="36083875"/>
            <a:ext cx="675005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1071225" y="36083875"/>
            <a:ext cx="1026160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223537" y="36083875"/>
            <a:ext cx="675005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/>
        </p:nvSpPr>
        <p:spPr>
          <a:xfrm>
            <a:off x="256145" y="3451236"/>
            <a:ext cx="30621300" cy="1114902"/>
          </a:xfrm>
          <a:prstGeom prst="rect">
            <a:avLst/>
          </a:prstGeom>
          <a:noFill/>
          <a:ln>
            <a:noFill/>
          </a:ln>
          <a:effectLst>
            <a:outerShdw blurRad="63500" dist="35921" dir="2700000">
              <a:srgbClr val="000000"/>
            </a:outerShdw>
          </a:effectLst>
        </p:spPr>
        <p:txBody>
          <a:bodyPr spcFirstLastPara="1" wrap="square" lIns="144000" tIns="72000" rIns="144000" bIns="72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6300"/>
              <a:buFont typeface="Arial"/>
              <a:buNone/>
            </a:pPr>
            <a:r>
              <a:rPr lang="en-US" sz="6300" b="1" dirty="0" err="1">
                <a:solidFill>
                  <a:srgbClr val="000066"/>
                </a:solidFill>
              </a:rPr>
              <a:t>Mobilidade</a:t>
            </a:r>
            <a:r>
              <a:rPr lang="en-US" sz="6300" b="1" dirty="0">
                <a:solidFill>
                  <a:srgbClr val="000066"/>
                </a:solidFill>
              </a:rPr>
              <a:t> </a:t>
            </a:r>
            <a:r>
              <a:rPr lang="en-US" sz="6300" b="1" dirty="0" err="1">
                <a:solidFill>
                  <a:srgbClr val="000066"/>
                </a:solidFill>
              </a:rPr>
              <a:t>Sustentável</a:t>
            </a:r>
            <a:endParaRPr dirty="0"/>
          </a:p>
        </p:txBody>
      </p:sp>
      <p:sp>
        <p:nvSpPr>
          <p:cNvPr id="96" name="Google Shape;96;p1"/>
          <p:cNvSpPr txBox="1"/>
          <p:nvPr/>
        </p:nvSpPr>
        <p:spPr>
          <a:xfrm>
            <a:off x="2523073" y="10924592"/>
            <a:ext cx="12743640" cy="19106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72000" rIns="144000" bIns="72000" anchor="t" anchorCtr="0">
            <a:spAutoFit/>
          </a:bodyPr>
          <a:lstStyle/>
          <a:p>
            <a:pPr algn="ctr"/>
            <a:r>
              <a:rPr lang="pt-BR" sz="4400" b="1" dirty="0">
                <a:solidFill>
                  <a:srgbClr val="002060"/>
                </a:solidFill>
                <a:latin typeface="+mj-lt"/>
              </a:rPr>
              <a:t>Objetivo</a:t>
            </a:r>
          </a:p>
          <a:p>
            <a:pPr algn="ctr"/>
            <a:endParaRPr lang="pt-BR" sz="4400" b="1" dirty="0">
              <a:solidFill>
                <a:srgbClr val="002060"/>
              </a:solidFill>
              <a:latin typeface="+mj-lt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pt-BR" sz="44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Segundo estudos  o percentual de veículos poluentes dobrou na última década, e paralelo a isso os créditos de carbono voluntario vem aumentando consideravelmente em diversos setores. </a:t>
            </a:r>
          </a:p>
          <a:p>
            <a:pPr algn="ctr"/>
            <a:endParaRPr lang="pt-BR" sz="4400" dirty="0">
              <a:solidFill>
                <a:srgbClr val="002060"/>
              </a:solidFill>
              <a:latin typeface="+mj-lt"/>
            </a:endParaRPr>
          </a:p>
          <a:p>
            <a:pPr algn="ctr"/>
            <a:endParaRPr lang="pt-BR" sz="4400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pt-BR" sz="4400" b="1" dirty="0">
                <a:solidFill>
                  <a:srgbClr val="002060"/>
                </a:solidFill>
                <a:latin typeface="+mj-lt"/>
              </a:rPr>
              <a:t>Método</a:t>
            </a:r>
          </a:p>
          <a:p>
            <a:pPr algn="ctr"/>
            <a:endParaRPr lang="pt-BR" sz="4400" dirty="0">
              <a:solidFill>
                <a:srgbClr val="002060"/>
              </a:solidFill>
              <a:latin typeface="+mj-lt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44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conta do aumento de 77% no numero de veículos poluentes na primeira década deste século, desenvolvemos um programa capaz de calcular um média das emissões geradas por uma frota de veículos e o quanto de credito de carbono seria possível emitir a partir da redução dessas emissões.</a:t>
            </a:r>
            <a:endParaRPr lang="pt-BR" sz="4400" dirty="0">
              <a:solidFill>
                <a:srgbClr val="002060"/>
              </a:solidFill>
              <a:latin typeface="+mj-lt"/>
            </a:endParaRPr>
          </a:p>
          <a:p>
            <a:pPr algn="ctr"/>
            <a:endParaRPr lang="pt-BR" sz="4400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pt-BR" sz="4400" b="1" dirty="0">
                <a:solidFill>
                  <a:srgbClr val="002060"/>
                </a:solidFill>
                <a:latin typeface="+mj-lt"/>
              </a:rPr>
              <a:t>Conclusão </a:t>
            </a:r>
          </a:p>
          <a:p>
            <a:pPr algn="ctr"/>
            <a:endParaRPr lang="pt-BR" sz="4400" b="1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pt-BR" sz="4400" dirty="0">
                <a:solidFill>
                  <a:srgbClr val="002060"/>
                </a:solidFill>
                <a:latin typeface="+mj-lt"/>
              </a:rPr>
              <a:t>Através deste programa vimos que a regulamentação e implementação de um sistema de créditos de carbono em empresas do seguimento de transporte urbano é uma forma viável de reduzir as emissões dos Gases do Efeito Estufa (GEE) em grandes metrópoles. Podendo futuramente ser ampliado para outros setores da sociedade. </a:t>
            </a:r>
          </a:p>
        </p:txBody>
      </p:sp>
      <p:sp>
        <p:nvSpPr>
          <p:cNvPr id="97" name="Google Shape;97;p1"/>
          <p:cNvSpPr txBox="1"/>
          <p:nvPr/>
        </p:nvSpPr>
        <p:spPr>
          <a:xfrm>
            <a:off x="5976411" y="1558060"/>
            <a:ext cx="25088850" cy="1160462"/>
          </a:xfrm>
          <a:prstGeom prst="rect">
            <a:avLst/>
          </a:prstGeom>
          <a:noFill/>
          <a:ln>
            <a:noFill/>
          </a:ln>
          <a:effectLst>
            <a:outerShdw blurRad="63500" dist="35921" dir="2700000">
              <a:srgbClr val="000000"/>
            </a:outerShdw>
          </a:effectLst>
        </p:spPr>
        <p:txBody>
          <a:bodyPr spcFirstLastPara="1" wrap="square" lIns="144000" tIns="72000" rIns="144000" bIns="72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6600"/>
              <a:buFont typeface="Arial"/>
              <a:buNone/>
            </a:pPr>
            <a:r>
              <a:rPr lang="en-US" sz="6600" b="1" i="0" u="none" strike="noStrike" cap="none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3º </a:t>
            </a:r>
            <a:r>
              <a:rPr lang="en-US" sz="6600" b="1" i="0" u="none" strike="noStrike" cap="none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Simpósio</a:t>
            </a:r>
            <a:r>
              <a:rPr lang="en-US" sz="6600" b="1" i="0" u="none" strike="noStrike" cap="none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600" b="1" i="0" u="none" strike="noStrike" cap="none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Interno</a:t>
            </a:r>
            <a:r>
              <a:rPr lang="en-US" sz="6600" b="1" i="0" u="none" strike="noStrike" cap="none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6600" b="1" i="0" u="none" strike="noStrike" cap="none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Sustentabilidade</a:t>
            </a:r>
            <a:r>
              <a:rPr lang="en-US" sz="6600" b="1" i="0" u="none" strike="noStrike" cap="none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600" b="1" i="0" u="none" strike="noStrike" cap="none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em</a:t>
            </a:r>
            <a:r>
              <a:rPr lang="en-US" sz="6600" b="1" i="0" u="none" strike="noStrike" cap="none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600" b="1" i="0" u="none" strike="noStrike" cap="none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Tecnologia</a:t>
            </a:r>
            <a:endParaRPr dirty="0"/>
          </a:p>
        </p:txBody>
      </p:sp>
      <p:sp>
        <p:nvSpPr>
          <p:cNvPr id="98" name="Google Shape;98;p1"/>
          <p:cNvSpPr txBox="1"/>
          <p:nvPr/>
        </p:nvSpPr>
        <p:spPr>
          <a:xfrm>
            <a:off x="1497559" y="37718194"/>
            <a:ext cx="13406438" cy="138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075" tIns="43525" rIns="87075" bIns="43525" anchor="t" anchorCtr="0">
            <a:spAutoFit/>
          </a:bodyPr>
          <a:lstStyle/>
          <a:p>
            <a:pPr lvl="0">
              <a:buClr>
                <a:schemeClr val="dk1"/>
              </a:buClr>
              <a:buSzPts val="5100"/>
            </a:pPr>
            <a:r>
              <a:rPr lang="pt-BR" sz="4200" dirty="0">
                <a:solidFill>
                  <a:srgbClr val="000066"/>
                </a:solidFill>
              </a:rPr>
              <a:t>Palavra-chave: carbono, credito, mobilidade, regulamentação, sustentabilidade.</a:t>
            </a:r>
            <a:endParaRPr dirty="0"/>
          </a:p>
        </p:txBody>
      </p:sp>
      <p:grpSp>
        <p:nvGrpSpPr>
          <p:cNvPr id="99" name="Google Shape;99;p1"/>
          <p:cNvGrpSpPr/>
          <p:nvPr/>
        </p:nvGrpSpPr>
        <p:grpSpPr>
          <a:xfrm>
            <a:off x="827031" y="1024393"/>
            <a:ext cx="6414039" cy="2527774"/>
            <a:chOff x="792313" y="1152525"/>
            <a:chExt cx="7599362" cy="3240088"/>
          </a:xfrm>
        </p:grpSpPr>
        <p:pic>
          <p:nvPicPr>
            <p:cNvPr id="100" name="Google Shape;100;p1" descr="C:\Users\POS\Pictures\Logos\LogoTarja_ViceReitoria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2313" y="1152525"/>
              <a:ext cx="7599362" cy="3240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62200" y="3836029"/>
              <a:ext cx="6501152" cy="3929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65E91B3A-48FE-1679-A5EB-575F64E6FC34}"/>
              </a:ext>
            </a:extLst>
          </p:cNvPr>
          <p:cNvSpPr txBox="1"/>
          <p:nvPr/>
        </p:nvSpPr>
        <p:spPr>
          <a:xfrm>
            <a:off x="3657321" y="5518074"/>
            <a:ext cx="2455046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002060"/>
                </a:solidFill>
                <a:latin typeface="+mj-lt"/>
              </a:rPr>
              <a:t>Professora: André Muniz</a:t>
            </a:r>
          </a:p>
          <a:p>
            <a:pPr algn="ctr"/>
            <a:r>
              <a:rPr lang="pt-BR" sz="4400" b="1" dirty="0">
                <a:solidFill>
                  <a:srgbClr val="002060"/>
                </a:solidFill>
                <a:latin typeface="+mj-lt"/>
              </a:rPr>
              <a:t> Alunos: Davi Campos, Eduarda Santos, Franciano Silva, Giovanna Paz, Vinicius Silva</a:t>
            </a:r>
          </a:p>
          <a:p>
            <a:pPr algn="ctr"/>
            <a:r>
              <a:rPr lang="pt-BR" sz="4400" b="1" dirty="0">
                <a:solidFill>
                  <a:srgbClr val="002060"/>
                </a:solidFill>
                <a:latin typeface="+mj-lt"/>
              </a:rPr>
              <a:t>Sistemas de Informação – Ciências Exatas e Tecnologia – Chácara II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6DB4AD1-3196-28F2-3A43-93DE929B63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390" y="20872806"/>
            <a:ext cx="12743640" cy="8880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6A42DC1-2591-04C2-FFDB-6A78AC509C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390" y="10924592"/>
            <a:ext cx="12743640" cy="85502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0500272-766B-FC0D-A907-B47B0F79C652}"/>
              </a:ext>
            </a:extLst>
          </p:cNvPr>
          <p:cNvSpPr txBox="1"/>
          <p:nvPr/>
        </p:nvSpPr>
        <p:spPr>
          <a:xfrm>
            <a:off x="17673957" y="19561485"/>
            <a:ext cx="13218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Representação gráfica do aumento das partes por milhão (</a:t>
            </a:r>
            <a:r>
              <a:rPr lang="pt-BR" sz="2000" dirty="0" err="1"/>
              <a:t>ppm</a:t>
            </a:r>
            <a:r>
              <a:rPr lang="pt-BR" sz="2000" dirty="0"/>
              <a:t>) de CO² na atmosfera.</a:t>
            </a:r>
          </a:p>
          <a:p>
            <a:pPr algn="ctr"/>
            <a:r>
              <a:rPr lang="pt-BR" sz="2000" dirty="0"/>
              <a:t>(</a:t>
            </a:r>
            <a:r>
              <a:rPr lang="pt-BR" sz="2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Administração Nacional Oceânica e Atmosférica dos Estados Unidos</a:t>
            </a:r>
            <a:r>
              <a:rPr lang="pt-BR" sz="2000" dirty="0"/>
              <a:t>)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D7E40B1-7B3C-FE75-AFE9-7C3429C9EA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47820" y="30062330"/>
            <a:ext cx="9036426" cy="90364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ereno">
  <a:themeElements>
    <a:clrScheme name="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FFCCCC"/>
      </a:accent1>
      <a:accent2>
        <a:srgbClr val="B3E1B3"/>
      </a:accent2>
      <a:accent3>
        <a:srgbClr val="D1DBD1"/>
      </a:accent3>
      <a:accent4>
        <a:srgbClr val="2A2A2A"/>
      </a:accent4>
      <a:accent5>
        <a:srgbClr val="FFE2E2"/>
      </a:accent5>
      <a:accent6>
        <a:srgbClr val="A2CCA2"/>
      </a:accent6>
      <a:hlink>
        <a:srgbClr val="BDD7E5"/>
      </a:hlink>
      <a:folHlink>
        <a:srgbClr val="D2AAD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216</Words>
  <Application>Microsoft Office PowerPoint</Application>
  <PresentationFormat>Personalizar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Sereno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UNIP</dc:creator>
  <cp:lastModifiedBy>Franciano Silva</cp:lastModifiedBy>
  <cp:revision>9</cp:revision>
  <dcterms:created xsi:type="dcterms:W3CDTF">2001-04-12T15:26:35Z</dcterms:created>
  <dcterms:modified xsi:type="dcterms:W3CDTF">2023-10-19T00:53:35Z</dcterms:modified>
</cp:coreProperties>
</file>