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0"/>
  </p:notes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78" r:id="rId17"/>
    <p:sldId id="27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9E82-F3D8-42D7-8FAC-4872D1AABF5D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6960D-1DFC-43ED-ACD6-E10AEAB97E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99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4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27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05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8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5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01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04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7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2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9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5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7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4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2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ED3077-410C-4E36-BEFD-64C4E47B02AE}" type="datetimeFigureOut">
              <a:rPr lang="pt-BR" smtClean="0"/>
              <a:t>27/10/2020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2763-EB49-4DEF-A9C2-CB5B2B93F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22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6374" y="426960"/>
            <a:ext cx="8963694" cy="1400530"/>
          </a:xfrm>
        </p:spPr>
        <p:txBody>
          <a:bodyPr/>
          <a:lstStyle/>
          <a:p>
            <a:pPr algn="r"/>
            <a:r>
              <a:rPr lang="pt-BR" sz="6000" b="1" dirty="0" smtClean="0"/>
              <a:t>B</a:t>
            </a:r>
            <a:r>
              <a:rPr lang="pt-BR" b="1" dirty="0" smtClean="0"/>
              <a:t>EM VINDOS AO </a:t>
            </a:r>
            <a:r>
              <a:rPr lang="pt-BR" sz="7200" b="1" dirty="0" smtClean="0"/>
              <a:t>GIGA</a:t>
            </a:r>
            <a:r>
              <a:rPr lang="pt-BR" sz="4800" b="1" dirty="0" smtClean="0"/>
              <a:t>TEAM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2772" y="2100445"/>
            <a:ext cx="3352839" cy="39482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 smtClean="0"/>
              <a:t>Integrantes</a:t>
            </a:r>
          </a:p>
          <a:p>
            <a:r>
              <a:rPr lang="pt-BR" sz="2800" dirty="0" err="1" smtClean="0"/>
              <a:t>Francieli</a:t>
            </a:r>
            <a:r>
              <a:rPr lang="pt-BR" sz="2800" dirty="0" smtClean="0"/>
              <a:t> Abreu</a:t>
            </a:r>
          </a:p>
          <a:p>
            <a:r>
              <a:rPr lang="pt-BR" sz="2800" dirty="0" smtClean="0"/>
              <a:t>Caio Vinicius</a:t>
            </a:r>
          </a:p>
          <a:p>
            <a:r>
              <a:rPr lang="pt-BR" sz="2800" dirty="0" smtClean="0"/>
              <a:t>Eduardo Santos</a:t>
            </a:r>
          </a:p>
          <a:p>
            <a:r>
              <a:rPr lang="pt-BR" sz="2800" dirty="0" smtClean="0"/>
              <a:t>Mateus Maia</a:t>
            </a:r>
          </a:p>
          <a:p>
            <a:r>
              <a:rPr lang="pt-BR" sz="2800" dirty="0" smtClean="0"/>
              <a:t>Silvio Rodrigues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4" y="2052918"/>
            <a:ext cx="4520484" cy="39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221" y="697416"/>
            <a:ext cx="9620518" cy="1144263"/>
          </a:xfrm>
        </p:spPr>
        <p:txBody>
          <a:bodyPr/>
          <a:lstStyle/>
          <a:p>
            <a:pPr algn="ctr"/>
            <a:r>
              <a:rPr lang="pt-BR" sz="6000" b="1" dirty="0" smtClean="0"/>
              <a:t>Dados Numéricos: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03421" y="2150772"/>
            <a:ext cx="4353059" cy="36962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200" dirty="0"/>
              <a:t>Diferenças </a:t>
            </a:r>
            <a:r>
              <a:rPr lang="pt-BR" sz="3200" dirty="0" smtClean="0"/>
              <a:t>entre: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sz="5400" dirty="0" err="1" smtClean="0"/>
              <a:t>bigint</a:t>
            </a:r>
            <a:endParaRPr lang="pt-BR" sz="5400" dirty="0" smtClean="0"/>
          </a:p>
          <a:p>
            <a:r>
              <a:rPr lang="pt-BR" sz="5400" dirty="0" err="1" smtClean="0"/>
              <a:t>int</a:t>
            </a:r>
            <a:endParaRPr lang="pt-BR" sz="5400" dirty="0" smtClean="0"/>
          </a:p>
          <a:p>
            <a:r>
              <a:rPr lang="pt-BR" sz="5400" dirty="0" smtClean="0"/>
              <a:t>decimal</a:t>
            </a:r>
          </a:p>
          <a:p>
            <a:r>
              <a:rPr lang="pt-BR" sz="5400" dirty="0" err="1" smtClean="0"/>
              <a:t>float</a:t>
            </a:r>
            <a:endParaRPr lang="pt-BR" sz="54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643352" y="1970467"/>
            <a:ext cx="4353059" cy="3696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sz="5400" dirty="0" err="1" smtClean="0"/>
              <a:t>money</a:t>
            </a:r>
            <a:endParaRPr lang="pt-BR" sz="5400" dirty="0" smtClean="0"/>
          </a:p>
          <a:p>
            <a:r>
              <a:rPr lang="pt-BR" sz="5400" dirty="0" smtClean="0"/>
              <a:t>Real</a:t>
            </a:r>
          </a:p>
          <a:p>
            <a:r>
              <a:rPr lang="pt-BR" sz="5400" dirty="0" err="1" smtClean="0"/>
              <a:t>smallint</a:t>
            </a:r>
            <a:endParaRPr lang="pt-BR" sz="5400" dirty="0"/>
          </a:p>
          <a:p>
            <a:r>
              <a:rPr lang="pt-BR" sz="5400" dirty="0" err="1" smtClean="0"/>
              <a:t>samallmoney</a:t>
            </a:r>
            <a:endParaRPr lang="pt-BR" sz="5400" dirty="0"/>
          </a:p>
          <a:p>
            <a:r>
              <a:rPr lang="pt-BR" sz="5400" dirty="0" err="1" smtClean="0"/>
              <a:t>tinyint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5008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283" y="697416"/>
            <a:ext cx="9414456" cy="1968511"/>
          </a:xfrm>
        </p:spPr>
        <p:txBody>
          <a:bodyPr/>
          <a:lstStyle/>
          <a:p>
            <a:r>
              <a:rPr lang="pt-BR" b="1" dirty="0" err="1" smtClean="0"/>
              <a:t>bigint</a:t>
            </a:r>
            <a:r>
              <a:rPr lang="pt-BR" b="1" dirty="0" smtClean="0"/>
              <a:t>, decimal e </a:t>
            </a:r>
            <a:r>
              <a:rPr lang="pt-BR" b="1" dirty="0" err="1" smtClean="0"/>
              <a:t>float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1828" y="1681670"/>
            <a:ext cx="9684911" cy="4654735"/>
          </a:xfrm>
        </p:spPr>
        <p:txBody>
          <a:bodyPr>
            <a:noAutofit/>
          </a:bodyPr>
          <a:lstStyle/>
          <a:p>
            <a:r>
              <a:rPr lang="pt-BR" sz="2400" dirty="0" smtClean="0"/>
              <a:t>BIGINT: </a:t>
            </a:r>
            <a:r>
              <a:rPr lang="pt-BR" sz="2400" dirty="0"/>
              <a:t>O tipo BIGINT do JDBC representa um inteiro de 64 bits com sinal. Isso é mapeado para um tipo SQL Server </a:t>
            </a:r>
            <a:r>
              <a:rPr lang="pt-BR" sz="2400" dirty="0" err="1"/>
              <a:t>bigint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DECIMAL: O tipo DECIMAL do JDBC representa um valor decimal de precisão fixa que contém valores pelo menos da precisão especificada. O tipo DECIMAL é mapeado para o tipo SQL Server decimal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FLOAT: O parâmetro n indica se o campo deve conter 4 ou 8 bytes. </a:t>
            </a:r>
            <a:r>
              <a:rPr lang="pt-BR" sz="2400" dirty="0" err="1"/>
              <a:t>float</a:t>
            </a:r>
            <a:r>
              <a:rPr lang="pt-BR" sz="2400" dirty="0"/>
              <a:t> (24) contém um campo de 4 bytes e o </a:t>
            </a:r>
            <a:r>
              <a:rPr lang="pt-BR" sz="2400" dirty="0" err="1"/>
              <a:t>float</a:t>
            </a:r>
            <a:r>
              <a:rPr lang="pt-BR" sz="2400" dirty="0"/>
              <a:t>(53) mantém um campo de 8 bytes.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485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283" y="697416"/>
            <a:ext cx="9414456" cy="1968511"/>
          </a:xfrm>
        </p:spPr>
        <p:txBody>
          <a:bodyPr/>
          <a:lstStyle/>
          <a:p>
            <a:r>
              <a:rPr lang="pt-BR" b="1" dirty="0" err="1" smtClean="0"/>
              <a:t>int</a:t>
            </a:r>
            <a:r>
              <a:rPr lang="pt-BR" b="1" dirty="0" smtClean="0"/>
              <a:t>, </a:t>
            </a:r>
            <a:r>
              <a:rPr lang="pt-BR" b="1" dirty="0" err="1" smtClean="0"/>
              <a:t>money</a:t>
            </a:r>
            <a:r>
              <a:rPr lang="pt-BR" b="1" dirty="0" smtClean="0"/>
              <a:t> e real: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055" y="1944711"/>
            <a:ext cx="9684911" cy="3492320"/>
          </a:xfrm>
        </p:spPr>
        <p:txBody>
          <a:bodyPr>
            <a:noAutofit/>
          </a:bodyPr>
          <a:lstStyle/>
          <a:p>
            <a:r>
              <a:rPr lang="pt-BR" sz="2400" dirty="0" smtClean="0"/>
              <a:t>INT: Permite </a:t>
            </a:r>
            <a:r>
              <a:rPr lang="pt-BR" sz="2400" dirty="0"/>
              <a:t>números inteiros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MONEY: Tipo de "Moeda", ele é representado com um identificador da moeda na frente do número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Real: </a:t>
            </a:r>
            <a:r>
              <a:rPr lang="pt-BR" sz="2400" dirty="0"/>
              <a:t>T</a:t>
            </a:r>
            <a:r>
              <a:rPr lang="pt-BR" sz="2400" dirty="0" smtClean="0"/>
              <a:t>em </a:t>
            </a:r>
            <a:r>
              <a:rPr lang="pt-BR" sz="2400" dirty="0"/>
              <a:t>sete dígitos de precisão (precisão única) e é mapeado diretamente para o tipo SQL Server real.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111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283" y="697416"/>
            <a:ext cx="9414456" cy="1968511"/>
          </a:xfrm>
        </p:spPr>
        <p:txBody>
          <a:bodyPr/>
          <a:lstStyle/>
          <a:p>
            <a:r>
              <a:rPr lang="pt-BR" b="1" dirty="0" err="1" smtClean="0"/>
              <a:t>smallint</a:t>
            </a:r>
            <a:r>
              <a:rPr lang="pt-BR" b="1" dirty="0" smtClean="0"/>
              <a:t>, </a:t>
            </a:r>
            <a:r>
              <a:rPr lang="pt-BR" b="1" dirty="0" err="1" smtClean="0"/>
              <a:t>smallmoney</a:t>
            </a:r>
            <a:r>
              <a:rPr lang="pt-BR" b="1" dirty="0" smtClean="0"/>
              <a:t> e </a:t>
            </a:r>
            <a:r>
              <a:rPr lang="pt-BR" b="1" dirty="0" err="1" smtClean="0"/>
              <a:t>tinyint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055" y="1681671"/>
            <a:ext cx="9684911" cy="4384278"/>
          </a:xfrm>
        </p:spPr>
        <p:txBody>
          <a:bodyPr>
            <a:noAutofit/>
          </a:bodyPr>
          <a:lstStyle/>
          <a:p>
            <a:r>
              <a:rPr lang="pt-BR" sz="2400" dirty="0"/>
              <a:t>SMALLINT: </a:t>
            </a:r>
            <a:r>
              <a:rPr lang="pt-BR" sz="2400" dirty="0" smtClean="0"/>
              <a:t>Representa </a:t>
            </a:r>
            <a:r>
              <a:rPr lang="pt-BR" sz="2400" dirty="0"/>
              <a:t>um inteiro de 16 bits com sinal. Isso é mapeado para um tipo SQL Server </a:t>
            </a:r>
            <a:r>
              <a:rPr lang="pt-BR" sz="2400" dirty="0" err="1"/>
              <a:t>smallint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SMALLMONEY: Representa valores monetários ou moedas. Vai de -214.748,3648 a 214.748,3647. Ele é representado com um identificador da moeda na frente do número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TINYINT</a:t>
            </a:r>
            <a:r>
              <a:rPr lang="pt-BR" sz="2400" dirty="0" smtClean="0"/>
              <a:t>: Representa </a:t>
            </a:r>
            <a:r>
              <a:rPr lang="pt-BR" sz="2400" dirty="0"/>
              <a:t>um único byte. Isso é mapeado para um tipo SQL Server </a:t>
            </a:r>
            <a:r>
              <a:rPr lang="pt-BR" sz="2400" dirty="0" err="1"/>
              <a:t>tinyint</a:t>
            </a:r>
            <a:r>
              <a:rPr lang="pt-BR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3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8953" y="689998"/>
            <a:ext cx="7727324" cy="997134"/>
          </a:xfrm>
        </p:spPr>
        <p:txBody>
          <a:bodyPr/>
          <a:lstStyle/>
          <a:p>
            <a:r>
              <a:rPr lang="pt-BR" sz="4400" b="1" dirty="0" smtClean="0"/>
              <a:t>Diferenças entre DDL e DML</a:t>
            </a:r>
            <a:endParaRPr lang="pt-BR" sz="4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49285" y="2150772"/>
            <a:ext cx="4533361" cy="3981450"/>
          </a:xfrm>
        </p:spPr>
        <p:txBody>
          <a:bodyPr>
            <a:noAutofit/>
          </a:bodyPr>
          <a:lstStyle/>
          <a:p>
            <a:r>
              <a:rPr lang="pt-BR" dirty="0"/>
              <a:t>DDL 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Definição de Dados. São os comandos que interagem com os objetos do banco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DML </a:t>
            </a:r>
            <a:r>
              <a:rPr lang="pt-BR" dirty="0"/>
              <a:t>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Manipulação de Dados. São os comandos que interagem com os dados dentro das tabelas.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5" y="2150772"/>
            <a:ext cx="5235260" cy="38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8501" y="741514"/>
            <a:ext cx="8384145" cy="4029130"/>
          </a:xfrm>
        </p:spPr>
        <p:txBody>
          <a:bodyPr/>
          <a:lstStyle/>
          <a:p>
            <a:r>
              <a:rPr lang="pt-BR" sz="9600" b="1" dirty="0" smtClean="0"/>
              <a:t>OBRIGADO</a:t>
            </a:r>
            <a:endParaRPr lang="pt-BR" sz="9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87177" y="2756079"/>
            <a:ext cx="2550017" cy="349232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35" y="2252614"/>
            <a:ext cx="4520484" cy="39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3977" y="467554"/>
            <a:ext cx="4925042" cy="1400530"/>
          </a:xfrm>
        </p:spPr>
        <p:txBody>
          <a:bodyPr/>
          <a:lstStyle/>
          <a:p>
            <a:r>
              <a:rPr lang="pt-BR" b="1" dirty="0" smtClean="0"/>
              <a:t>Como criar as tabelas??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2317" y="2820473"/>
            <a:ext cx="4108361" cy="3440805"/>
          </a:xfrm>
        </p:spPr>
        <p:txBody>
          <a:bodyPr/>
          <a:lstStyle/>
          <a:p>
            <a:r>
              <a:rPr lang="pt-BR" dirty="0" smtClean="0"/>
              <a:t>1- Click direito no banco escolhido</a:t>
            </a:r>
          </a:p>
          <a:p>
            <a:r>
              <a:rPr lang="pt-BR" dirty="0" smtClean="0"/>
              <a:t>2- Selecione Nova Consulta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6" y="739149"/>
            <a:ext cx="4054678" cy="56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8681" y="697416"/>
            <a:ext cx="4314423" cy="1968511"/>
          </a:xfrm>
        </p:spPr>
        <p:txBody>
          <a:bodyPr/>
          <a:lstStyle/>
          <a:p>
            <a:r>
              <a:rPr lang="pt-BR" b="1" dirty="0" smtClean="0"/>
              <a:t>Código e funcionamento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31110" y="2897746"/>
            <a:ext cx="2936384" cy="3492320"/>
          </a:xfrm>
        </p:spPr>
        <p:txBody>
          <a:bodyPr/>
          <a:lstStyle/>
          <a:p>
            <a:r>
              <a:rPr lang="pt-BR" dirty="0" smtClean="0"/>
              <a:t>CREATE TABLE</a:t>
            </a:r>
          </a:p>
          <a:p>
            <a:r>
              <a:rPr lang="pt-BR" dirty="0" smtClean="0"/>
              <a:t>PRIMARY KEY</a:t>
            </a:r>
          </a:p>
          <a:p>
            <a:endParaRPr lang="pt-BR" dirty="0"/>
          </a:p>
          <a:p>
            <a:r>
              <a:rPr lang="pt-BR" dirty="0" smtClean="0"/>
              <a:t>Nota: a PRIMARY KEY é criada como NOT NULL automaticamente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895591"/>
            <a:ext cx="5640947" cy="509308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H="1" flipV="1">
            <a:off x="2730321" y="3928057"/>
            <a:ext cx="1275008" cy="1712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6267717" y="1060870"/>
            <a:ext cx="30051" cy="25025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8300" y="383321"/>
            <a:ext cx="7375528" cy="899564"/>
          </a:xfrm>
        </p:spPr>
        <p:txBody>
          <a:bodyPr/>
          <a:lstStyle/>
          <a:p>
            <a:r>
              <a:rPr lang="pt-BR" b="1" dirty="0" smtClean="0"/>
              <a:t>Resultado do CREATE TABLE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06" y="1224930"/>
            <a:ext cx="5071063" cy="16054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944" y="3010053"/>
            <a:ext cx="5166388" cy="15768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06" y="4825150"/>
            <a:ext cx="5155431" cy="145974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20" y="1521144"/>
            <a:ext cx="4756144" cy="4287228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V="1">
            <a:off x="9561370" y="1940009"/>
            <a:ext cx="631063" cy="412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9561370" y="3798472"/>
            <a:ext cx="631063" cy="412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9456192" y="5551115"/>
            <a:ext cx="631063" cy="412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42333" y="2146469"/>
            <a:ext cx="371346" cy="5544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006" y="521947"/>
            <a:ext cx="7031539" cy="938201"/>
          </a:xfrm>
        </p:spPr>
        <p:txBody>
          <a:bodyPr/>
          <a:lstStyle/>
          <a:p>
            <a:r>
              <a:rPr lang="pt-BR" b="1" dirty="0" smtClean="0"/>
              <a:t>Adicionando informações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84158" y="2923504"/>
            <a:ext cx="953036" cy="332489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53" y="3127415"/>
            <a:ext cx="2772592" cy="15293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53" y="4987821"/>
            <a:ext cx="2772592" cy="12652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06" y="1460148"/>
            <a:ext cx="4042220" cy="48532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953" y="1460148"/>
            <a:ext cx="2832262" cy="13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431" y="697416"/>
            <a:ext cx="10393250" cy="768017"/>
          </a:xfrm>
        </p:spPr>
        <p:txBody>
          <a:bodyPr/>
          <a:lstStyle/>
          <a:p>
            <a:r>
              <a:rPr lang="pt-BR" b="1" dirty="0" smtClean="0"/>
              <a:t>Consultando informações adicionadas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57645" y="2756079"/>
            <a:ext cx="579549" cy="349232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54" y="1479068"/>
            <a:ext cx="3554569" cy="49844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12" y="1465433"/>
            <a:ext cx="3527269" cy="4998049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 flipV="1">
            <a:off x="1725769" y="3316689"/>
            <a:ext cx="1365161" cy="654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9092485" y="1681671"/>
            <a:ext cx="1" cy="894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221" y="697416"/>
            <a:ext cx="9620518" cy="1144263"/>
          </a:xfrm>
        </p:spPr>
        <p:txBody>
          <a:bodyPr/>
          <a:lstStyle/>
          <a:p>
            <a:pPr algn="ctr"/>
            <a:r>
              <a:rPr lang="pt-BR" sz="6000" b="1" dirty="0" smtClean="0"/>
              <a:t>Dados </a:t>
            </a:r>
            <a:r>
              <a:rPr lang="pt-BR" sz="6000" b="1" dirty="0" err="1" smtClean="0"/>
              <a:t>String</a:t>
            </a:r>
            <a:r>
              <a:rPr lang="pt-BR" sz="6000" b="1" dirty="0" smtClean="0"/>
              <a:t>:</a:t>
            </a:r>
            <a:r>
              <a:rPr lang="pt-BR" sz="6000" dirty="0" smtClean="0"/>
              <a:t/>
            </a:r>
            <a:br>
              <a:rPr lang="pt-BR" sz="6000" dirty="0" smtClean="0"/>
            </a:br>
            <a:r>
              <a:rPr lang="pt-BR" sz="6000" dirty="0" smtClean="0"/>
              <a:t/>
            </a:r>
            <a:br>
              <a:rPr lang="pt-BR" sz="6000" dirty="0" smtClean="0"/>
            </a:b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2130" y="2125014"/>
            <a:ext cx="4353059" cy="3696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Diferenças </a:t>
            </a:r>
            <a:r>
              <a:rPr lang="pt-BR" sz="3200" dirty="0" smtClean="0"/>
              <a:t>entre: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sz="5400" dirty="0" smtClean="0"/>
              <a:t>char</a:t>
            </a:r>
          </a:p>
          <a:p>
            <a:r>
              <a:rPr lang="pt-BR" sz="5400" dirty="0" err="1" smtClean="0"/>
              <a:t>nchar</a:t>
            </a:r>
            <a:endParaRPr lang="pt-BR" sz="5400" dirty="0" smtClean="0"/>
          </a:p>
          <a:p>
            <a:r>
              <a:rPr lang="pt-BR" sz="5400" dirty="0" err="1" smtClean="0"/>
              <a:t>Nvarchar</a:t>
            </a:r>
            <a:endParaRPr lang="pt-BR" sz="54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630473" y="2125014"/>
            <a:ext cx="4353059" cy="369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r>
              <a:rPr lang="pt-BR" sz="5400" dirty="0" err="1" smtClean="0"/>
              <a:t>ntext</a:t>
            </a:r>
            <a:endParaRPr lang="pt-BR" sz="5400" dirty="0" smtClean="0"/>
          </a:p>
          <a:p>
            <a:r>
              <a:rPr lang="pt-BR" sz="5400" dirty="0" err="1" smtClean="0"/>
              <a:t>text</a:t>
            </a:r>
            <a:r>
              <a:rPr lang="pt-BR" sz="5400" dirty="0" smtClean="0"/>
              <a:t> </a:t>
            </a:r>
          </a:p>
          <a:p>
            <a:r>
              <a:rPr lang="pt-BR" sz="5400" dirty="0" err="1" smtClean="0"/>
              <a:t>varchar</a:t>
            </a:r>
            <a:endParaRPr lang="pt-BR" sz="5400" dirty="0" smtClean="0"/>
          </a:p>
          <a:p>
            <a:endParaRPr lang="pt-BR" sz="5400" dirty="0" smtClean="0"/>
          </a:p>
        </p:txBody>
      </p:sp>
    </p:spTree>
    <p:extLst>
      <p:ext uri="{BB962C8B-B14F-4D97-AF65-F5344CB8AC3E}">
        <p14:creationId xmlns:p14="http://schemas.microsoft.com/office/powerpoint/2010/main" val="34617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283" y="697416"/>
            <a:ext cx="9414456" cy="1968511"/>
          </a:xfrm>
        </p:spPr>
        <p:txBody>
          <a:bodyPr/>
          <a:lstStyle/>
          <a:p>
            <a:r>
              <a:rPr lang="pt-BR" b="1" dirty="0" smtClean="0"/>
              <a:t>char , </a:t>
            </a:r>
            <a:r>
              <a:rPr lang="pt-BR" b="1" dirty="0" err="1" smtClean="0"/>
              <a:t>varchar</a:t>
            </a:r>
            <a:r>
              <a:rPr lang="pt-BR" b="1" dirty="0" smtClean="0"/>
              <a:t> e </a:t>
            </a:r>
            <a:r>
              <a:rPr lang="pt-BR" b="1" dirty="0" err="1" smtClean="0"/>
              <a:t>text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055" y="1944711"/>
            <a:ext cx="9684911" cy="3492320"/>
          </a:xfrm>
        </p:spPr>
        <p:txBody>
          <a:bodyPr>
            <a:noAutofit/>
          </a:bodyPr>
          <a:lstStyle/>
          <a:p>
            <a:r>
              <a:rPr lang="pt-BR" sz="2400" dirty="0" smtClean="0"/>
              <a:t>CHAR: </a:t>
            </a:r>
            <a:r>
              <a:rPr lang="pt-BR" sz="2400" dirty="0"/>
              <a:t>Sequência de caracteres de tamanho fixo. Máximo 8000 </a:t>
            </a:r>
            <a:r>
              <a:rPr lang="pt-BR" sz="2400" dirty="0" smtClean="0"/>
              <a:t>caracteres </a:t>
            </a:r>
          </a:p>
          <a:p>
            <a:endParaRPr lang="pt-BR" sz="2400" dirty="0"/>
          </a:p>
          <a:p>
            <a:r>
              <a:rPr lang="pt-BR" sz="2400" dirty="0" smtClean="0"/>
              <a:t>VARCHAR: </a:t>
            </a:r>
            <a:r>
              <a:rPr lang="pt-BR" sz="2400" dirty="0"/>
              <a:t>Sequência de caracteres de tamanho variável. Máximo 8000 caracteres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TEXT: </a:t>
            </a:r>
            <a:r>
              <a:rPr lang="pt-BR" sz="2400" dirty="0"/>
              <a:t>Sequência de caracteres de tamanho variável. Máximo 2GB de dados de texto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67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2283" y="697416"/>
            <a:ext cx="9414456" cy="1968511"/>
          </a:xfrm>
        </p:spPr>
        <p:txBody>
          <a:bodyPr/>
          <a:lstStyle/>
          <a:p>
            <a:r>
              <a:rPr lang="pt-BR" b="1" dirty="0" err="1" smtClean="0"/>
              <a:t>nchar</a:t>
            </a:r>
            <a:r>
              <a:rPr lang="pt-BR" b="1" dirty="0" smtClean="0"/>
              <a:t>, </a:t>
            </a:r>
            <a:r>
              <a:rPr lang="pt-BR" b="1" dirty="0" err="1" smtClean="0"/>
              <a:t>nvarchar</a:t>
            </a:r>
            <a:r>
              <a:rPr lang="pt-BR" b="1" dirty="0" smtClean="0"/>
              <a:t> e </a:t>
            </a:r>
            <a:r>
              <a:rPr lang="pt-BR" b="1" dirty="0" err="1" smtClean="0"/>
              <a:t>ntext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055" y="1944711"/>
            <a:ext cx="9684911" cy="3492320"/>
          </a:xfrm>
        </p:spPr>
        <p:txBody>
          <a:bodyPr>
            <a:noAutofit/>
          </a:bodyPr>
          <a:lstStyle/>
          <a:p>
            <a:r>
              <a:rPr lang="pt-BR" sz="2400" dirty="0" smtClean="0"/>
              <a:t>NCHAR: </a:t>
            </a:r>
            <a:r>
              <a:rPr lang="pt-BR" sz="2400" dirty="0"/>
              <a:t>Dados Unicode de comprimento fixo. Máximo 4000 caracteres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NVARCHAR: </a:t>
            </a:r>
            <a:r>
              <a:rPr lang="pt-BR" sz="2400" dirty="0"/>
              <a:t>Dados Unicode de comprimento variável. Máximo 4000 caracteres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err="1" smtClean="0"/>
              <a:t>NTEXT:Dados</a:t>
            </a:r>
            <a:r>
              <a:rPr lang="pt-BR" sz="2400" dirty="0" smtClean="0"/>
              <a:t> </a:t>
            </a:r>
            <a:r>
              <a:rPr lang="pt-BR" sz="2400" dirty="0"/>
              <a:t>Unicode de comprimento variável. Máximo 2GB de dados de texto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17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A4CB3409E8CF408B764E5D0C33B897" ma:contentTypeVersion="7" ma:contentTypeDescription="Crear nuevo documento." ma:contentTypeScope="" ma:versionID="40af5e0ebff15d37ad2eb89e30fac89a">
  <xsd:schema xmlns:xsd="http://www.w3.org/2001/XMLSchema" xmlns:xs="http://www.w3.org/2001/XMLSchema" xmlns:p="http://schemas.microsoft.com/office/2006/metadata/properties" xmlns:ns3="feb02202-eb0c-4382-ab55-f7f322710e99" targetNamespace="http://schemas.microsoft.com/office/2006/metadata/properties" ma:root="true" ma:fieldsID="86379ca3564a61b4696c38c421a72635" ns3:_="">
    <xsd:import namespace="feb02202-eb0c-4382-ab55-f7f322710e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02202-eb0c-4382-ab55-f7f322710e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E17B33-A0C0-42AB-8AB4-9D2E9656A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b02202-eb0c-4382-ab55-f7f322710e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D311B8-86CA-4BE9-AA91-15B62B78E4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CEDE1A-8B31-47A8-B247-7C73C2A7DC4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feb02202-eb0c-4382-ab55-f7f322710e9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437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Íon</vt:lpstr>
      <vt:lpstr>BEM VINDOS AO GIGATEAM</vt:lpstr>
      <vt:lpstr>Como criar as tabelas??</vt:lpstr>
      <vt:lpstr>Código e funcionamento</vt:lpstr>
      <vt:lpstr>Resultado do CREATE TABLE</vt:lpstr>
      <vt:lpstr>Adicionando informações</vt:lpstr>
      <vt:lpstr>Consultando informações adicionadas</vt:lpstr>
      <vt:lpstr>Dados String:  </vt:lpstr>
      <vt:lpstr>char , varchar e text:</vt:lpstr>
      <vt:lpstr>nchar, nvarchar e ntext:</vt:lpstr>
      <vt:lpstr>Dados Numéricos:  </vt:lpstr>
      <vt:lpstr>bigint, decimal e float:</vt:lpstr>
      <vt:lpstr>int, money e real:</vt:lpstr>
      <vt:lpstr>smallint, smallmoney e tinyint:</vt:lpstr>
      <vt:lpstr>Diferenças entre DDL e DML</vt:lpstr>
      <vt:lpstr>OBRIGADO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 AO GIGATEAM</dc:title>
  <dc:creator>Eduardo Andrade Santos</dc:creator>
  <cp:lastModifiedBy>Eduardo Andrade Santos</cp:lastModifiedBy>
  <cp:revision>14</cp:revision>
  <dcterms:created xsi:type="dcterms:W3CDTF">2020-10-27T17:56:57Z</dcterms:created>
  <dcterms:modified xsi:type="dcterms:W3CDTF">2020-10-27T20:08:06Z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0x01010081A4CB3409E8CF408B764E5D0C33B897</vt:lpwstr>
  </property>
</Properties>
</file>