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notesMasterIdLst>
    <p:notesMasterId r:id="rId30"/>
  </p:notesMasterIdLst>
  <p:sldIdLst>
    <p:sldId id="261" r:id="rId5"/>
    <p:sldId id="262" r:id="rId6"/>
    <p:sldId id="263" r:id="rId7"/>
    <p:sldId id="264" r:id="rId8"/>
    <p:sldId id="265" r:id="rId9"/>
    <p:sldId id="266" r:id="rId10"/>
    <p:sldId id="267" r:id="rId11"/>
    <p:sldId id="268"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70"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E9E82-F3D8-42D7-8FAC-4872D1AABF5D}" type="datetimeFigureOut">
              <a:rPr lang="pt-BR" smtClean="0"/>
              <a:t>28/10/2020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F6960D-1DFC-43ED-ACD6-E10AEAB97EDE}" type="slidenum">
              <a:rPr lang="pt-BR" smtClean="0"/>
              <a:t>‹nº›</a:t>
            </a:fld>
            <a:endParaRPr lang="pt-BR"/>
          </a:p>
        </p:txBody>
      </p:sp>
    </p:spTree>
    <p:extLst>
      <p:ext uri="{BB962C8B-B14F-4D97-AF65-F5344CB8AC3E}">
        <p14:creationId xmlns:p14="http://schemas.microsoft.com/office/powerpoint/2010/main" val="2114994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smtClean="0"/>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34ED3077-410C-4E36-BEFD-64C4E47B02AE}"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1623407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4ED3077-410C-4E36-BEFD-64C4E47B02AE}" type="datetimeFigureOut">
              <a:rPr lang="pt-BR" smtClean="0"/>
              <a:t>28/10/2020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251443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smtClean="0"/>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4ED3077-410C-4E36-BEFD-64C4E47B02AE}"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2246277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t-BR" smtClean="0"/>
              <a:t>Clique para editar o título mestre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t-BR" smtClean="0"/>
              <a:t>Clique para editar o texto mestre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4ED3077-410C-4E36-BEFD-64C4E47B02AE}"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882763-EB49-4DEF-A9C2-CB5B2B93FF93}" type="slidenum">
              <a:rPr lang="pt-BR" smtClean="0"/>
              <a:t>‹nº›</a:t>
            </a:fld>
            <a:endParaRPr lang="pt-B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20050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4ED3077-410C-4E36-BEFD-64C4E47B02AE}"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1505782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smtClean="0"/>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ED3077-410C-4E36-BEFD-64C4E47B02AE}" type="datetimeFigureOut">
              <a:rPr lang="pt-BR" smtClean="0"/>
              <a:t>28/10/2020</a:t>
            </a:fld>
            <a:endParaRPr lang="pt-BR"/>
          </a:p>
        </p:txBody>
      </p:sp>
      <p:sp>
        <p:nvSpPr>
          <p:cNvPr id="4"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949250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smtClean="0"/>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ED3077-410C-4E36-BEFD-64C4E47B02AE}" type="datetimeFigureOut">
              <a:rPr lang="pt-BR" smtClean="0"/>
              <a:t>28/10/2020</a:t>
            </a:fld>
            <a:endParaRPr lang="pt-BR"/>
          </a:p>
        </p:txBody>
      </p:sp>
      <p:sp>
        <p:nvSpPr>
          <p:cNvPr id="4"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3844017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4ED3077-410C-4E36-BEFD-64C4E47B02AE}"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472404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4ED3077-410C-4E36-BEFD-64C4E47B02AE}"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3550170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3"/>
          <p:cNvSpPr>
            <a:spLocks noGrp="1"/>
          </p:cNvSpPr>
          <p:nvPr>
            <p:ph type="dt" sz="half" idx="10"/>
          </p:nvPr>
        </p:nvSpPr>
        <p:spPr/>
        <p:txBody>
          <a:bodyPr/>
          <a:lstStyle/>
          <a:p>
            <a:fld id="{34ED3077-410C-4E36-BEFD-64C4E47B02AE}"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203920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4ED3077-410C-4E36-BEFD-64C4E47B02AE}" type="datetimeFigureOut">
              <a:rPr lang="pt-BR" smtClean="0"/>
              <a:t>28/10/2020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1840791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34ED3077-410C-4E36-BEFD-64C4E47B02AE}" type="datetimeFigureOut">
              <a:rPr lang="pt-BR" smtClean="0"/>
              <a:t>28/10/2020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4210550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34ED3077-410C-4E36-BEFD-64C4E47B02AE}" type="datetimeFigureOut">
              <a:rPr lang="pt-BR" smtClean="0"/>
              <a:t>28/10/2020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2865708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7" name="Date Placeholder 2"/>
          <p:cNvSpPr>
            <a:spLocks noGrp="1"/>
          </p:cNvSpPr>
          <p:nvPr>
            <p:ph type="dt" sz="half" idx="10"/>
          </p:nvPr>
        </p:nvSpPr>
        <p:spPr/>
        <p:txBody>
          <a:bodyPr/>
          <a:lstStyle/>
          <a:p>
            <a:fld id="{34ED3077-410C-4E36-BEFD-64C4E47B02AE}" type="datetimeFigureOut">
              <a:rPr lang="pt-BR" smtClean="0"/>
              <a:t>28/10/2020</a:t>
            </a:fld>
            <a:endParaRPr lang="pt-BR"/>
          </a:p>
        </p:txBody>
      </p:sp>
      <p:sp>
        <p:nvSpPr>
          <p:cNvPr id="5" name="Footer Placeholder 3"/>
          <p:cNvSpPr>
            <a:spLocks noGrp="1"/>
          </p:cNvSpPr>
          <p:nvPr>
            <p:ph type="ftr" sz="quarter" idx="11"/>
          </p:nvPr>
        </p:nvSpPr>
        <p:spPr/>
        <p:txBody>
          <a:bodyPr/>
          <a:lstStyle/>
          <a:p>
            <a:endParaRPr lang="pt-BR"/>
          </a:p>
        </p:txBody>
      </p:sp>
      <p:sp>
        <p:nvSpPr>
          <p:cNvPr id="6" name="Slide Number Placeholder 4"/>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1544479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4ED3077-410C-4E36-BEFD-64C4E47B02AE}" type="datetimeFigureOut">
              <a:rPr lang="pt-BR" smtClean="0"/>
              <a:t>28/10/2020</a:t>
            </a:fld>
            <a:endParaRPr lang="pt-BR"/>
          </a:p>
        </p:txBody>
      </p:sp>
      <p:sp>
        <p:nvSpPr>
          <p:cNvPr id="5" name="Footer Placeholder 2"/>
          <p:cNvSpPr>
            <a:spLocks noGrp="1"/>
          </p:cNvSpPr>
          <p:nvPr>
            <p:ph type="ftr" sz="quarter" idx="11"/>
          </p:nvPr>
        </p:nvSpPr>
        <p:spPr/>
        <p:txBody>
          <a:bodyPr/>
          <a:lstStyle/>
          <a:p>
            <a:endParaRPr lang="pt-BR"/>
          </a:p>
        </p:txBody>
      </p:sp>
      <p:sp>
        <p:nvSpPr>
          <p:cNvPr id="6" name="Slide Number Placeholder 3"/>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16912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7" name="Date Placeholder 4"/>
          <p:cNvSpPr>
            <a:spLocks noGrp="1"/>
          </p:cNvSpPr>
          <p:nvPr>
            <p:ph type="dt" sz="half" idx="10"/>
          </p:nvPr>
        </p:nvSpPr>
        <p:spPr/>
        <p:txBody>
          <a:bodyPr/>
          <a:lstStyle/>
          <a:p>
            <a:fld id="{34ED3077-410C-4E36-BEFD-64C4E47B02AE}" type="datetimeFigureOut">
              <a:rPr lang="pt-BR" smtClean="0"/>
              <a:t>28/10/2020</a:t>
            </a:fld>
            <a:endParaRPr lang="pt-BR"/>
          </a:p>
        </p:txBody>
      </p:sp>
      <p:sp>
        <p:nvSpPr>
          <p:cNvPr id="5" name="Footer Placeholder 5"/>
          <p:cNvSpPr>
            <a:spLocks noGrp="1"/>
          </p:cNvSpPr>
          <p:nvPr>
            <p:ph type="ftr" sz="quarter" idx="11"/>
          </p:nvPr>
        </p:nvSpPr>
        <p:spPr/>
        <p:txBody>
          <a:bodyPr/>
          <a:lstStyle/>
          <a:p>
            <a:endParaRPr lang="pt-BR"/>
          </a:p>
        </p:txBody>
      </p:sp>
      <p:sp>
        <p:nvSpPr>
          <p:cNvPr id="6" name="Slide Number Placeholder 6"/>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412872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4ED3077-410C-4E36-BEFD-64C4E47B02AE}" type="datetimeFigureOut">
              <a:rPr lang="pt-BR" smtClean="0"/>
              <a:t>28/10/2020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7882763-EB49-4DEF-A9C2-CB5B2B93FF93}" type="slidenum">
              <a:rPr lang="pt-BR" smtClean="0"/>
              <a:t>‹nº›</a:t>
            </a:fld>
            <a:endParaRPr lang="pt-BR"/>
          </a:p>
        </p:txBody>
      </p:sp>
    </p:spTree>
    <p:extLst>
      <p:ext uri="{BB962C8B-B14F-4D97-AF65-F5344CB8AC3E}">
        <p14:creationId xmlns:p14="http://schemas.microsoft.com/office/powerpoint/2010/main" val="15566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4ED3077-410C-4E36-BEFD-64C4E47B02AE}" type="datetimeFigureOut">
              <a:rPr lang="pt-BR" smtClean="0"/>
              <a:t>28/10/2020</a:t>
            </a:fld>
            <a:endParaRPr lang="pt-B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pt-B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7882763-EB49-4DEF-A9C2-CB5B2B93FF93}" type="slidenum">
              <a:rPr lang="pt-BR" smtClean="0"/>
              <a:t>‹nº›</a:t>
            </a:fld>
            <a:endParaRPr lang="pt-BR"/>
          </a:p>
        </p:txBody>
      </p:sp>
    </p:spTree>
    <p:extLst>
      <p:ext uri="{BB962C8B-B14F-4D97-AF65-F5344CB8AC3E}">
        <p14:creationId xmlns:p14="http://schemas.microsoft.com/office/powerpoint/2010/main" val="205242243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6374" y="426960"/>
            <a:ext cx="8963694" cy="1400530"/>
          </a:xfrm>
        </p:spPr>
        <p:txBody>
          <a:bodyPr/>
          <a:lstStyle/>
          <a:p>
            <a:pPr algn="r"/>
            <a:r>
              <a:rPr lang="pt-BR" sz="6000" b="1" dirty="0" smtClean="0"/>
              <a:t>B</a:t>
            </a:r>
            <a:r>
              <a:rPr lang="pt-BR" b="1" dirty="0" smtClean="0"/>
              <a:t>EM VINDOS AO </a:t>
            </a:r>
            <a:r>
              <a:rPr lang="pt-BR" sz="7200" b="1" dirty="0" smtClean="0"/>
              <a:t>GIGA</a:t>
            </a:r>
            <a:r>
              <a:rPr lang="pt-BR" sz="4800" b="1" dirty="0" smtClean="0"/>
              <a:t>TEAM</a:t>
            </a:r>
            <a:endParaRPr lang="pt-BR" sz="4800" b="1" dirty="0"/>
          </a:p>
        </p:txBody>
      </p:sp>
      <p:sp>
        <p:nvSpPr>
          <p:cNvPr id="3" name="Espaço Reservado para Conteúdo 2"/>
          <p:cNvSpPr>
            <a:spLocks noGrp="1"/>
          </p:cNvSpPr>
          <p:nvPr>
            <p:ph idx="1"/>
          </p:nvPr>
        </p:nvSpPr>
        <p:spPr>
          <a:xfrm>
            <a:off x="6722772" y="2100445"/>
            <a:ext cx="3352839" cy="3948258"/>
          </a:xfrm>
        </p:spPr>
        <p:txBody>
          <a:bodyPr>
            <a:normAutofit/>
          </a:bodyPr>
          <a:lstStyle/>
          <a:p>
            <a:pPr marL="0" indent="0" algn="ctr">
              <a:buNone/>
            </a:pPr>
            <a:r>
              <a:rPr lang="pt-BR" sz="2800" b="1" dirty="0" smtClean="0"/>
              <a:t>Integrantes</a:t>
            </a:r>
          </a:p>
          <a:p>
            <a:r>
              <a:rPr lang="pt-BR" sz="2800" dirty="0" err="1" smtClean="0"/>
              <a:t>Francieli</a:t>
            </a:r>
            <a:r>
              <a:rPr lang="pt-BR" sz="2800" dirty="0" smtClean="0"/>
              <a:t> Abreu</a:t>
            </a:r>
          </a:p>
          <a:p>
            <a:r>
              <a:rPr lang="pt-BR" sz="2800" dirty="0" smtClean="0"/>
              <a:t>Caio Vinicius</a:t>
            </a:r>
          </a:p>
          <a:p>
            <a:r>
              <a:rPr lang="pt-BR" sz="2800" dirty="0" smtClean="0"/>
              <a:t>Eduardo Santos</a:t>
            </a:r>
          </a:p>
          <a:p>
            <a:r>
              <a:rPr lang="pt-BR" sz="2800" dirty="0" smtClean="0"/>
              <a:t>Mateus Maia</a:t>
            </a:r>
          </a:p>
          <a:p>
            <a:r>
              <a:rPr lang="pt-BR" sz="2800" dirty="0" smtClean="0"/>
              <a:t>Silvio Rodrigues</a:t>
            </a:r>
            <a:endParaRPr lang="pt-BR" sz="2800" dirty="0"/>
          </a:p>
        </p:txBody>
      </p:sp>
      <p:pic>
        <p:nvPicPr>
          <p:cNvPr id="4" name="Imagem 3"/>
          <p:cNvPicPr>
            <a:picLocks noChangeAspect="1"/>
          </p:cNvPicPr>
          <p:nvPr/>
        </p:nvPicPr>
        <p:blipFill>
          <a:blip r:embed="rId2"/>
          <a:stretch>
            <a:fillRect/>
          </a:stretch>
        </p:blipFill>
        <p:spPr>
          <a:xfrm>
            <a:off x="1236374" y="2052918"/>
            <a:ext cx="4520484" cy="3995785"/>
          </a:xfrm>
          <a:prstGeom prst="rect">
            <a:avLst/>
          </a:prstGeom>
        </p:spPr>
      </p:pic>
    </p:spTree>
    <p:extLst>
      <p:ext uri="{BB962C8B-B14F-4D97-AF65-F5344CB8AC3E}">
        <p14:creationId xmlns:p14="http://schemas.microsoft.com/office/powerpoint/2010/main" val="427748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6221" y="697416"/>
            <a:ext cx="9620518" cy="1144263"/>
          </a:xfrm>
        </p:spPr>
        <p:txBody>
          <a:bodyPr/>
          <a:lstStyle/>
          <a:p>
            <a:pPr algn="ctr"/>
            <a:r>
              <a:rPr lang="pt-BR" sz="6000" b="1" dirty="0" smtClean="0"/>
              <a:t>Dados Numéricos:</a:t>
            </a:r>
            <a:r>
              <a:rPr lang="pt-BR" sz="6000" dirty="0" smtClean="0"/>
              <a:t/>
            </a:r>
            <a:br>
              <a:rPr lang="pt-BR" sz="6000" dirty="0" smtClean="0"/>
            </a:br>
            <a:r>
              <a:rPr lang="pt-BR" sz="6000" dirty="0" smtClean="0"/>
              <a:t/>
            </a:r>
            <a:br>
              <a:rPr lang="pt-BR" sz="6000" dirty="0" smtClean="0"/>
            </a:br>
            <a:endParaRPr lang="pt-BR" sz="6000" dirty="0"/>
          </a:p>
        </p:txBody>
      </p:sp>
      <p:sp>
        <p:nvSpPr>
          <p:cNvPr id="3" name="Espaço Reservado para Conteúdo 2"/>
          <p:cNvSpPr>
            <a:spLocks noGrp="1"/>
          </p:cNvSpPr>
          <p:nvPr>
            <p:ph idx="1"/>
          </p:nvPr>
        </p:nvSpPr>
        <p:spPr>
          <a:xfrm>
            <a:off x="1603421" y="2150772"/>
            <a:ext cx="4353059" cy="3696236"/>
          </a:xfrm>
        </p:spPr>
        <p:txBody>
          <a:bodyPr>
            <a:normAutofit fontScale="85000" lnSpcReduction="20000"/>
          </a:bodyPr>
          <a:lstStyle/>
          <a:p>
            <a:pPr marL="0" indent="0">
              <a:buNone/>
            </a:pPr>
            <a:r>
              <a:rPr lang="pt-BR" sz="3200" dirty="0"/>
              <a:t>Diferenças </a:t>
            </a:r>
            <a:r>
              <a:rPr lang="pt-BR" sz="3200" dirty="0" smtClean="0"/>
              <a:t>entre:</a:t>
            </a:r>
            <a:r>
              <a:rPr lang="pt-BR" dirty="0"/>
              <a:t/>
            </a:r>
            <a:br>
              <a:rPr lang="pt-BR" dirty="0"/>
            </a:br>
            <a:endParaRPr lang="pt-BR" dirty="0"/>
          </a:p>
          <a:p>
            <a:r>
              <a:rPr lang="pt-BR" sz="5400" dirty="0" err="1" smtClean="0"/>
              <a:t>bigint</a:t>
            </a:r>
            <a:endParaRPr lang="pt-BR" sz="5400" dirty="0" smtClean="0"/>
          </a:p>
          <a:p>
            <a:r>
              <a:rPr lang="pt-BR" sz="5400" dirty="0" err="1" smtClean="0"/>
              <a:t>int</a:t>
            </a:r>
            <a:endParaRPr lang="pt-BR" sz="5400" dirty="0" smtClean="0"/>
          </a:p>
          <a:p>
            <a:r>
              <a:rPr lang="pt-BR" sz="5400" dirty="0" smtClean="0"/>
              <a:t>decimal</a:t>
            </a:r>
          </a:p>
          <a:p>
            <a:r>
              <a:rPr lang="pt-BR" sz="5400" dirty="0" err="1" smtClean="0"/>
              <a:t>float</a:t>
            </a:r>
            <a:endParaRPr lang="pt-BR" sz="5400" dirty="0" smtClean="0"/>
          </a:p>
        </p:txBody>
      </p:sp>
      <p:sp>
        <p:nvSpPr>
          <p:cNvPr id="6" name="Espaço Reservado para Conteúdo 2"/>
          <p:cNvSpPr txBox="1">
            <a:spLocks/>
          </p:cNvSpPr>
          <p:nvPr/>
        </p:nvSpPr>
        <p:spPr>
          <a:xfrm>
            <a:off x="6643352" y="1970467"/>
            <a:ext cx="4353059" cy="3696236"/>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pt-BR" dirty="0" smtClean="0"/>
              <a:t/>
            </a:r>
            <a:br>
              <a:rPr lang="pt-BR" dirty="0" smtClean="0"/>
            </a:br>
            <a:endParaRPr lang="pt-BR" dirty="0" smtClean="0"/>
          </a:p>
          <a:p>
            <a:r>
              <a:rPr lang="pt-BR" sz="5400" dirty="0" err="1" smtClean="0"/>
              <a:t>money</a:t>
            </a:r>
            <a:endParaRPr lang="pt-BR" sz="5400" dirty="0" smtClean="0"/>
          </a:p>
          <a:p>
            <a:r>
              <a:rPr lang="pt-BR" sz="5400" dirty="0" smtClean="0"/>
              <a:t>real</a:t>
            </a:r>
            <a:endParaRPr lang="pt-BR" sz="5400" dirty="0" smtClean="0"/>
          </a:p>
          <a:p>
            <a:r>
              <a:rPr lang="pt-BR" sz="5400" dirty="0" err="1" smtClean="0"/>
              <a:t>smallint</a:t>
            </a:r>
            <a:endParaRPr lang="pt-BR" sz="5400" dirty="0"/>
          </a:p>
          <a:p>
            <a:r>
              <a:rPr lang="pt-BR" sz="5400" dirty="0" err="1" smtClean="0"/>
              <a:t>samallmoney</a:t>
            </a:r>
            <a:endParaRPr lang="pt-BR" sz="5400" dirty="0"/>
          </a:p>
          <a:p>
            <a:r>
              <a:rPr lang="pt-BR" sz="5400" dirty="0" err="1" smtClean="0"/>
              <a:t>tinyint</a:t>
            </a:r>
            <a:endParaRPr lang="pt-BR" sz="5400" dirty="0"/>
          </a:p>
        </p:txBody>
      </p:sp>
    </p:spTree>
    <p:extLst>
      <p:ext uri="{BB962C8B-B14F-4D97-AF65-F5344CB8AC3E}">
        <p14:creationId xmlns:p14="http://schemas.microsoft.com/office/powerpoint/2010/main" val="415008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fade">
                                      <p:cBhvr>
                                        <p:cTn id="42" dur="500"/>
                                        <p:tgtEl>
                                          <p:spTgt spid="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Effect transition="in" filter="fade">
                                      <p:cBhvr>
                                        <p:cTn id="52" dur="500"/>
                                        <p:tgtEl>
                                          <p:spTgt spid="6">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Effect transition="in" filter="fade">
                                      <p:cBhvr>
                                        <p:cTn id="5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52283" y="697416"/>
            <a:ext cx="9414456" cy="796533"/>
          </a:xfrm>
        </p:spPr>
        <p:txBody>
          <a:bodyPr/>
          <a:lstStyle/>
          <a:p>
            <a:r>
              <a:rPr lang="pt-BR" b="1" dirty="0" err="1" smtClean="0"/>
              <a:t>bigint</a:t>
            </a:r>
            <a:r>
              <a:rPr lang="pt-BR" b="1" dirty="0" smtClean="0"/>
              <a:t>, decimal e </a:t>
            </a:r>
            <a:r>
              <a:rPr lang="pt-BR" b="1" dirty="0" err="1" smtClean="0"/>
              <a:t>float</a:t>
            </a:r>
            <a:r>
              <a:rPr lang="pt-BR" b="1" dirty="0" smtClean="0"/>
              <a:t>:</a:t>
            </a:r>
            <a:endParaRPr lang="pt-BR" b="1" dirty="0"/>
          </a:p>
        </p:txBody>
      </p:sp>
      <p:sp>
        <p:nvSpPr>
          <p:cNvPr id="3" name="Espaço Reservado para Conteúdo 2"/>
          <p:cNvSpPr>
            <a:spLocks noGrp="1"/>
          </p:cNvSpPr>
          <p:nvPr>
            <p:ph idx="1"/>
          </p:nvPr>
        </p:nvSpPr>
        <p:spPr>
          <a:xfrm>
            <a:off x="1081828" y="1681670"/>
            <a:ext cx="9684911" cy="4654735"/>
          </a:xfrm>
        </p:spPr>
        <p:txBody>
          <a:bodyPr>
            <a:noAutofit/>
          </a:bodyPr>
          <a:lstStyle/>
          <a:p>
            <a:r>
              <a:rPr lang="pt-BR" sz="2400" dirty="0" smtClean="0"/>
              <a:t>BIGINT: </a:t>
            </a:r>
            <a:r>
              <a:rPr lang="pt-BR" sz="2400" dirty="0"/>
              <a:t>O tipo BIGINT do JDBC representa um inteiro de 64 bits com sinal. Isso é mapeado para um tipo SQL Server </a:t>
            </a:r>
            <a:r>
              <a:rPr lang="pt-BR" sz="2400" dirty="0" err="1"/>
              <a:t>bigint</a:t>
            </a:r>
            <a:r>
              <a:rPr lang="pt-BR" sz="2400" dirty="0" smtClean="0"/>
              <a:t>.</a:t>
            </a:r>
          </a:p>
          <a:p>
            <a:endParaRPr lang="pt-BR" sz="2400" dirty="0" smtClean="0"/>
          </a:p>
          <a:p>
            <a:r>
              <a:rPr lang="pt-BR" sz="2400" dirty="0"/>
              <a:t>DECIMAL: O tipo DECIMAL do JDBC representa um valor decimal de precisão fixa que contém valores pelo menos da precisão especificada. O tipo DECIMAL é mapeado para o tipo SQL Server decimal</a:t>
            </a:r>
            <a:r>
              <a:rPr lang="pt-BR" sz="2400" dirty="0" smtClean="0"/>
              <a:t>.</a:t>
            </a:r>
          </a:p>
          <a:p>
            <a:endParaRPr lang="pt-BR" sz="2400" dirty="0" smtClean="0"/>
          </a:p>
          <a:p>
            <a:r>
              <a:rPr lang="pt-BR" sz="2400" dirty="0"/>
              <a:t>FLOAT: O parâmetro n indica se o campo deve conter 4 ou 8 bytes. </a:t>
            </a:r>
            <a:r>
              <a:rPr lang="pt-BR" sz="2400" dirty="0" err="1"/>
              <a:t>float</a:t>
            </a:r>
            <a:r>
              <a:rPr lang="pt-BR" sz="2400" dirty="0"/>
              <a:t> (24) contém um campo de 4 bytes e o </a:t>
            </a:r>
            <a:r>
              <a:rPr lang="pt-BR" sz="2400" dirty="0" err="1"/>
              <a:t>float</a:t>
            </a:r>
            <a:r>
              <a:rPr lang="pt-BR" sz="2400" dirty="0"/>
              <a:t>(53) mantém um campo de 8 bytes.</a:t>
            </a:r>
          </a:p>
        </p:txBody>
      </p:sp>
    </p:spTree>
    <p:extLst>
      <p:ext uri="{BB962C8B-B14F-4D97-AF65-F5344CB8AC3E}">
        <p14:creationId xmlns:p14="http://schemas.microsoft.com/office/powerpoint/2010/main" val="148485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52283" y="697417"/>
            <a:ext cx="9414456" cy="989716"/>
          </a:xfrm>
        </p:spPr>
        <p:txBody>
          <a:bodyPr/>
          <a:lstStyle/>
          <a:p>
            <a:r>
              <a:rPr lang="pt-BR" b="1" dirty="0" err="1" smtClean="0"/>
              <a:t>int</a:t>
            </a:r>
            <a:r>
              <a:rPr lang="pt-BR" b="1" dirty="0" smtClean="0"/>
              <a:t>, </a:t>
            </a:r>
            <a:r>
              <a:rPr lang="pt-BR" b="1" dirty="0" err="1" smtClean="0"/>
              <a:t>money</a:t>
            </a:r>
            <a:r>
              <a:rPr lang="pt-BR" b="1" dirty="0" smtClean="0"/>
              <a:t> e real:</a:t>
            </a:r>
            <a:endParaRPr lang="pt-BR" b="1" dirty="0"/>
          </a:p>
        </p:txBody>
      </p:sp>
      <p:sp>
        <p:nvSpPr>
          <p:cNvPr id="3" name="Espaço Reservado para Conteúdo 2"/>
          <p:cNvSpPr>
            <a:spLocks noGrp="1"/>
          </p:cNvSpPr>
          <p:nvPr>
            <p:ph idx="1"/>
          </p:nvPr>
        </p:nvSpPr>
        <p:spPr>
          <a:xfrm>
            <a:off x="1217055" y="1944711"/>
            <a:ext cx="9684911" cy="3492320"/>
          </a:xfrm>
        </p:spPr>
        <p:txBody>
          <a:bodyPr>
            <a:noAutofit/>
          </a:bodyPr>
          <a:lstStyle/>
          <a:p>
            <a:r>
              <a:rPr lang="pt-BR" sz="2400" dirty="0" smtClean="0"/>
              <a:t>INT: Permite </a:t>
            </a:r>
            <a:r>
              <a:rPr lang="pt-BR" sz="2400" dirty="0"/>
              <a:t>números inteiros</a:t>
            </a:r>
            <a:r>
              <a:rPr lang="pt-BR" sz="2400" dirty="0" smtClean="0"/>
              <a:t>.</a:t>
            </a:r>
          </a:p>
          <a:p>
            <a:endParaRPr lang="pt-BR" sz="2400" dirty="0" smtClean="0"/>
          </a:p>
          <a:p>
            <a:r>
              <a:rPr lang="pt-BR" sz="2400" dirty="0"/>
              <a:t>MONEY: Tipo de "Moeda", ele é representado com um identificador da moeda na frente do número</a:t>
            </a:r>
            <a:r>
              <a:rPr lang="pt-BR" sz="2400" dirty="0" smtClean="0"/>
              <a:t>.</a:t>
            </a:r>
          </a:p>
          <a:p>
            <a:endParaRPr lang="pt-BR" sz="2400" dirty="0" smtClean="0"/>
          </a:p>
          <a:p>
            <a:r>
              <a:rPr lang="pt-BR" sz="2400" dirty="0"/>
              <a:t>Real: T</a:t>
            </a:r>
            <a:r>
              <a:rPr lang="pt-BR" sz="2400" dirty="0" smtClean="0"/>
              <a:t>em </a:t>
            </a:r>
            <a:r>
              <a:rPr lang="pt-BR" sz="2400" dirty="0"/>
              <a:t>sete dígitos de precisão (precisão única) e é mapeado diretamente para o tipo SQL Server real.</a:t>
            </a:r>
          </a:p>
        </p:txBody>
      </p:sp>
    </p:spTree>
    <p:extLst>
      <p:ext uri="{BB962C8B-B14F-4D97-AF65-F5344CB8AC3E}">
        <p14:creationId xmlns:p14="http://schemas.microsoft.com/office/powerpoint/2010/main" val="81116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52283" y="697416"/>
            <a:ext cx="9414456" cy="1968511"/>
          </a:xfrm>
        </p:spPr>
        <p:txBody>
          <a:bodyPr/>
          <a:lstStyle/>
          <a:p>
            <a:r>
              <a:rPr lang="pt-BR" b="1" dirty="0" err="1" smtClean="0"/>
              <a:t>smallint</a:t>
            </a:r>
            <a:r>
              <a:rPr lang="pt-BR" b="1" dirty="0" smtClean="0"/>
              <a:t>, </a:t>
            </a:r>
            <a:r>
              <a:rPr lang="pt-BR" b="1" dirty="0" err="1" smtClean="0"/>
              <a:t>smallmoney</a:t>
            </a:r>
            <a:r>
              <a:rPr lang="pt-BR" b="1" dirty="0" smtClean="0"/>
              <a:t> e </a:t>
            </a:r>
            <a:r>
              <a:rPr lang="pt-BR" b="1" dirty="0" err="1" smtClean="0"/>
              <a:t>tinyint</a:t>
            </a:r>
            <a:r>
              <a:rPr lang="pt-BR" b="1" dirty="0" smtClean="0"/>
              <a:t>:</a:t>
            </a:r>
            <a:endParaRPr lang="pt-BR" b="1" dirty="0"/>
          </a:p>
        </p:txBody>
      </p:sp>
      <p:sp>
        <p:nvSpPr>
          <p:cNvPr id="3" name="Espaço Reservado para Conteúdo 2"/>
          <p:cNvSpPr>
            <a:spLocks noGrp="1"/>
          </p:cNvSpPr>
          <p:nvPr>
            <p:ph idx="1"/>
          </p:nvPr>
        </p:nvSpPr>
        <p:spPr>
          <a:xfrm>
            <a:off x="1217055" y="2003642"/>
            <a:ext cx="9684911" cy="4384278"/>
          </a:xfrm>
        </p:spPr>
        <p:txBody>
          <a:bodyPr>
            <a:noAutofit/>
          </a:bodyPr>
          <a:lstStyle/>
          <a:p>
            <a:r>
              <a:rPr lang="pt-BR" sz="2400" dirty="0"/>
              <a:t>SMALLINT: </a:t>
            </a:r>
            <a:r>
              <a:rPr lang="pt-BR" sz="2400" dirty="0" smtClean="0"/>
              <a:t>Representa </a:t>
            </a:r>
            <a:r>
              <a:rPr lang="pt-BR" sz="2400" dirty="0"/>
              <a:t>um inteiro de 16 bits com sinal. Isso é mapeado para um tipo SQL Server </a:t>
            </a:r>
            <a:r>
              <a:rPr lang="pt-BR" sz="2400" dirty="0" err="1"/>
              <a:t>smallint</a:t>
            </a:r>
            <a:r>
              <a:rPr lang="pt-BR" sz="2400" dirty="0" smtClean="0"/>
              <a:t>.</a:t>
            </a:r>
          </a:p>
          <a:p>
            <a:endParaRPr lang="pt-BR" sz="2400" dirty="0" smtClean="0"/>
          </a:p>
          <a:p>
            <a:r>
              <a:rPr lang="pt-BR" sz="2400" dirty="0"/>
              <a:t>SMALLMONEY: Representa valores monetários ou moedas. Vai de -214.748,3648 a 214.748,3647. Ele é representado com um identificador da moeda na frente do número</a:t>
            </a:r>
            <a:r>
              <a:rPr lang="pt-BR" sz="2400" dirty="0" smtClean="0"/>
              <a:t>.</a:t>
            </a:r>
          </a:p>
          <a:p>
            <a:endParaRPr lang="pt-BR" sz="2400" dirty="0" smtClean="0"/>
          </a:p>
          <a:p>
            <a:r>
              <a:rPr lang="pt-BR" sz="2400" dirty="0"/>
              <a:t>TINYINT</a:t>
            </a:r>
            <a:r>
              <a:rPr lang="pt-BR" sz="2400" dirty="0" smtClean="0"/>
              <a:t>: Representa </a:t>
            </a:r>
            <a:r>
              <a:rPr lang="pt-BR" sz="2400" dirty="0"/>
              <a:t>um único byte. Isso é mapeado para um tipo SQL Server </a:t>
            </a:r>
            <a:r>
              <a:rPr lang="pt-BR" sz="2400" dirty="0" err="1"/>
              <a:t>tinyint</a:t>
            </a:r>
            <a:r>
              <a:rPr lang="pt-BR" sz="2400" dirty="0"/>
              <a:t>.</a:t>
            </a:r>
          </a:p>
        </p:txBody>
      </p:sp>
    </p:spTree>
    <p:extLst>
      <p:ext uri="{BB962C8B-B14F-4D97-AF65-F5344CB8AC3E}">
        <p14:creationId xmlns:p14="http://schemas.microsoft.com/office/powerpoint/2010/main" val="156367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18953" y="689998"/>
            <a:ext cx="7727324" cy="997134"/>
          </a:xfrm>
        </p:spPr>
        <p:txBody>
          <a:bodyPr/>
          <a:lstStyle/>
          <a:p>
            <a:r>
              <a:rPr lang="pt-BR" sz="4400" b="1" dirty="0" smtClean="0"/>
              <a:t>Diferenças entre DDL e DML</a:t>
            </a:r>
            <a:endParaRPr lang="pt-BR" sz="4400" b="1" dirty="0"/>
          </a:p>
        </p:txBody>
      </p:sp>
      <p:sp>
        <p:nvSpPr>
          <p:cNvPr id="3" name="Espaço Reservado para Conteúdo 2"/>
          <p:cNvSpPr>
            <a:spLocks noGrp="1"/>
          </p:cNvSpPr>
          <p:nvPr>
            <p:ph idx="1"/>
          </p:nvPr>
        </p:nvSpPr>
        <p:spPr>
          <a:xfrm>
            <a:off x="6349285" y="2150772"/>
            <a:ext cx="4533361" cy="3981450"/>
          </a:xfrm>
        </p:spPr>
        <p:txBody>
          <a:bodyPr>
            <a:noAutofit/>
          </a:bodyPr>
          <a:lstStyle/>
          <a:p>
            <a:r>
              <a:rPr lang="pt-BR" dirty="0"/>
              <a:t>DDL - Data </a:t>
            </a:r>
            <a:r>
              <a:rPr lang="pt-BR" dirty="0" err="1"/>
              <a:t>Definition</a:t>
            </a:r>
            <a:r>
              <a:rPr lang="pt-BR" dirty="0"/>
              <a:t> </a:t>
            </a:r>
            <a:r>
              <a:rPr lang="pt-BR" dirty="0" err="1"/>
              <a:t>Language</a:t>
            </a:r>
            <a:r>
              <a:rPr lang="pt-BR" dirty="0"/>
              <a:t> - Linguagem de Definição de Dados. São os comandos que interagem com os objetos do banco</a:t>
            </a:r>
            <a:r>
              <a:rPr lang="pt-BR" dirty="0" smtClean="0"/>
              <a:t>.</a:t>
            </a:r>
          </a:p>
          <a:p>
            <a:pPr marL="0" indent="0">
              <a:buNone/>
            </a:pPr>
            <a:endParaRPr lang="pt-BR" dirty="0" smtClean="0"/>
          </a:p>
          <a:p>
            <a:r>
              <a:rPr lang="pt-BR" dirty="0" smtClean="0"/>
              <a:t>DML </a:t>
            </a:r>
            <a:r>
              <a:rPr lang="pt-BR" dirty="0"/>
              <a:t>- Data </a:t>
            </a:r>
            <a:r>
              <a:rPr lang="pt-BR" dirty="0" err="1"/>
              <a:t>Manipulation</a:t>
            </a:r>
            <a:r>
              <a:rPr lang="pt-BR" dirty="0"/>
              <a:t> </a:t>
            </a:r>
            <a:r>
              <a:rPr lang="pt-BR" dirty="0" err="1"/>
              <a:t>Language</a:t>
            </a:r>
            <a:r>
              <a:rPr lang="pt-BR" dirty="0"/>
              <a:t> - Linguagem de Manipulação de Dados. São os comandos que interagem com os dados dentro das tabelas.</a:t>
            </a:r>
          </a:p>
        </p:txBody>
      </p:sp>
      <p:pic>
        <p:nvPicPr>
          <p:cNvPr id="5" name="Imagem 4"/>
          <p:cNvPicPr>
            <a:picLocks noChangeAspect="1"/>
          </p:cNvPicPr>
          <p:nvPr/>
        </p:nvPicPr>
        <p:blipFill>
          <a:blip r:embed="rId2"/>
          <a:stretch>
            <a:fillRect/>
          </a:stretch>
        </p:blipFill>
        <p:spPr>
          <a:xfrm>
            <a:off x="1114025" y="2150772"/>
            <a:ext cx="5235260" cy="3852709"/>
          </a:xfrm>
          <a:prstGeom prst="rect">
            <a:avLst/>
          </a:prstGeom>
        </p:spPr>
      </p:pic>
    </p:spTree>
    <p:extLst>
      <p:ext uri="{BB962C8B-B14F-4D97-AF65-F5344CB8AC3E}">
        <p14:creationId xmlns:p14="http://schemas.microsoft.com/office/powerpoint/2010/main" val="169383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87632" y="689998"/>
            <a:ext cx="8606373" cy="997134"/>
          </a:xfrm>
        </p:spPr>
        <p:txBody>
          <a:bodyPr/>
          <a:lstStyle/>
          <a:p>
            <a:r>
              <a:rPr lang="pt-BR" sz="4400" b="1" dirty="0" err="1"/>
              <a:t>Primary</a:t>
            </a:r>
            <a:r>
              <a:rPr lang="pt-BR" sz="4400" b="1" dirty="0"/>
              <a:t> Key (Chave Primária)</a:t>
            </a:r>
          </a:p>
        </p:txBody>
      </p:sp>
      <p:sp>
        <p:nvSpPr>
          <p:cNvPr id="3" name="Espaço Reservado para Conteúdo 2"/>
          <p:cNvSpPr>
            <a:spLocks noGrp="1"/>
          </p:cNvSpPr>
          <p:nvPr>
            <p:ph idx="1"/>
          </p:nvPr>
        </p:nvSpPr>
        <p:spPr>
          <a:xfrm>
            <a:off x="1176371" y="1800719"/>
            <a:ext cx="9440213" cy="2474622"/>
          </a:xfrm>
        </p:spPr>
        <p:txBody>
          <a:bodyPr>
            <a:noAutofit/>
          </a:bodyPr>
          <a:lstStyle/>
          <a:p>
            <a:r>
              <a:rPr lang="pt-BR" dirty="0" err="1"/>
              <a:t>Primary</a:t>
            </a:r>
            <a:r>
              <a:rPr lang="pt-BR" dirty="0"/>
              <a:t> Key (Chave Primária): Uma chave primária é utilizada da identificar de forma única cada linha numa tabela. Pode fazer parte do próprio registo atual ou pode ser um campo artificial (um que não tenha nada que ver com o registo atual). Uma chave primária pode ser composta por um ou mais campos numa tabela. Quando são utilizados vários campos como chave primária, são denominados por chave composta.</a:t>
            </a:r>
          </a:p>
        </p:txBody>
      </p:sp>
      <p:pic>
        <p:nvPicPr>
          <p:cNvPr id="6" name="Imagem 5"/>
          <p:cNvPicPr>
            <a:picLocks noChangeAspect="1"/>
          </p:cNvPicPr>
          <p:nvPr/>
        </p:nvPicPr>
        <p:blipFill>
          <a:blip r:embed="rId2"/>
          <a:stretch>
            <a:fillRect/>
          </a:stretch>
        </p:blipFill>
        <p:spPr>
          <a:xfrm>
            <a:off x="5876353" y="4306559"/>
            <a:ext cx="5166388" cy="1576838"/>
          </a:xfrm>
          <a:prstGeom prst="rect">
            <a:avLst/>
          </a:prstGeom>
        </p:spPr>
      </p:pic>
      <p:cxnSp>
        <p:nvCxnSpPr>
          <p:cNvPr id="8" name="Conector de seta reta 7"/>
          <p:cNvCxnSpPr/>
          <p:nvPr/>
        </p:nvCxnSpPr>
        <p:spPr>
          <a:xfrm>
            <a:off x="5210744" y="4737572"/>
            <a:ext cx="665609" cy="2204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10" name="Imagem 9"/>
          <p:cNvPicPr>
            <a:picLocks noChangeAspect="1"/>
          </p:cNvPicPr>
          <p:nvPr/>
        </p:nvPicPr>
        <p:blipFill>
          <a:blip r:embed="rId3"/>
          <a:stretch>
            <a:fillRect/>
          </a:stretch>
        </p:blipFill>
        <p:spPr>
          <a:xfrm>
            <a:off x="1163491" y="4275341"/>
            <a:ext cx="4047253" cy="1778137"/>
          </a:xfrm>
          <a:prstGeom prst="rect">
            <a:avLst/>
          </a:prstGeom>
        </p:spPr>
      </p:pic>
    </p:spTree>
    <p:extLst>
      <p:ext uri="{BB962C8B-B14F-4D97-AF65-F5344CB8AC3E}">
        <p14:creationId xmlns:p14="http://schemas.microsoft.com/office/powerpoint/2010/main" val="131357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46243" y="793029"/>
            <a:ext cx="2240923" cy="997134"/>
          </a:xfrm>
        </p:spPr>
        <p:txBody>
          <a:bodyPr/>
          <a:lstStyle/>
          <a:p>
            <a:r>
              <a:rPr lang="pt-BR" sz="4400" b="1" dirty="0" err="1" smtClean="0"/>
              <a:t>Identity</a:t>
            </a:r>
            <a:endParaRPr lang="pt-BR" sz="4400" b="1" dirty="0"/>
          </a:p>
        </p:txBody>
      </p:sp>
      <p:sp>
        <p:nvSpPr>
          <p:cNvPr id="3" name="Espaço Reservado para Conteúdo 2"/>
          <p:cNvSpPr>
            <a:spLocks noGrp="1"/>
          </p:cNvSpPr>
          <p:nvPr>
            <p:ph idx="1"/>
          </p:nvPr>
        </p:nvSpPr>
        <p:spPr>
          <a:xfrm>
            <a:off x="1309833" y="2091878"/>
            <a:ext cx="4237148" cy="3981450"/>
          </a:xfrm>
        </p:spPr>
        <p:txBody>
          <a:bodyPr>
            <a:noAutofit/>
          </a:bodyPr>
          <a:lstStyle/>
          <a:p>
            <a:r>
              <a:rPr lang="pt-BR" dirty="0" err="1"/>
              <a:t>Identity</a:t>
            </a:r>
            <a:r>
              <a:rPr lang="pt-BR" dirty="0"/>
              <a:t>: A propriedade IDENTITY é utilizada para atributos (campos/colunas) das tabelas nas funções CREATE TABLE e ALTER TABLE, e tem como finalidade incrementar um valor a cada nova inserção.</a:t>
            </a:r>
          </a:p>
        </p:txBody>
      </p:sp>
      <p:pic>
        <p:nvPicPr>
          <p:cNvPr id="4" name="Imagem 3"/>
          <p:cNvPicPr>
            <a:picLocks noChangeAspect="1"/>
          </p:cNvPicPr>
          <p:nvPr/>
        </p:nvPicPr>
        <p:blipFill>
          <a:blip r:embed="rId2"/>
          <a:stretch>
            <a:fillRect/>
          </a:stretch>
        </p:blipFill>
        <p:spPr>
          <a:xfrm>
            <a:off x="6652749" y="1918952"/>
            <a:ext cx="3443557" cy="2163651"/>
          </a:xfrm>
          <a:prstGeom prst="rect">
            <a:avLst/>
          </a:prstGeom>
        </p:spPr>
      </p:pic>
      <p:pic>
        <p:nvPicPr>
          <p:cNvPr id="6" name="Imagem 5"/>
          <p:cNvPicPr>
            <a:picLocks noChangeAspect="1"/>
          </p:cNvPicPr>
          <p:nvPr/>
        </p:nvPicPr>
        <p:blipFill>
          <a:blip r:embed="rId3"/>
          <a:stretch>
            <a:fillRect/>
          </a:stretch>
        </p:blipFill>
        <p:spPr>
          <a:xfrm>
            <a:off x="1505535" y="4911478"/>
            <a:ext cx="4296397" cy="755226"/>
          </a:xfrm>
          <a:prstGeom prst="rect">
            <a:avLst/>
          </a:prstGeom>
        </p:spPr>
      </p:pic>
      <p:pic>
        <p:nvPicPr>
          <p:cNvPr id="7" name="Imagem 6"/>
          <p:cNvPicPr>
            <a:picLocks noChangeAspect="1"/>
          </p:cNvPicPr>
          <p:nvPr/>
        </p:nvPicPr>
        <p:blipFill>
          <a:blip r:embed="rId4"/>
          <a:stretch>
            <a:fillRect/>
          </a:stretch>
        </p:blipFill>
        <p:spPr>
          <a:xfrm>
            <a:off x="7057622" y="4211392"/>
            <a:ext cx="3038684" cy="1717517"/>
          </a:xfrm>
          <a:prstGeom prst="rect">
            <a:avLst/>
          </a:prstGeom>
        </p:spPr>
      </p:pic>
      <p:cxnSp>
        <p:nvCxnSpPr>
          <p:cNvPr id="11" name="Conector de seta reta 10"/>
          <p:cNvCxnSpPr/>
          <p:nvPr/>
        </p:nvCxnSpPr>
        <p:spPr>
          <a:xfrm flipV="1">
            <a:off x="5692462" y="2653048"/>
            <a:ext cx="1094704" cy="211213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682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7735" y="689998"/>
            <a:ext cx="9826580" cy="997134"/>
          </a:xfrm>
        </p:spPr>
        <p:txBody>
          <a:bodyPr/>
          <a:lstStyle/>
          <a:p>
            <a:r>
              <a:rPr lang="pt-BR" sz="4400" b="1" dirty="0" err="1"/>
              <a:t>Foreign</a:t>
            </a:r>
            <a:r>
              <a:rPr lang="pt-BR" sz="4400" b="1" dirty="0"/>
              <a:t> Key </a:t>
            </a:r>
            <a:r>
              <a:rPr lang="pt-BR" sz="4400" b="1" dirty="0" smtClean="0"/>
              <a:t>– FK (</a:t>
            </a:r>
            <a:r>
              <a:rPr lang="pt-BR" sz="4400" b="1" dirty="0"/>
              <a:t>Chave externas </a:t>
            </a:r>
            <a:r>
              <a:rPr lang="pt-BR" sz="4400" b="1" dirty="0" smtClean="0"/>
              <a:t>)</a:t>
            </a:r>
            <a:endParaRPr lang="pt-BR" sz="4400" b="1" dirty="0"/>
          </a:p>
        </p:txBody>
      </p:sp>
      <p:sp>
        <p:nvSpPr>
          <p:cNvPr id="3" name="Espaço Reservado para Conteúdo 2"/>
          <p:cNvSpPr>
            <a:spLocks noGrp="1"/>
          </p:cNvSpPr>
          <p:nvPr>
            <p:ph idx="1"/>
          </p:nvPr>
        </p:nvSpPr>
        <p:spPr>
          <a:xfrm>
            <a:off x="901522" y="2150772"/>
            <a:ext cx="4971244" cy="3981450"/>
          </a:xfrm>
        </p:spPr>
        <p:txBody>
          <a:bodyPr>
            <a:noAutofit/>
          </a:bodyPr>
          <a:lstStyle/>
          <a:p>
            <a:r>
              <a:rPr lang="pt-BR" dirty="0"/>
              <a:t>Chave externas ou estrangeiras (</a:t>
            </a:r>
            <a:r>
              <a:rPr lang="pt-BR" dirty="0" err="1"/>
              <a:t>Foreign</a:t>
            </a:r>
            <a:r>
              <a:rPr lang="pt-BR" dirty="0"/>
              <a:t> Key - FK) Uma chave estrangeira é um campo, que aponta para a chave primária de outra tabela ou da mesma tabela. Ou seja, passa a existir uma relação entre duplas de duas tabelas ou de uma única tabela. A finalidade da chave estrangeira é garantir a integridade dos dados referenciais, pois apenas serão permitidos valores que supostamente vão aparecer na base de dados.</a:t>
            </a:r>
          </a:p>
        </p:txBody>
      </p:sp>
      <p:pic>
        <p:nvPicPr>
          <p:cNvPr id="4" name="Imagem 3"/>
          <p:cNvPicPr>
            <a:picLocks noChangeAspect="1"/>
          </p:cNvPicPr>
          <p:nvPr/>
        </p:nvPicPr>
        <p:blipFill>
          <a:blip r:embed="rId2"/>
          <a:stretch>
            <a:fillRect/>
          </a:stretch>
        </p:blipFill>
        <p:spPr>
          <a:xfrm>
            <a:off x="5872766" y="2331075"/>
            <a:ext cx="5562344" cy="3335897"/>
          </a:xfrm>
          <a:prstGeom prst="rect">
            <a:avLst/>
          </a:prstGeom>
        </p:spPr>
      </p:pic>
    </p:spTree>
    <p:extLst>
      <p:ext uri="{BB962C8B-B14F-4D97-AF65-F5344CB8AC3E}">
        <p14:creationId xmlns:p14="http://schemas.microsoft.com/office/powerpoint/2010/main" val="159818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9852338" y="3245476"/>
            <a:ext cx="1030308" cy="2886746"/>
          </a:xfrm>
        </p:spPr>
        <p:txBody>
          <a:bodyPr>
            <a:noAutofit/>
          </a:bodyPr>
          <a:lstStyle/>
          <a:p>
            <a:endParaRPr lang="pt-BR" dirty="0"/>
          </a:p>
        </p:txBody>
      </p:sp>
      <p:pic>
        <p:nvPicPr>
          <p:cNvPr id="4" name="Imagem 3"/>
          <p:cNvPicPr>
            <a:picLocks noChangeAspect="1"/>
          </p:cNvPicPr>
          <p:nvPr/>
        </p:nvPicPr>
        <p:blipFill>
          <a:blip r:embed="rId2"/>
          <a:stretch>
            <a:fillRect/>
          </a:stretch>
        </p:blipFill>
        <p:spPr>
          <a:xfrm>
            <a:off x="2146010" y="1759850"/>
            <a:ext cx="7474510" cy="4372372"/>
          </a:xfrm>
          <a:prstGeom prst="rect">
            <a:avLst/>
          </a:prstGeom>
        </p:spPr>
      </p:pic>
      <p:sp>
        <p:nvSpPr>
          <p:cNvPr id="7" name="Título 1"/>
          <p:cNvSpPr>
            <a:spLocks noGrp="1"/>
          </p:cNvSpPr>
          <p:nvPr>
            <p:ph type="title"/>
          </p:nvPr>
        </p:nvSpPr>
        <p:spPr>
          <a:xfrm>
            <a:off x="1197735" y="689998"/>
            <a:ext cx="9826580" cy="997134"/>
          </a:xfrm>
        </p:spPr>
        <p:txBody>
          <a:bodyPr/>
          <a:lstStyle/>
          <a:p>
            <a:r>
              <a:rPr lang="pt-BR" sz="4400" b="1" dirty="0" err="1"/>
              <a:t>Foreign</a:t>
            </a:r>
            <a:r>
              <a:rPr lang="pt-BR" sz="4400" b="1" dirty="0"/>
              <a:t> Key </a:t>
            </a:r>
            <a:r>
              <a:rPr lang="pt-BR" sz="4400" b="1" dirty="0" smtClean="0"/>
              <a:t>– FK (</a:t>
            </a:r>
            <a:r>
              <a:rPr lang="pt-BR" sz="4400" b="1" dirty="0"/>
              <a:t>Chave externas </a:t>
            </a:r>
            <a:r>
              <a:rPr lang="pt-BR" sz="4400" b="1" dirty="0" smtClean="0"/>
              <a:t>)</a:t>
            </a:r>
            <a:endParaRPr lang="pt-BR" sz="4400" b="1" dirty="0"/>
          </a:p>
        </p:txBody>
      </p:sp>
    </p:spTree>
    <p:extLst>
      <p:ext uri="{BB962C8B-B14F-4D97-AF65-F5344CB8AC3E}">
        <p14:creationId xmlns:p14="http://schemas.microsoft.com/office/powerpoint/2010/main" val="108030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7735" y="689998"/>
            <a:ext cx="9826580" cy="997134"/>
          </a:xfrm>
        </p:spPr>
        <p:txBody>
          <a:bodyPr/>
          <a:lstStyle/>
          <a:p>
            <a:r>
              <a:rPr lang="pt-BR" sz="4400" b="1" dirty="0"/>
              <a:t>Relação entre tabelas</a:t>
            </a:r>
          </a:p>
        </p:txBody>
      </p:sp>
      <p:sp>
        <p:nvSpPr>
          <p:cNvPr id="3" name="Espaço Reservado para Conteúdo 2"/>
          <p:cNvSpPr>
            <a:spLocks noGrp="1"/>
          </p:cNvSpPr>
          <p:nvPr>
            <p:ph idx="1"/>
          </p:nvPr>
        </p:nvSpPr>
        <p:spPr>
          <a:xfrm>
            <a:off x="1049629" y="2150772"/>
            <a:ext cx="4971244" cy="3981450"/>
          </a:xfrm>
        </p:spPr>
        <p:txBody>
          <a:bodyPr>
            <a:noAutofit/>
          </a:bodyPr>
          <a:lstStyle/>
          <a:p>
            <a:r>
              <a:rPr lang="pt-BR" dirty="0"/>
              <a:t>Relação entre tabelas: Regras de Relacionamento N:N– Para estabelecer este tipo de relacionamento, devemos ter três tabelas, sendo que a terceira é responsável por relacionar as outras duas. Para isso, é preciso que essas duas primeiras tabelas contenham uma coluna que seja chave primária.</a:t>
            </a:r>
          </a:p>
        </p:txBody>
      </p:sp>
      <p:pic>
        <p:nvPicPr>
          <p:cNvPr id="6" name="Imagem 5"/>
          <p:cNvPicPr>
            <a:picLocks noChangeAspect="1"/>
          </p:cNvPicPr>
          <p:nvPr/>
        </p:nvPicPr>
        <p:blipFill>
          <a:blip r:embed="rId2"/>
          <a:stretch>
            <a:fillRect/>
          </a:stretch>
        </p:blipFill>
        <p:spPr>
          <a:xfrm>
            <a:off x="6377323" y="1685059"/>
            <a:ext cx="3758350" cy="4912876"/>
          </a:xfrm>
          <a:prstGeom prst="rect">
            <a:avLst/>
          </a:prstGeom>
        </p:spPr>
      </p:pic>
    </p:spTree>
    <p:extLst>
      <p:ext uri="{BB962C8B-B14F-4D97-AF65-F5344CB8AC3E}">
        <p14:creationId xmlns:p14="http://schemas.microsoft.com/office/powerpoint/2010/main" val="305997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43977" y="467554"/>
            <a:ext cx="4925042" cy="1400530"/>
          </a:xfrm>
        </p:spPr>
        <p:txBody>
          <a:bodyPr/>
          <a:lstStyle/>
          <a:p>
            <a:r>
              <a:rPr lang="pt-BR" b="1" dirty="0" smtClean="0"/>
              <a:t>Como criar as tabelas??</a:t>
            </a:r>
            <a:endParaRPr lang="pt-BR" b="1" dirty="0"/>
          </a:p>
        </p:txBody>
      </p:sp>
      <p:sp>
        <p:nvSpPr>
          <p:cNvPr id="3" name="Espaço Reservado para Conteúdo 2"/>
          <p:cNvSpPr>
            <a:spLocks noGrp="1"/>
          </p:cNvSpPr>
          <p:nvPr>
            <p:ph idx="1"/>
          </p:nvPr>
        </p:nvSpPr>
        <p:spPr>
          <a:xfrm>
            <a:off x="6152317" y="2820473"/>
            <a:ext cx="4108361" cy="3440805"/>
          </a:xfrm>
        </p:spPr>
        <p:txBody>
          <a:bodyPr/>
          <a:lstStyle/>
          <a:p>
            <a:r>
              <a:rPr lang="pt-BR" dirty="0" smtClean="0"/>
              <a:t>1- Click direito no banco escolhido</a:t>
            </a:r>
          </a:p>
          <a:p>
            <a:r>
              <a:rPr lang="pt-BR" dirty="0" smtClean="0"/>
              <a:t>2- Selecione Nova Consulta</a:t>
            </a:r>
          </a:p>
        </p:txBody>
      </p:sp>
      <p:pic>
        <p:nvPicPr>
          <p:cNvPr id="4" name="Imagem 3"/>
          <p:cNvPicPr>
            <a:picLocks noChangeAspect="1"/>
          </p:cNvPicPr>
          <p:nvPr/>
        </p:nvPicPr>
        <p:blipFill>
          <a:blip r:embed="rId2"/>
          <a:stretch>
            <a:fillRect/>
          </a:stretch>
        </p:blipFill>
        <p:spPr>
          <a:xfrm>
            <a:off x="1174146" y="739149"/>
            <a:ext cx="4054678" cy="5685695"/>
          </a:xfrm>
          <a:prstGeom prst="rect">
            <a:avLst/>
          </a:prstGeom>
        </p:spPr>
      </p:pic>
    </p:spTree>
    <p:extLst>
      <p:ext uri="{BB962C8B-B14F-4D97-AF65-F5344CB8AC3E}">
        <p14:creationId xmlns:p14="http://schemas.microsoft.com/office/powerpoint/2010/main" val="291431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7735" y="689998"/>
            <a:ext cx="9826580" cy="997134"/>
          </a:xfrm>
        </p:spPr>
        <p:txBody>
          <a:bodyPr/>
          <a:lstStyle/>
          <a:p>
            <a:r>
              <a:rPr lang="pt-BR" sz="4400" b="1" dirty="0"/>
              <a:t>Relação entre tabelas</a:t>
            </a:r>
          </a:p>
        </p:txBody>
      </p:sp>
      <p:pic>
        <p:nvPicPr>
          <p:cNvPr id="5" name="Imagem 4"/>
          <p:cNvPicPr>
            <a:picLocks noChangeAspect="1"/>
          </p:cNvPicPr>
          <p:nvPr/>
        </p:nvPicPr>
        <p:blipFill>
          <a:blip r:embed="rId2"/>
          <a:stretch>
            <a:fillRect/>
          </a:stretch>
        </p:blipFill>
        <p:spPr>
          <a:xfrm>
            <a:off x="1860092" y="1771071"/>
            <a:ext cx="3361386" cy="1854558"/>
          </a:xfrm>
          <a:prstGeom prst="rect">
            <a:avLst/>
          </a:prstGeom>
        </p:spPr>
      </p:pic>
      <p:pic>
        <p:nvPicPr>
          <p:cNvPr id="6" name="Imagem 5"/>
          <p:cNvPicPr>
            <a:picLocks noChangeAspect="1"/>
          </p:cNvPicPr>
          <p:nvPr/>
        </p:nvPicPr>
        <p:blipFill>
          <a:blip r:embed="rId3"/>
          <a:stretch>
            <a:fillRect/>
          </a:stretch>
        </p:blipFill>
        <p:spPr>
          <a:xfrm>
            <a:off x="1197735" y="3709568"/>
            <a:ext cx="4686100" cy="2934052"/>
          </a:xfrm>
          <a:prstGeom prst="rect">
            <a:avLst/>
          </a:prstGeom>
        </p:spPr>
      </p:pic>
      <p:pic>
        <p:nvPicPr>
          <p:cNvPr id="7" name="Imagem 6"/>
          <p:cNvPicPr>
            <a:picLocks noChangeAspect="1"/>
          </p:cNvPicPr>
          <p:nvPr/>
        </p:nvPicPr>
        <p:blipFill>
          <a:blip r:embed="rId4"/>
          <a:stretch>
            <a:fillRect/>
          </a:stretch>
        </p:blipFill>
        <p:spPr>
          <a:xfrm>
            <a:off x="6111025" y="2112134"/>
            <a:ext cx="5462165" cy="3704957"/>
          </a:xfrm>
          <a:prstGeom prst="rect">
            <a:avLst/>
          </a:prstGeom>
        </p:spPr>
      </p:pic>
    </p:spTree>
    <p:extLst>
      <p:ext uri="{BB962C8B-B14F-4D97-AF65-F5344CB8AC3E}">
        <p14:creationId xmlns:p14="http://schemas.microsoft.com/office/powerpoint/2010/main" val="163399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7735" y="689998"/>
            <a:ext cx="9826580" cy="997134"/>
          </a:xfrm>
        </p:spPr>
        <p:txBody>
          <a:bodyPr/>
          <a:lstStyle/>
          <a:p>
            <a:r>
              <a:rPr lang="pt-BR" sz="4400" b="1" dirty="0" smtClean="0"/>
              <a:t>Instruções </a:t>
            </a:r>
            <a:r>
              <a:rPr lang="pt-BR" sz="4400" b="1" dirty="0" err="1" smtClean="0"/>
              <a:t>Join</a:t>
            </a:r>
            <a:endParaRPr lang="pt-BR" sz="4400" b="1" dirty="0"/>
          </a:p>
        </p:txBody>
      </p:sp>
      <p:sp>
        <p:nvSpPr>
          <p:cNvPr id="3" name="Espaço Reservado para Conteúdo 2"/>
          <p:cNvSpPr>
            <a:spLocks noGrp="1"/>
          </p:cNvSpPr>
          <p:nvPr>
            <p:ph idx="1"/>
          </p:nvPr>
        </p:nvSpPr>
        <p:spPr>
          <a:xfrm>
            <a:off x="1197735" y="2009104"/>
            <a:ext cx="8429222" cy="3981450"/>
          </a:xfrm>
        </p:spPr>
        <p:txBody>
          <a:bodyPr>
            <a:noAutofit/>
          </a:bodyPr>
          <a:lstStyle/>
          <a:p>
            <a:r>
              <a:rPr lang="pt-BR" dirty="0" smtClean="0"/>
              <a:t>A </a:t>
            </a:r>
            <a:r>
              <a:rPr lang="pt-BR" dirty="0"/>
              <a:t>cláusula JOIN permite que os dados de várias tabelas sejam combinados com base na relação existente entre elas. </a:t>
            </a:r>
            <a:endParaRPr lang="pt-BR" dirty="0" smtClean="0"/>
          </a:p>
          <a:p>
            <a:endParaRPr lang="pt-BR" dirty="0" smtClean="0"/>
          </a:p>
          <a:p>
            <a:r>
              <a:rPr lang="pt-BR" dirty="0" smtClean="0"/>
              <a:t>Por </a:t>
            </a:r>
            <a:r>
              <a:rPr lang="pt-BR" dirty="0"/>
              <a:t>meio dessa cláusula, os dados de uma tabela são usados para selecionar os dados pertencentes à outra tabela. </a:t>
            </a:r>
            <a:endParaRPr lang="pt-BR" dirty="0" smtClean="0"/>
          </a:p>
          <a:p>
            <a:endParaRPr lang="pt-BR" dirty="0" smtClean="0"/>
          </a:p>
          <a:p>
            <a:r>
              <a:rPr lang="pt-BR" dirty="0" smtClean="0"/>
              <a:t>Com </a:t>
            </a:r>
            <a:r>
              <a:rPr lang="pt-BR" dirty="0"/>
              <a:t>a cláusula JOIN, podemos especificar quais colunas das tabelas serão associadas. </a:t>
            </a:r>
            <a:r>
              <a:rPr lang="pt-BR" dirty="0" smtClean="0"/>
              <a:t>Para </a:t>
            </a:r>
            <a:r>
              <a:rPr lang="pt-BR" dirty="0"/>
              <a:t>isso, será preciso definir uma chave estrangeira de uma tabela e a chave relacionada em outra tabela.</a:t>
            </a:r>
            <a:endParaRPr lang="pt-BR" dirty="0"/>
          </a:p>
        </p:txBody>
      </p:sp>
    </p:spTree>
    <p:extLst>
      <p:ext uri="{BB962C8B-B14F-4D97-AF65-F5344CB8AC3E}">
        <p14:creationId xmlns:p14="http://schemas.microsoft.com/office/powerpoint/2010/main" val="321933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7735" y="689998"/>
            <a:ext cx="9826580" cy="997134"/>
          </a:xfrm>
        </p:spPr>
        <p:txBody>
          <a:bodyPr/>
          <a:lstStyle/>
          <a:p>
            <a:r>
              <a:rPr lang="pt-BR" sz="4400" b="1" dirty="0" err="1" smtClean="0"/>
              <a:t>Inner</a:t>
            </a:r>
            <a:r>
              <a:rPr lang="pt-BR" sz="4400" b="1" dirty="0" smtClean="0"/>
              <a:t> </a:t>
            </a:r>
            <a:r>
              <a:rPr lang="pt-BR" sz="4400" b="1" dirty="0" err="1"/>
              <a:t>Join</a:t>
            </a:r>
            <a:endParaRPr lang="pt-BR" sz="4400" b="1" dirty="0"/>
          </a:p>
        </p:txBody>
      </p:sp>
      <p:sp>
        <p:nvSpPr>
          <p:cNvPr id="3" name="Espaço Reservado para Conteúdo 2"/>
          <p:cNvSpPr>
            <a:spLocks noGrp="1"/>
          </p:cNvSpPr>
          <p:nvPr>
            <p:ph idx="1"/>
          </p:nvPr>
        </p:nvSpPr>
        <p:spPr>
          <a:xfrm>
            <a:off x="843567" y="2125014"/>
            <a:ext cx="5904964" cy="3981450"/>
          </a:xfrm>
        </p:spPr>
        <p:txBody>
          <a:bodyPr>
            <a:noAutofit/>
          </a:bodyPr>
          <a:lstStyle/>
          <a:p>
            <a:r>
              <a:rPr lang="pt-BR" dirty="0" smtClean="0"/>
              <a:t>A </a:t>
            </a:r>
            <a:r>
              <a:rPr lang="pt-BR" dirty="0"/>
              <a:t>cláusula INNER JOIN permite usar um operador de comparação para comparar os valores de colunas provenientes de tabelas associadas. </a:t>
            </a:r>
            <a:endParaRPr lang="pt-BR" dirty="0" smtClean="0"/>
          </a:p>
          <a:p>
            <a:endParaRPr lang="pt-BR" dirty="0"/>
          </a:p>
          <a:p>
            <a:r>
              <a:rPr lang="pt-BR" dirty="0" smtClean="0"/>
              <a:t>Por </a:t>
            </a:r>
            <a:r>
              <a:rPr lang="pt-BR" dirty="0"/>
              <a:t>meio desta cláusula, os registros de duas tabelas são usados para que sejam gerados os dados relacionados de ambas. </a:t>
            </a:r>
            <a:r>
              <a:rPr lang="pt-BR" dirty="0" smtClean="0"/>
              <a:t>Usamos </a:t>
            </a:r>
            <a:r>
              <a:rPr lang="pt-BR" dirty="0"/>
              <a:t>as cláusulas WHERE e FROM para especificar esse tipo de associação.</a:t>
            </a:r>
            <a:endParaRPr lang="pt-BR" dirty="0"/>
          </a:p>
        </p:txBody>
      </p:sp>
      <p:pic>
        <p:nvPicPr>
          <p:cNvPr id="4" name="Imagem 3"/>
          <p:cNvPicPr>
            <a:picLocks noChangeAspect="1"/>
          </p:cNvPicPr>
          <p:nvPr/>
        </p:nvPicPr>
        <p:blipFill>
          <a:blip r:embed="rId2"/>
          <a:stretch>
            <a:fillRect/>
          </a:stretch>
        </p:blipFill>
        <p:spPr>
          <a:xfrm>
            <a:off x="6940001" y="1472549"/>
            <a:ext cx="3844211" cy="2976164"/>
          </a:xfrm>
          <a:prstGeom prst="rect">
            <a:avLst/>
          </a:prstGeom>
        </p:spPr>
      </p:pic>
      <p:pic>
        <p:nvPicPr>
          <p:cNvPr id="5" name="Imagem 4"/>
          <p:cNvPicPr>
            <a:picLocks noChangeAspect="1"/>
          </p:cNvPicPr>
          <p:nvPr/>
        </p:nvPicPr>
        <p:blipFill>
          <a:blip r:embed="rId3"/>
          <a:stretch>
            <a:fillRect/>
          </a:stretch>
        </p:blipFill>
        <p:spPr>
          <a:xfrm>
            <a:off x="6940001" y="4603259"/>
            <a:ext cx="4084314" cy="1127840"/>
          </a:xfrm>
          <a:prstGeom prst="rect">
            <a:avLst/>
          </a:prstGeom>
        </p:spPr>
      </p:pic>
    </p:spTree>
    <p:extLst>
      <p:ext uri="{BB962C8B-B14F-4D97-AF65-F5344CB8AC3E}">
        <p14:creationId xmlns:p14="http://schemas.microsoft.com/office/powerpoint/2010/main" val="38921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7735" y="689998"/>
            <a:ext cx="3026535" cy="997134"/>
          </a:xfrm>
        </p:spPr>
        <p:txBody>
          <a:bodyPr/>
          <a:lstStyle/>
          <a:p>
            <a:r>
              <a:rPr lang="pt-BR" sz="4400" b="1" dirty="0" err="1" smtClean="0"/>
              <a:t>Left</a:t>
            </a:r>
            <a:r>
              <a:rPr lang="pt-BR" sz="4400" b="1" dirty="0" smtClean="0"/>
              <a:t> </a:t>
            </a:r>
            <a:r>
              <a:rPr lang="pt-BR" sz="4400" b="1" dirty="0" err="1" smtClean="0"/>
              <a:t>Join</a:t>
            </a:r>
            <a:endParaRPr lang="pt-BR" sz="4400" b="1" dirty="0"/>
          </a:p>
        </p:txBody>
      </p:sp>
      <p:sp>
        <p:nvSpPr>
          <p:cNvPr id="3" name="Espaço Reservado para Conteúdo 2"/>
          <p:cNvSpPr>
            <a:spLocks noGrp="1"/>
          </p:cNvSpPr>
          <p:nvPr>
            <p:ph idx="1"/>
          </p:nvPr>
        </p:nvSpPr>
        <p:spPr>
          <a:xfrm>
            <a:off x="714779" y="1815921"/>
            <a:ext cx="5904963" cy="3981450"/>
          </a:xfrm>
        </p:spPr>
        <p:txBody>
          <a:bodyPr>
            <a:noAutofit/>
          </a:bodyPr>
          <a:lstStyle/>
          <a:p>
            <a:r>
              <a:rPr lang="pt-BR" dirty="0" smtClean="0"/>
              <a:t>A </a:t>
            </a:r>
            <a:r>
              <a:rPr lang="pt-BR" dirty="0"/>
              <a:t>cláusula LEFT JOIN ou LEFT OUTER JOIN permite obter não apenas os dados relacionados de duas tabelas, mas também os dados não relacionados encontrados na tabela à esquerda da cláusula JOIN</a:t>
            </a:r>
            <a:r>
              <a:rPr lang="pt-BR" dirty="0" smtClean="0"/>
              <a:t>.</a:t>
            </a:r>
          </a:p>
          <a:p>
            <a:endParaRPr lang="pt-BR" dirty="0"/>
          </a:p>
          <a:p>
            <a:r>
              <a:rPr lang="pt-BR" dirty="0" smtClean="0"/>
              <a:t> </a:t>
            </a:r>
            <a:r>
              <a:rPr lang="pt-BR" dirty="0"/>
              <a:t>Caso não existam dados relacionados entre as tabelas à esquerda e a direita do JOIN, os valores resultantes de todas as colunas da lista de seleção da tabela à direita serão nulos.</a:t>
            </a:r>
            <a:endParaRPr lang="pt-BR" dirty="0"/>
          </a:p>
        </p:txBody>
      </p:sp>
      <p:pic>
        <p:nvPicPr>
          <p:cNvPr id="4" name="Imagem 3"/>
          <p:cNvPicPr>
            <a:picLocks noChangeAspect="1"/>
          </p:cNvPicPr>
          <p:nvPr/>
        </p:nvPicPr>
        <p:blipFill>
          <a:blip r:embed="rId2"/>
          <a:stretch>
            <a:fillRect/>
          </a:stretch>
        </p:blipFill>
        <p:spPr>
          <a:xfrm>
            <a:off x="6764314" y="1519708"/>
            <a:ext cx="3860756" cy="3000777"/>
          </a:xfrm>
          <a:prstGeom prst="rect">
            <a:avLst/>
          </a:prstGeom>
        </p:spPr>
      </p:pic>
      <p:pic>
        <p:nvPicPr>
          <p:cNvPr id="5" name="Imagem 4"/>
          <p:cNvPicPr>
            <a:picLocks noChangeAspect="1"/>
          </p:cNvPicPr>
          <p:nvPr/>
        </p:nvPicPr>
        <p:blipFill>
          <a:blip r:embed="rId3"/>
          <a:stretch>
            <a:fillRect/>
          </a:stretch>
        </p:blipFill>
        <p:spPr>
          <a:xfrm>
            <a:off x="6764314" y="4678728"/>
            <a:ext cx="4411787" cy="1214143"/>
          </a:xfrm>
          <a:prstGeom prst="rect">
            <a:avLst/>
          </a:prstGeom>
        </p:spPr>
      </p:pic>
    </p:spTree>
    <p:extLst>
      <p:ext uri="{BB962C8B-B14F-4D97-AF65-F5344CB8AC3E}">
        <p14:creationId xmlns:p14="http://schemas.microsoft.com/office/powerpoint/2010/main" val="230889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7735" y="689998"/>
            <a:ext cx="9826580" cy="997134"/>
          </a:xfrm>
        </p:spPr>
        <p:txBody>
          <a:bodyPr/>
          <a:lstStyle/>
          <a:p>
            <a:r>
              <a:rPr lang="pt-BR" sz="4400" b="1" dirty="0" err="1" smtClean="0"/>
              <a:t>Right</a:t>
            </a:r>
            <a:r>
              <a:rPr lang="pt-BR" sz="4400" b="1" dirty="0" smtClean="0"/>
              <a:t> </a:t>
            </a:r>
            <a:r>
              <a:rPr lang="pt-BR" sz="4400" b="1" dirty="0" err="1" smtClean="0"/>
              <a:t>Join</a:t>
            </a:r>
            <a:endParaRPr lang="pt-BR" sz="4400" b="1" dirty="0"/>
          </a:p>
        </p:txBody>
      </p:sp>
      <p:sp>
        <p:nvSpPr>
          <p:cNvPr id="3" name="Espaço Reservado para Conteúdo 2"/>
          <p:cNvSpPr>
            <a:spLocks noGrp="1"/>
          </p:cNvSpPr>
          <p:nvPr>
            <p:ph idx="1"/>
          </p:nvPr>
        </p:nvSpPr>
        <p:spPr>
          <a:xfrm>
            <a:off x="856446" y="2189408"/>
            <a:ext cx="5853448" cy="3981450"/>
          </a:xfrm>
        </p:spPr>
        <p:txBody>
          <a:bodyPr>
            <a:noAutofit/>
          </a:bodyPr>
          <a:lstStyle/>
          <a:p>
            <a:r>
              <a:rPr lang="pt-BR" dirty="0" smtClean="0"/>
              <a:t>Ao </a:t>
            </a:r>
            <a:r>
              <a:rPr lang="pt-BR" dirty="0"/>
              <a:t>contrário do LEFT JOIN, a cláusula RIGHT JOIN ou RIGHT OUTER JOIN retorna todos os dados encontrados na tabela à direita de JOIN. </a:t>
            </a:r>
            <a:endParaRPr lang="pt-BR" dirty="0" smtClean="0"/>
          </a:p>
          <a:p>
            <a:endParaRPr lang="pt-BR" dirty="0" smtClean="0"/>
          </a:p>
          <a:p>
            <a:r>
              <a:rPr lang="pt-BR" dirty="0" smtClean="0"/>
              <a:t>Caso </a:t>
            </a:r>
            <a:r>
              <a:rPr lang="pt-BR" dirty="0"/>
              <a:t>não existam dados associados entre as tabelas à esquerda e à direita de JOIN, serão retornados valores nulos.</a:t>
            </a:r>
            <a:endParaRPr lang="pt-BR" dirty="0"/>
          </a:p>
        </p:txBody>
      </p:sp>
      <p:pic>
        <p:nvPicPr>
          <p:cNvPr id="4" name="Imagem 3"/>
          <p:cNvPicPr>
            <a:picLocks noChangeAspect="1"/>
          </p:cNvPicPr>
          <p:nvPr/>
        </p:nvPicPr>
        <p:blipFill>
          <a:blip r:embed="rId2"/>
          <a:stretch>
            <a:fillRect/>
          </a:stretch>
        </p:blipFill>
        <p:spPr>
          <a:xfrm>
            <a:off x="6835060" y="1416675"/>
            <a:ext cx="3930631" cy="3155323"/>
          </a:xfrm>
          <a:prstGeom prst="rect">
            <a:avLst/>
          </a:prstGeom>
        </p:spPr>
      </p:pic>
      <p:pic>
        <p:nvPicPr>
          <p:cNvPr id="5" name="Imagem 4"/>
          <p:cNvPicPr>
            <a:picLocks noChangeAspect="1"/>
          </p:cNvPicPr>
          <p:nvPr/>
        </p:nvPicPr>
        <p:blipFill>
          <a:blip r:embed="rId3"/>
          <a:stretch>
            <a:fillRect/>
          </a:stretch>
        </p:blipFill>
        <p:spPr>
          <a:xfrm>
            <a:off x="6835059" y="4687911"/>
            <a:ext cx="4306377" cy="1150740"/>
          </a:xfrm>
          <a:prstGeom prst="rect">
            <a:avLst/>
          </a:prstGeom>
        </p:spPr>
      </p:pic>
    </p:spTree>
    <p:extLst>
      <p:ext uri="{BB962C8B-B14F-4D97-AF65-F5344CB8AC3E}">
        <p14:creationId xmlns:p14="http://schemas.microsoft.com/office/powerpoint/2010/main" val="68529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98501" y="741514"/>
            <a:ext cx="8384145" cy="4029130"/>
          </a:xfrm>
        </p:spPr>
        <p:txBody>
          <a:bodyPr/>
          <a:lstStyle/>
          <a:p>
            <a:r>
              <a:rPr lang="pt-BR" sz="9600" b="1" dirty="0" smtClean="0"/>
              <a:t>OBRIGADO</a:t>
            </a:r>
            <a:endParaRPr lang="pt-BR" sz="9600" b="1" dirty="0"/>
          </a:p>
        </p:txBody>
      </p:sp>
      <p:sp>
        <p:nvSpPr>
          <p:cNvPr id="3" name="Espaço Reservado para Conteúdo 2"/>
          <p:cNvSpPr>
            <a:spLocks noGrp="1"/>
          </p:cNvSpPr>
          <p:nvPr>
            <p:ph idx="1"/>
          </p:nvPr>
        </p:nvSpPr>
        <p:spPr>
          <a:xfrm>
            <a:off x="8487177" y="2756079"/>
            <a:ext cx="2550017" cy="3492320"/>
          </a:xfrm>
        </p:spPr>
        <p:txBody>
          <a:bodyPr/>
          <a:lstStyle/>
          <a:p>
            <a:endParaRPr lang="pt-BR" dirty="0"/>
          </a:p>
        </p:txBody>
      </p:sp>
      <p:pic>
        <p:nvPicPr>
          <p:cNvPr id="4" name="Imagem 3"/>
          <p:cNvPicPr>
            <a:picLocks noChangeAspect="1"/>
          </p:cNvPicPr>
          <p:nvPr/>
        </p:nvPicPr>
        <p:blipFill>
          <a:blip r:embed="rId2"/>
          <a:stretch>
            <a:fillRect/>
          </a:stretch>
        </p:blipFill>
        <p:spPr>
          <a:xfrm>
            <a:off x="3515935" y="2252614"/>
            <a:ext cx="4520484" cy="3995785"/>
          </a:xfrm>
          <a:prstGeom prst="rect">
            <a:avLst/>
          </a:prstGeom>
        </p:spPr>
      </p:pic>
    </p:spTree>
    <p:extLst>
      <p:ext uri="{BB962C8B-B14F-4D97-AF65-F5344CB8AC3E}">
        <p14:creationId xmlns:p14="http://schemas.microsoft.com/office/powerpoint/2010/main" val="28166685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nodePh="1">
                                  <p:stCondLst>
                                    <p:cond delay="0"/>
                                  </p:stCondLst>
                                  <p:endCondLst>
                                    <p:cond evt="begin" delay="0">
                                      <p:tn val="21"/>
                                    </p:cond>
                                  </p:end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down)">
                                      <p:cBhvr>
                                        <p:cTn id="23" dur="580">
                                          <p:stCondLst>
                                            <p:cond delay="0"/>
                                          </p:stCondLst>
                                        </p:cTn>
                                        <p:tgtEl>
                                          <p:spTgt spid="3">
                                            <p:txEl>
                                              <p:pRg st="0" end="0"/>
                                            </p:txEl>
                                          </p:spTgt>
                                        </p:tgtEl>
                                      </p:cBhvr>
                                    </p:animEffect>
                                    <p:anim calcmode="lin" valueType="num">
                                      <p:cBhvr>
                                        <p:cTn id="2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0" end="0"/>
                                            </p:txEl>
                                          </p:spTgt>
                                        </p:tgtEl>
                                      </p:cBhvr>
                                      <p:to x="100000" y="60000"/>
                                    </p:animScale>
                                    <p:animScale>
                                      <p:cBhvr>
                                        <p:cTn id="30" dur="166" decel="50000">
                                          <p:stCondLst>
                                            <p:cond delay="676"/>
                                          </p:stCondLst>
                                        </p:cTn>
                                        <p:tgtEl>
                                          <p:spTgt spid="3">
                                            <p:txEl>
                                              <p:pRg st="0" end="0"/>
                                            </p:txEl>
                                          </p:spTgt>
                                        </p:tgtEl>
                                      </p:cBhvr>
                                      <p:to x="100000" y="100000"/>
                                    </p:animScale>
                                    <p:animScale>
                                      <p:cBhvr>
                                        <p:cTn id="31" dur="26">
                                          <p:stCondLst>
                                            <p:cond delay="1312"/>
                                          </p:stCondLst>
                                        </p:cTn>
                                        <p:tgtEl>
                                          <p:spTgt spid="3">
                                            <p:txEl>
                                              <p:pRg st="0" end="0"/>
                                            </p:txEl>
                                          </p:spTgt>
                                        </p:tgtEl>
                                      </p:cBhvr>
                                      <p:to x="100000" y="80000"/>
                                    </p:animScale>
                                    <p:animScale>
                                      <p:cBhvr>
                                        <p:cTn id="32" dur="166" decel="50000">
                                          <p:stCondLst>
                                            <p:cond delay="1338"/>
                                          </p:stCondLst>
                                        </p:cTn>
                                        <p:tgtEl>
                                          <p:spTgt spid="3">
                                            <p:txEl>
                                              <p:pRg st="0" end="0"/>
                                            </p:txEl>
                                          </p:spTgt>
                                        </p:tgtEl>
                                      </p:cBhvr>
                                      <p:to x="100000" y="100000"/>
                                    </p:animScale>
                                    <p:animScale>
                                      <p:cBhvr>
                                        <p:cTn id="33" dur="26">
                                          <p:stCondLst>
                                            <p:cond delay="1642"/>
                                          </p:stCondLst>
                                        </p:cTn>
                                        <p:tgtEl>
                                          <p:spTgt spid="3">
                                            <p:txEl>
                                              <p:pRg st="0" end="0"/>
                                            </p:txEl>
                                          </p:spTgt>
                                        </p:tgtEl>
                                      </p:cBhvr>
                                      <p:to x="100000" y="90000"/>
                                    </p:animScale>
                                    <p:animScale>
                                      <p:cBhvr>
                                        <p:cTn id="34" dur="166" decel="50000">
                                          <p:stCondLst>
                                            <p:cond delay="1668"/>
                                          </p:stCondLst>
                                        </p:cTn>
                                        <p:tgtEl>
                                          <p:spTgt spid="3">
                                            <p:txEl>
                                              <p:pRg st="0" end="0"/>
                                            </p:txEl>
                                          </p:spTgt>
                                        </p:tgtEl>
                                      </p:cBhvr>
                                      <p:to x="100000" y="100000"/>
                                    </p:animScale>
                                    <p:animScale>
                                      <p:cBhvr>
                                        <p:cTn id="35" dur="26">
                                          <p:stCondLst>
                                            <p:cond delay="1808"/>
                                          </p:stCondLst>
                                        </p:cTn>
                                        <p:tgtEl>
                                          <p:spTgt spid="3">
                                            <p:txEl>
                                              <p:pRg st="0" end="0"/>
                                            </p:txEl>
                                          </p:spTgt>
                                        </p:tgtEl>
                                      </p:cBhvr>
                                      <p:to x="100000" y="95000"/>
                                    </p:animScale>
                                    <p:animScale>
                                      <p:cBhvr>
                                        <p:cTn id="36" dur="166" decel="50000">
                                          <p:stCondLst>
                                            <p:cond delay="1834"/>
                                          </p:stCondLst>
                                        </p:cTn>
                                        <p:tgtEl>
                                          <p:spTgt spid="3">
                                            <p:txEl>
                                              <p:pRg st="0" end="0"/>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80">
                                          <p:stCondLst>
                                            <p:cond delay="0"/>
                                          </p:stCondLst>
                                        </p:cTn>
                                        <p:tgtEl>
                                          <p:spTgt spid="4"/>
                                        </p:tgtEl>
                                      </p:cBhvr>
                                    </p:animEffect>
                                    <p:anim calcmode="lin" valueType="num">
                                      <p:cBhvr>
                                        <p:cTn id="4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5" dur="26">
                                          <p:stCondLst>
                                            <p:cond delay="650"/>
                                          </p:stCondLst>
                                        </p:cTn>
                                        <p:tgtEl>
                                          <p:spTgt spid="4"/>
                                        </p:tgtEl>
                                      </p:cBhvr>
                                      <p:to x="100000" y="60000"/>
                                    </p:animScale>
                                    <p:animScale>
                                      <p:cBhvr>
                                        <p:cTn id="46" dur="166" decel="50000">
                                          <p:stCondLst>
                                            <p:cond delay="676"/>
                                          </p:stCondLst>
                                        </p:cTn>
                                        <p:tgtEl>
                                          <p:spTgt spid="4"/>
                                        </p:tgtEl>
                                      </p:cBhvr>
                                      <p:to x="100000" y="100000"/>
                                    </p:animScale>
                                    <p:animScale>
                                      <p:cBhvr>
                                        <p:cTn id="47" dur="26">
                                          <p:stCondLst>
                                            <p:cond delay="1312"/>
                                          </p:stCondLst>
                                        </p:cTn>
                                        <p:tgtEl>
                                          <p:spTgt spid="4"/>
                                        </p:tgtEl>
                                      </p:cBhvr>
                                      <p:to x="100000" y="80000"/>
                                    </p:animScale>
                                    <p:animScale>
                                      <p:cBhvr>
                                        <p:cTn id="48" dur="166" decel="50000">
                                          <p:stCondLst>
                                            <p:cond delay="1338"/>
                                          </p:stCondLst>
                                        </p:cTn>
                                        <p:tgtEl>
                                          <p:spTgt spid="4"/>
                                        </p:tgtEl>
                                      </p:cBhvr>
                                      <p:to x="100000" y="100000"/>
                                    </p:animScale>
                                    <p:animScale>
                                      <p:cBhvr>
                                        <p:cTn id="49" dur="26">
                                          <p:stCondLst>
                                            <p:cond delay="1642"/>
                                          </p:stCondLst>
                                        </p:cTn>
                                        <p:tgtEl>
                                          <p:spTgt spid="4"/>
                                        </p:tgtEl>
                                      </p:cBhvr>
                                      <p:to x="100000" y="90000"/>
                                    </p:animScale>
                                    <p:animScale>
                                      <p:cBhvr>
                                        <p:cTn id="50" dur="166" decel="50000">
                                          <p:stCondLst>
                                            <p:cond delay="1668"/>
                                          </p:stCondLst>
                                        </p:cTn>
                                        <p:tgtEl>
                                          <p:spTgt spid="4"/>
                                        </p:tgtEl>
                                      </p:cBhvr>
                                      <p:to x="100000" y="100000"/>
                                    </p:animScale>
                                    <p:animScale>
                                      <p:cBhvr>
                                        <p:cTn id="51" dur="26">
                                          <p:stCondLst>
                                            <p:cond delay="1808"/>
                                          </p:stCondLst>
                                        </p:cTn>
                                        <p:tgtEl>
                                          <p:spTgt spid="4"/>
                                        </p:tgtEl>
                                      </p:cBhvr>
                                      <p:to x="100000" y="95000"/>
                                    </p:animScale>
                                    <p:animScale>
                                      <p:cBhvr>
                                        <p:cTn id="52"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38681" y="697416"/>
            <a:ext cx="4314423" cy="1968511"/>
          </a:xfrm>
        </p:spPr>
        <p:txBody>
          <a:bodyPr/>
          <a:lstStyle/>
          <a:p>
            <a:r>
              <a:rPr lang="pt-BR" b="1" dirty="0" smtClean="0"/>
              <a:t>Código e funcionamento</a:t>
            </a:r>
            <a:endParaRPr lang="pt-BR" b="1" dirty="0"/>
          </a:p>
        </p:txBody>
      </p:sp>
      <p:sp>
        <p:nvSpPr>
          <p:cNvPr id="3" name="Espaço Reservado para Conteúdo 2"/>
          <p:cNvSpPr>
            <a:spLocks noGrp="1"/>
          </p:cNvSpPr>
          <p:nvPr>
            <p:ph idx="1"/>
          </p:nvPr>
        </p:nvSpPr>
        <p:spPr>
          <a:xfrm>
            <a:off x="7431110" y="2897746"/>
            <a:ext cx="2936384" cy="3492320"/>
          </a:xfrm>
        </p:spPr>
        <p:txBody>
          <a:bodyPr/>
          <a:lstStyle/>
          <a:p>
            <a:r>
              <a:rPr lang="pt-BR" dirty="0" smtClean="0"/>
              <a:t>CREATE TABLE</a:t>
            </a:r>
          </a:p>
          <a:p>
            <a:r>
              <a:rPr lang="pt-BR" dirty="0" smtClean="0"/>
              <a:t>PRIMARY KEY</a:t>
            </a:r>
          </a:p>
          <a:p>
            <a:endParaRPr lang="pt-BR" dirty="0"/>
          </a:p>
          <a:p>
            <a:r>
              <a:rPr lang="pt-BR" dirty="0" smtClean="0"/>
              <a:t>Nota: a PRIMARY KEY é criada como NOT NULL automaticamente</a:t>
            </a:r>
            <a:endParaRPr lang="pt-BR" dirty="0"/>
          </a:p>
        </p:txBody>
      </p:sp>
      <p:pic>
        <p:nvPicPr>
          <p:cNvPr id="5" name="Imagem 4"/>
          <p:cNvPicPr>
            <a:picLocks noChangeAspect="1"/>
          </p:cNvPicPr>
          <p:nvPr/>
        </p:nvPicPr>
        <p:blipFill>
          <a:blip r:embed="rId2"/>
          <a:stretch>
            <a:fillRect/>
          </a:stretch>
        </p:blipFill>
        <p:spPr>
          <a:xfrm>
            <a:off x="850006" y="895591"/>
            <a:ext cx="5640947" cy="5093085"/>
          </a:xfrm>
          <a:prstGeom prst="rect">
            <a:avLst/>
          </a:prstGeom>
        </p:spPr>
      </p:pic>
      <p:cxnSp>
        <p:nvCxnSpPr>
          <p:cNvPr id="6" name="Conector de seta reta 5"/>
          <p:cNvCxnSpPr/>
          <p:nvPr/>
        </p:nvCxnSpPr>
        <p:spPr>
          <a:xfrm flipH="1" flipV="1">
            <a:off x="2730321" y="3928057"/>
            <a:ext cx="1275008" cy="171289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7" name="Conector de seta reta 6"/>
          <p:cNvCxnSpPr/>
          <p:nvPr/>
        </p:nvCxnSpPr>
        <p:spPr>
          <a:xfrm>
            <a:off x="6267717" y="1060870"/>
            <a:ext cx="30051" cy="250254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830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88300" y="383321"/>
            <a:ext cx="7375528" cy="899564"/>
          </a:xfrm>
        </p:spPr>
        <p:txBody>
          <a:bodyPr/>
          <a:lstStyle/>
          <a:p>
            <a:r>
              <a:rPr lang="pt-BR" b="1" dirty="0" smtClean="0"/>
              <a:t>Resultado do CREATE TABLE</a:t>
            </a:r>
            <a:endParaRPr lang="pt-BR" b="1" dirty="0"/>
          </a:p>
        </p:txBody>
      </p:sp>
      <p:pic>
        <p:nvPicPr>
          <p:cNvPr id="10" name="Imagem 9"/>
          <p:cNvPicPr>
            <a:picLocks noChangeAspect="1"/>
          </p:cNvPicPr>
          <p:nvPr/>
        </p:nvPicPr>
        <p:blipFill>
          <a:blip r:embed="rId2"/>
          <a:stretch>
            <a:fillRect/>
          </a:stretch>
        </p:blipFill>
        <p:spPr>
          <a:xfrm>
            <a:off x="5873606" y="1224930"/>
            <a:ext cx="5071063" cy="1605412"/>
          </a:xfrm>
          <a:prstGeom prst="rect">
            <a:avLst/>
          </a:prstGeom>
        </p:spPr>
      </p:pic>
      <p:pic>
        <p:nvPicPr>
          <p:cNvPr id="11" name="Imagem 10"/>
          <p:cNvPicPr>
            <a:picLocks noChangeAspect="1"/>
          </p:cNvPicPr>
          <p:nvPr/>
        </p:nvPicPr>
        <p:blipFill>
          <a:blip r:embed="rId3"/>
          <a:stretch>
            <a:fillRect/>
          </a:stretch>
        </p:blipFill>
        <p:spPr>
          <a:xfrm>
            <a:off x="5825944" y="3010053"/>
            <a:ext cx="5166388" cy="1576838"/>
          </a:xfrm>
          <a:prstGeom prst="rect">
            <a:avLst/>
          </a:prstGeom>
        </p:spPr>
      </p:pic>
      <p:pic>
        <p:nvPicPr>
          <p:cNvPr id="12" name="Imagem 11"/>
          <p:cNvPicPr>
            <a:picLocks noChangeAspect="1"/>
          </p:cNvPicPr>
          <p:nvPr/>
        </p:nvPicPr>
        <p:blipFill>
          <a:blip r:embed="rId4"/>
          <a:stretch>
            <a:fillRect/>
          </a:stretch>
        </p:blipFill>
        <p:spPr>
          <a:xfrm>
            <a:off x="5873606" y="4825150"/>
            <a:ext cx="5155431" cy="1459740"/>
          </a:xfrm>
          <a:prstGeom prst="rect">
            <a:avLst/>
          </a:prstGeom>
        </p:spPr>
      </p:pic>
      <p:pic>
        <p:nvPicPr>
          <p:cNvPr id="14" name="Imagem 13"/>
          <p:cNvPicPr>
            <a:picLocks noChangeAspect="1"/>
          </p:cNvPicPr>
          <p:nvPr/>
        </p:nvPicPr>
        <p:blipFill>
          <a:blip r:embed="rId5"/>
          <a:stretch>
            <a:fillRect/>
          </a:stretch>
        </p:blipFill>
        <p:spPr>
          <a:xfrm>
            <a:off x="819920" y="1521144"/>
            <a:ext cx="4756144" cy="4287228"/>
          </a:xfrm>
          <a:prstGeom prst="rect">
            <a:avLst/>
          </a:prstGeom>
        </p:spPr>
      </p:pic>
      <p:cxnSp>
        <p:nvCxnSpPr>
          <p:cNvPr id="16" name="Conector de seta reta 15"/>
          <p:cNvCxnSpPr/>
          <p:nvPr/>
        </p:nvCxnSpPr>
        <p:spPr>
          <a:xfrm flipV="1">
            <a:off x="9561370" y="1940009"/>
            <a:ext cx="631063" cy="41292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8" name="Conector de seta reta 17"/>
          <p:cNvCxnSpPr/>
          <p:nvPr/>
        </p:nvCxnSpPr>
        <p:spPr>
          <a:xfrm flipV="1">
            <a:off x="9561370" y="3798472"/>
            <a:ext cx="631063" cy="41292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9" name="Conector de seta reta 18"/>
          <p:cNvCxnSpPr/>
          <p:nvPr/>
        </p:nvCxnSpPr>
        <p:spPr>
          <a:xfrm flipV="1">
            <a:off x="9456192" y="5551115"/>
            <a:ext cx="631063" cy="41292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Conector de seta reta 19"/>
          <p:cNvCxnSpPr/>
          <p:nvPr/>
        </p:nvCxnSpPr>
        <p:spPr>
          <a:xfrm flipH="1" flipV="1">
            <a:off x="6042333" y="2146469"/>
            <a:ext cx="371346" cy="55441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050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67006" y="521947"/>
            <a:ext cx="7031539" cy="938201"/>
          </a:xfrm>
        </p:spPr>
        <p:txBody>
          <a:bodyPr/>
          <a:lstStyle/>
          <a:p>
            <a:r>
              <a:rPr lang="pt-BR" b="1" dirty="0" smtClean="0"/>
              <a:t>Adicionando informações</a:t>
            </a:r>
            <a:endParaRPr lang="pt-BR" b="1" dirty="0"/>
          </a:p>
        </p:txBody>
      </p:sp>
      <p:sp>
        <p:nvSpPr>
          <p:cNvPr id="3" name="Espaço Reservado para Conteúdo 2"/>
          <p:cNvSpPr>
            <a:spLocks noGrp="1"/>
          </p:cNvSpPr>
          <p:nvPr>
            <p:ph idx="1"/>
          </p:nvPr>
        </p:nvSpPr>
        <p:spPr>
          <a:xfrm>
            <a:off x="10084158" y="2923504"/>
            <a:ext cx="953036" cy="3324895"/>
          </a:xfrm>
        </p:spPr>
        <p:txBody>
          <a:bodyPr/>
          <a:lstStyle/>
          <a:p>
            <a:endParaRPr lang="pt-BR" dirty="0"/>
          </a:p>
        </p:txBody>
      </p:sp>
      <p:pic>
        <p:nvPicPr>
          <p:cNvPr id="5" name="Imagem 4"/>
          <p:cNvPicPr>
            <a:picLocks noChangeAspect="1"/>
          </p:cNvPicPr>
          <p:nvPr/>
        </p:nvPicPr>
        <p:blipFill>
          <a:blip r:embed="rId2"/>
          <a:stretch>
            <a:fillRect/>
          </a:stretch>
        </p:blipFill>
        <p:spPr>
          <a:xfrm>
            <a:off x="6525953" y="3127415"/>
            <a:ext cx="2772592" cy="1529327"/>
          </a:xfrm>
          <a:prstGeom prst="rect">
            <a:avLst/>
          </a:prstGeom>
        </p:spPr>
      </p:pic>
      <p:pic>
        <p:nvPicPr>
          <p:cNvPr id="6" name="Imagem 5"/>
          <p:cNvPicPr>
            <a:picLocks noChangeAspect="1"/>
          </p:cNvPicPr>
          <p:nvPr/>
        </p:nvPicPr>
        <p:blipFill>
          <a:blip r:embed="rId3"/>
          <a:stretch>
            <a:fillRect/>
          </a:stretch>
        </p:blipFill>
        <p:spPr>
          <a:xfrm>
            <a:off x="6525953" y="4987821"/>
            <a:ext cx="2772592" cy="1265270"/>
          </a:xfrm>
          <a:prstGeom prst="rect">
            <a:avLst/>
          </a:prstGeom>
        </p:spPr>
      </p:pic>
      <p:pic>
        <p:nvPicPr>
          <p:cNvPr id="8" name="Imagem 7"/>
          <p:cNvPicPr>
            <a:picLocks noChangeAspect="1"/>
          </p:cNvPicPr>
          <p:nvPr/>
        </p:nvPicPr>
        <p:blipFill>
          <a:blip r:embed="rId4"/>
          <a:stretch>
            <a:fillRect/>
          </a:stretch>
        </p:blipFill>
        <p:spPr>
          <a:xfrm>
            <a:off x="2267006" y="1460148"/>
            <a:ext cx="4042220" cy="4853239"/>
          </a:xfrm>
          <a:prstGeom prst="rect">
            <a:avLst/>
          </a:prstGeom>
        </p:spPr>
      </p:pic>
      <p:pic>
        <p:nvPicPr>
          <p:cNvPr id="9" name="Imagem 8"/>
          <p:cNvPicPr>
            <a:picLocks noChangeAspect="1"/>
          </p:cNvPicPr>
          <p:nvPr/>
        </p:nvPicPr>
        <p:blipFill>
          <a:blip r:embed="rId5"/>
          <a:stretch>
            <a:fillRect/>
          </a:stretch>
        </p:blipFill>
        <p:spPr>
          <a:xfrm>
            <a:off x="6525953" y="1460148"/>
            <a:ext cx="2832262" cy="1336188"/>
          </a:xfrm>
          <a:prstGeom prst="rect">
            <a:avLst/>
          </a:prstGeom>
        </p:spPr>
      </p:pic>
    </p:spTree>
    <p:extLst>
      <p:ext uri="{BB962C8B-B14F-4D97-AF65-F5344CB8AC3E}">
        <p14:creationId xmlns:p14="http://schemas.microsoft.com/office/powerpoint/2010/main" val="231893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7431" y="697416"/>
            <a:ext cx="10393250" cy="768017"/>
          </a:xfrm>
        </p:spPr>
        <p:txBody>
          <a:bodyPr/>
          <a:lstStyle/>
          <a:p>
            <a:r>
              <a:rPr lang="pt-BR" b="1" dirty="0" smtClean="0"/>
              <a:t>Consultando informações adicionadas</a:t>
            </a:r>
            <a:endParaRPr lang="pt-BR" b="1" dirty="0"/>
          </a:p>
        </p:txBody>
      </p:sp>
      <p:sp>
        <p:nvSpPr>
          <p:cNvPr id="3" name="Espaço Reservado para Conteúdo 2"/>
          <p:cNvSpPr>
            <a:spLocks noGrp="1"/>
          </p:cNvSpPr>
          <p:nvPr>
            <p:ph idx="1"/>
          </p:nvPr>
        </p:nvSpPr>
        <p:spPr>
          <a:xfrm>
            <a:off x="10457645" y="2756079"/>
            <a:ext cx="579549" cy="3492320"/>
          </a:xfrm>
        </p:spPr>
        <p:txBody>
          <a:bodyPr/>
          <a:lstStyle/>
          <a:p>
            <a:endParaRPr lang="pt-BR" dirty="0"/>
          </a:p>
        </p:txBody>
      </p:sp>
      <p:pic>
        <p:nvPicPr>
          <p:cNvPr id="4" name="Imagem 3"/>
          <p:cNvPicPr>
            <a:picLocks noChangeAspect="1"/>
          </p:cNvPicPr>
          <p:nvPr/>
        </p:nvPicPr>
        <p:blipFill>
          <a:blip r:embed="rId2"/>
          <a:stretch>
            <a:fillRect/>
          </a:stretch>
        </p:blipFill>
        <p:spPr>
          <a:xfrm>
            <a:off x="1946254" y="1479068"/>
            <a:ext cx="3554569" cy="4984414"/>
          </a:xfrm>
          <a:prstGeom prst="rect">
            <a:avLst/>
          </a:prstGeom>
        </p:spPr>
      </p:pic>
      <p:pic>
        <p:nvPicPr>
          <p:cNvPr id="5" name="Imagem 4"/>
          <p:cNvPicPr>
            <a:picLocks noChangeAspect="1"/>
          </p:cNvPicPr>
          <p:nvPr/>
        </p:nvPicPr>
        <p:blipFill>
          <a:blip r:embed="rId3"/>
          <a:stretch>
            <a:fillRect/>
          </a:stretch>
        </p:blipFill>
        <p:spPr>
          <a:xfrm>
            <a:off x="6054612" y="1465433"/>
            <a:ext cx="3527269" cy="4998049"/>
          </a:xfrm>
          <a:prstGeom prst="rect">
            <a:avLst/>
          </a:prstGeom>
        </p:spPr>
      </p:pic>
      <p:cxnSp>
        <p:nvCxnSpPr>
          <p:cNvPr id="6" name="Conector de seta reta 5"/>
          <p:cNvCxnSpPr/>
          <p:nvPr/>
        </p:nvCxnSpPr>
        <p:spPr>
          <a:xfrm flipV="1">
            <a:off x="1725769" y="3316689"/>
            <a:ext cx="1365161" cy="65458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9" name="Conector de seta reta 8"/>
          <p:cNvCxnSpPr/>
          <p:nvPr/>
        </p:nvCxnSpPr>
        <p:spPr>
          <a:xfrm flipH="1">
            <a:off x="9092485" y="1681671"/>
            <a:ext cx="1" cy="89478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622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6221" y="697416"/>
            <a:ext cx="9620518" cy="1144263"/>
          </a:xfrm>
        </p:spPr>
        <p:txBody>
          <a:bodyPr/>
          <a:lstStyle/>
          <a:p>
            <a:pPr algn="ctr"/>
            <a:r>
              <a:rPr lang="pt-BR" sz="6000" b="1" dirty="0" smtClean="0"/>
              <a:t>Dados </a:t>
            </a:r>
            <a:r>
              <a:rPr lang="pt-BR" sz="6000" b="1" dirty="0" err="1" smtClean="0"/>
              <a:t>String</a:t>
            </a:r>
            <a:r>
              <a:rPr lang="pt-BR" sz="6000" b="1" dirty="0" smtClean="0"/>
              <a:t>:</a:t>
            </a:r>
            <a:r>
              <a:rPr lang="pt-BR" sz="6000" dirty="0" smtClean="0"/>
              <a:t/>
            </a:r>
            <a:br>
              <a:rPr lang="pt-BR" sz="6000" dirty="0" smtClean="0"/>
            </a:br>
            <a:r>
              <a:rPr lang="pt-BR" sz="6000" dirty="0" smtClean="0"/>
              <a:t/>
            </a:r>
            <a:br>
              <a:rPr lang="pt-BR" sz="6000" dirty="0" smtClean="0"/>
            </a:br>
            <a:endParaRPr lang="pt-BR" sz="6000" dirty="0"/>
          </a:p>
        </p:txBody>
      </p:sp>
      <p:sp>
        <p:nvSpPr>
          <p:cNvPr id="3" name="Espaço Reservado para Conteúdo 2"/>
          <p:cNvSpPr>
            <a:spLocks noGrp="1"/>
          </p:cNvSpPr>
          <p:nvPr>
            <p:ph idx="1"/>
          </p:nvPr>
        </p:nvSpPr>
        <p:spPr>
          <a:xfrm>
            <a:off x="1262130" y="2125014"/>
            <a:ext cx="4353059" cy="3696236"/>
          </a:xfrm>
        </p:spPr>
        <p:txBody>
          <a:bodyPr>
            <a:normAutofit lnSpcReduction="10000"/>
          </a:bodyPr>
          <a:lstStyle/>
          <a:p>
            <a:pPr marL="0" indent="0">
              <a:buNone/>
            </a:pPr>
            <a:r>
              <a:rPr lang="pt-BR" sz="3200" dirty="0"/>
              <a:t>Diferenças </a:t>
            </a:r>
            <a:r>
              <a:rPr lang="pt-BR" sz="3200" dirty="0" smtClean="0"/>
              <a:t>entre:</a:t>
            </a:r>
            <a:r>
              <a:rPr lang="pt-BR" dirty="0"/>
              <a:t/>
            </a:r>
            <a:br>
              <a:rPr lang="pt-BR" dirty="0"/>
            </a:br>
            <a:endParaRPr lang="pt-BR" dirty="0"/>
          </a:p>
          <a:p>
            <a:r>
              <a:rPr lang="pt-BR" sz="5400" dirty="0" smtClean="0"/>
              <a:t>char</a:t>
            </a:r>
          </a:p>
          <a:p>
            <a:r>
              <a:rPr lang="pt-BR" sz="5400" dirty="0" err="1" smtClean="0"/>
              <a:t>nchar</a:t>
            </a:r>
            <a:endParaRPr lang="pt-BR" sz="5400" dirty="0" smtClean="0"/>
          </a:p>
          <a:p>
            <a:r>
              <a:rPr lang="pt-BR" sz="5400" dirty="0" err="1" smtClean="0"/>
              <a:t>Nvarchar</a:t>
            </a:r>
            <a:endParaRPr lang="pt-BR" sz="5400" dirty="0" smtClean="0"/>
          </a:p>
        </p:txBody>
      </p:sp>
      <p:sp>
        <p:nvSpPr>
          <p:cNvPr id="6" name="Espaço Reservado para Conteúdo 2"/>
          <p:cNvSpPr txBox="1">
            <a:spLocks/>
          </p:cNvSpPr>
          <p:nvPr/>
        </p:nvSpPr>
        <p:spPr>
          <a:xfrm>
            <a:off x="6630473" y="2125014"/>
            <a:ext cx="4353059" cy="36962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pt-BR" dirty="0" smtClean="0"/>
              <a:t/>
            </a:r>
            <a:br>
              <a:rPr lang="pt-BR" dirty="0" smtClean="0"/>
            </a:br>
            <a:endParaRPr lang="pt-BR" dirty="0" smtClean="0"/>
          </a:p>
          <a:p>
            <a:r>
              <a:rPr lang="pt-BR" sz="5400" dirty="0" err="1" smtClean="0"/>
              <a:t>ntext</a:t>
            </a:r>
            <a:endParaRPr lang="pt-BR" sz="5400" dirty="0" smtClean="0"/>
          </a:p>
          <a:p>
            <a:r>
              <a:rPr lang="pt-BR" sz="5400" dirty="0" err="1" smtClean="0"/>
              <a:t>text</a:t>
            </a:r>
            <a:r>
              <a:rPr lang="pt-BR" sz="5400" dirty="0" smtClean="0"/>
              <a:t> </a:t>
            </a:r>
          </a:p>
          <a:p>
            <a:r>
              <a:rPr lang="pt-BR" sz="5400" dirty="0" err="1" smtClean="0"/>
              <a:t>varchar</a:t>
            </a:r>
            <a:endParaRPr lang="pt-BR" sz="5400" dirty="0" smtClean="0"/>
          </a:p>
          <a:p>
            <a:endParaRPr lang="pt-BR" sz="5400" dirty="0" smtClean="0"/>
          </a:p>
        </p:txBody>
      </p:sp>
    </p:spTree>
    <p:extLst>
      <p:ext uri="{BB962C8B-B14F-4D97-AF65-F5344CB8AC3E}">
        <p14:creationId xmlns:p14="http://schemas.microsoft.com/office/powerpoint/2010/main" val="346176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fade">
                                      <p:cBhvr>
                                        <p:cTn id="4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52283" y="697416"/>
            <a:ext cx="9414456" cy="1968511"/>
          </a:xfrm>
        </p:spPr>
        <p:txBody>
          <a:bodyPr/>
          <a:lstStyle/>
          <a:p>
            <a:r>
              <a:rPr lang="pt-BR" b="1" dirty="0" smtClean="0"/>
              <a:t>char , </a:t>
            </a:r>
            <a:r>
              <a:rPr lang="pt-BR" b="1" dirty="0" err="1" smtClean="0"/>
              <a:t>varchar</a:t>
            </a:r>
            <a:r>
              <a:rPr lang="pt-BR" b="1" dirty="0" smtClean="0"/>
              <a:t> e </a:t>
            </a:r>
            <a:r>
              <a:rPr lang="pt-BR" b="1" dirty="0" err="1" smtClean="0"/>
              <a:t>text</a:t>
            </a:r>
            <a:r>
              <a:rPr lang="pt-BR" b="1" dirty="0" smtClean="0"/>
              <a:t>:</a:t>
            </a:r>
            <a:endParaRPr lang="pt-BR" b="1" dirty="0"/>
          </a:p>
        </p:txBody>
      </p:sp>
      <p:sp>
        <p:nvSpPr>
          <p:cNvPr id="3" name="Espaço Reservado para Conteúdo 2"/>
          <p:cNvSpPr>
            <a:spLocks noGrp="1"/>
          </p:cNvSpPr>
          <p:nvPr>
            <p:ph idx="1"/>
          </p:nvPr>
        </p:nvSpPr>
        <p:spPr>
          <a:xfrm>
            <a:off x="1217055" y="1944711"/>
            <a:ext cx="9684911" cy="3492320"/>
          </a:xfrm>
        </p:spPr>
        <p:txBody>
          <a:bodyPr>
            <a:noAutofit/>
          </a:bodyPr>
          <a:lstStyle/>
          <a:p>
            <a:r>
              <a:rPr lang="pt-BR" sz="2400" dirty="0" smtClean="0"/>
              <a:t>CHAR: </a:t>
            </a:r>
            <a:r>
              <a:rPr lang="pt-BR" sz="2400" dirty="0"/>
              <a:t>Sequência de caracteres de tamanho fixo. Máximo 8000 </a:t>
            </a:r>
            <a:r>
              <a:rPr lang="pt-BR" sz="2400" dirty="0" smtClean="0"/>
              <a:t>caracteres </a:t>
            </a:r>
          </a:p>
          <a:p>
            <a:endParaRPr lang="pt-BR" sz="2400" dirty="0"/>
          </a:p>
          <a:p>
            <a:r>
              <a:rPr lang="pt-BR" sz="2400" dirty="0" smtClean="0"/>
              <a:t>VARCHAR: </a:t>
            </a:r>
            <a:r>
              <a:rPr lang="pt-BR" sz="2400" dirty="0"/>
              <a:t>Sequência de caracteres de tamanho variável. Máximo 8000 caracteres </a:t>
            </a:r>
            <a:endParaRPr lang="pt-BR" sz="2400" dirty="0" smtClean="0"/>
          </a:p>
          <a:p>
            <a:endParaRPr lang="pt-BR" sz="2400" dirty="0"/>
          </a:p>
          <a:p>
            <a:r>
              <a:rPr lang="pt-BR" sz="2400" dirty="0" smtClean="0"/>
              <a:t>TEXT: </a:t>
            </a:r>
            <a:r>
              <a:rPr lang="pt-BR" sz="2400" dirty="0"/>
              <a:t>Sequência de caracteres de tamanho variável. Máximo 2GB de dados de texto</a:t>
            </a:r>
          </a:p>
        </p:txBody>
      </p:sp>
    </p:spTree>
    <p:extLst>
      <p:ext uri="{BB962C8B-B14F-4D97-AF65-F5344CB8AC3E}">
        <p14:creationId xmlns:p14="http://schemas.microsoft.com/office/powerpoint/2010/main" val="172676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52283" y="697416"/>
            <a:ext cx="9414456" cy="1968511"/>
          </a:xfrm>
        </p:spPr>
        <p:txBody>
          <a:bodyPr/>
          <a:lstStyle/>
          <a:p>
            <a:r>
              <a:rPr lang="pt-BR" b="1" dirty="0" err="1" smtClean="0"/>
              <a:t>nchar</a:t>
            </a:r>
            <a:r>
              <a:rPr lang="pt-BR" b="1" dirty="0" smtClean="0"/>
              <a:t>, </a:t>
            </a:r>
            <a:r>
              <a:rPr lang="pt-BR" b="1" dirty="0" err="1" smtClean="0"/>
              <a:t>nvarchar</a:t>
            </a:r>
            <a:r>
              <a:rPr lang="pt-BR" b="1" dirty="0" smtClean="0"/>
              <a:t> e </a:t>
            </a:r>
            <a:r>
              <a:rPr lang="pt-BR" b="1" dirty="0" err="1" smtClean="0"/>
              <a:t>ntext</a:t>
            </a:r>
            <a:r>
              <a:rPr lang="pt-BR" b="1" dirty="0" smtClean="0"/>
              <a:t>:</a:t>
            </a:r>
            <a:endParaRPr lang="pt-BR" b="1" dirty="0"/>
          </a:p>
        </p:txBody>
      </p:sp>
      <p:sp>
        <p:nvSpPr>
          <p:cNvPr id="3" name="Espaço Reservado para Conteúdo 2"/>
          <p:cNvSpPr>
            <a:spLocks noGrp="1"/>
          </p:cNvSpPr>
          <p:nvPr>
            <p:ph idx="1"/>
          </p:nvPr>
        </p:nvSpPr>
        <p:spPr>
          <a:xfrm>
            <a:off x="1217055" y="1944711"/>
            <a:ext cx="9684911" cy="3492320"/>
          </a:xfrm>
        </p:spPr>
        <p:txBody>
          <a:bodyPr>
            <a:noAutofit/>
          </a:bodyPr>
          <a:lstStyle/>
          <a:p>
            <a:r>
              <a:rPr lang="pt-BR" sz="2400" dirty="0" smtClean="0"/>
              <a:t>NCHAR: </a:t>
            </a:r>
            <a:r>
              <a:rPr lang="pt-BR" sz="2400" dirty="0"/>
              <a:t>Dados Unicode de comprimento fixo. Máximo 4000 caracteres </a:t>
            </a:r>
            <a:endParaRPr lang="pt-BR" sz="2400" dirty="0" smtClean="0"/>
          </a:p>
          <a:p>
            <a:endParaRPr lang="pt-BR" sz="2400" dirty="0" smtClean="0"/>
          </a:p>
          <a:p>
            <a:r>
              <a:rPr lang="pt-BR" sz="2400" dirty="0" smtClean="0"/>
              <a:t>NVARCHAR: </a:t>
            </a:r>
            <a:r>
              <a:rPr lang="pt-BR" sz="2400" dirty="0"/>
              <a:t>Dados Unicode de comprimento variável. Máximo 4000 caracteres </a:t>
            </a:r>
            <a:endParaRPr lang="pt-BR" sz="2400" dirty="0" smtClean="0"/>
          </a:p>
          <a:p>
            <a:endParaRPr lang="pt-BR" sz="2400" dirty="0" smtClean="0"/>
          </a:p>
          <a:p>
            <a:r>
              <a:rPr lang="pt-BR" sz="2400" dirty="0" smtClean="0"/>
              <a:t>NTEXT</a:t>
            </a:r>
            <a:r>
              <a:rPr lang="pt-BR" sz="2400" dirty="0" smtClean="0"/>
              <a:t>: Dados </a:t>
            </a:r>
            <a:r>
              <a:rPr lang="pt-BR" sz="2400" dirty="0"/>
              <a:t>Unicode de comprimento variável. Máximo 2GB de dados de texto</a:t>
            </a:r>
          </a:p>
        </p:txBody>
      </p:sp>
    </p:spTree>
    <p:extLst>
      <p:ext uri="{BB962C8B-B14F-4D97-AF65-F5344CB8AC3E}">
        <p14:creationId xmlns:p14="http://schemas.microsoft.com/office/powerpoint/2010/main" val="111768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Í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Í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Í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81A4CB3409E8CF408B764E5D0C33B897" ma:contentTypeVersion="7" ma:contentTypeDescription="Crear nuevo documento." ma:contentTypeScope="" ma:versionID="40af5e0ebff15d37ad2eb89e30fac89a">
  <xsd:schema xmlns:xsd="http://www.w3.org/2001/XMLSchema" xmlns:xs="http://www.w3.org/2001/XMLSchema" xmlns:p="http://schemas.microsoft.com/office/2006/metadata/properties" xmlns:ns3="feb02202-eb0c-4382-ab55-f7f322710e99" targetNamespace="http://schemas.microsoft.com/office/2006/metadata/properties" ma:root="true" ma:fieldsID="86379ca3564a61b4696c38c421a72635" ns3:_="">
    <xsd:import namespace="feb02202-eb0c-4382-ab55-f7f322710e9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b02202-eb0c-4382-ab55-f7f322710e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CEDE1A-8B31-47A8-B247-7C73C2A7DC4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feb02202-eb0c-4382-ab55-f7f322710e99"/>
    <ds:schemaRef ds:uri="http://www.w3.org/XML/1998/namespace"/>
  </ds:schemaRefs>
</ds:datastoreItem>
</file>

<file path=customXml/itemProps2.xml><?xml version="1.0" encoding="utf-8"?>
<ds:datastoreItem xmlns:ds="http://schemas.openxmlformats.org/officeDocument/2006/customXml" ds:itemID="{74E17B33-A0C0-42AB-8AB4-9D2E9656A0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b02202-eb0c-4382-ab55-f7f322710e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D311B8-86CA-4BE9-AA91-15B62B78E4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513</TotalTime>
  <Words>961</Words>
  <Application>Microsoft Office PowerPoint</Application>
  <PresentationFormat>Widescreen</PresentationFormat>
  <Paragraphs>102</Paragraphs>
  <Slides>25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25</vt:i4>
      </vt:variant>
    </vt:vector>
  </HeadingPairs>
  <TitlesOfParts>
    <vt:vector size="30" baseType="lpstr">
      <vt:lpstr>Arial</vt:lpstr>
      <vt:lpstr>Calibri</vt:lpstr>
      <vt:lpstr>Century Gothic</vt:lpstr>
      <vt:lpstr>Wingdings 3</vt:lpstr>
      <vt:lpstr>Íon</vt:lpstr>
      <vt:lpstr>BEM VINDOS AO GIGATEAM</vt:lpstr>
      <vt:lpstr>Como criar as tabelas??</vt:lpstr>
      <vt:lpstr>Código e funcionamento</vt:lpstr>
      <vt:lpstr>Resultado do CREATE TABLE</vt:lpstr>
      <vt:lpstr>Adicionando informações</vt:lpstr>
      <vt:lpstr>Consultando informações adicionadas</vt:lpstr>
      <vt:lpstr>Dados String:  </vt:lpstr>
      <vt:lpstr>char , varchar e text:</vt:lpstr>
      <vt:lpstr>nchar, nvarchar e ntext:</vt:lpstr>
      <vt:lpstr>Dados Numéricos:  </vt:lpstr>
      <vt:lpstr>bigint, decimal e float:</vt:lpstr>
      <vt:lpstr>int, money e real:</vt:lpstr>
      <vt:lpstr>smallint, smallmoney e tinyint:</vt:lpstr>
      <vt:lpstr>Diferenças entre DDL e DML</vt:lpstr>
      <vt:lpstr>Primary Key (Chave Primária)</vt:lpstr>
      <vt:lpstr>Identity</vt:lpstr>
      <vt:lpstr>Foreign Key – FK (Chave externas )</vt:lpstr>
      <vt:lpstr>Foreign Key – FK (Chave externas )</vt:lpstr>
      <vt:lpstr>Relação entre tabelas</vt:lpstr>
      <vt:lpstr>Relação entre tabelas</vt:lpstr>
      <vt:lpstr>Instruções Join</vt:lpstr>
      <vt:lpstr>Inner Join</vt:lpstr>
      <vt:lpstr>Left Join</vt:lpstr>
      <vt:lpstr>Right Join</vt:lpstr>
      <vt:lpstr>OBRIGADO</vt:lpstr>
    </vt:vector>
  </TitlesOfParts>
  <Company>Everis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BEM VINDOS AO GIGATEAM</dc:title>
  <dc:creator>Eduardo Andrade Santos</dc:creator>
  <cp:lastModifiedBy>Eduardo Andrade Santos</cp:lastModifiedBy>
  <cp:revision>26</cp:revision>
  <dcterms:created xsi:type="dcterms:W3CDTF">2020-10-27T17:56:57Z</dcterms:created>
  <dcterms:modified xsi:type="dcterms:W3CDTF">2020-10-28T18:21:54Z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0x01010081A4CB3409E8CF408B764E5D0C33B897</vt:lpwstr>
  </property>
</Properties>
</file>