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5143500" cx="9144000"/>
  <p:notesSz cx="6858000" cy="9144000"/>
  <p:embeddedFontLst>
    <p:embeddedFont>
      <p:font typeface="Helvetica Neue"/>
      <p:regular r:id="rId39"/>
      <p:bold r:id="rId40"/>
      <p:italic r:id="rId41"/>
      <p:boldItalic r:id="rId42"/>
    </p:embeddedFont>
    <p:embeddedFont>
      <p:font typeface="Helvetica Neue Light"/>
      <p:regular r:id="rId43"/>
      <p:bold r:id="rId44"/>
      <p:italic r:id="rId45"/>
      <p:boldItalic r:id="rId46"/>
    </p:embeddedFont>
    <p:embeddedFont>
      <p:font typeface="DM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94FECB-ED6B-4046-81B7-88411BD4F971}">
  <a:tblStyle styleId="{0D94FECB-ED6B-4046-81B7-88411BD4F97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42" Type="http://schemas.openxmlformats.org/officeDocument/2006/relationships/font" Target="fonts/HelveticaNeue-boldItalic.fntdata"/><Relationship Id="rId41" Type="http://schemas.openxmlformats.org/officeDocument/2006/relationships/font" Target="fonts/HelveticaNeue-italic.fntdata"/><Relationship Id="rId44" Type="http://schemas.openxmlformats.org/officeDocument/2006/relationships/font" Target="fonts/HelveticaNeueLight-bold.fntdata"/><Relationship Id="rId43" Type="http://schemas.openxmlformats.org/officeDocument/2006/relationships/font" Target="fonts/HelveticaNeueLight-regular.fntdata"/><Relationship Id="rId46" Type="http://schemas.openxmlformats.org/officeDocument/2006/relationships/font" Target="fonts/HelveticaNeueLight-boldItalic.fntdata"/><Relationship Id="rId45" Type="http://schemas.openxmlformats.org/officeDocument/2006/relationships/font" Target="fonts/HelveticaNeue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DMSans-bold.fntdata"/><Relationship Id="rId47" Type="http://schemas.openxmlformats.org/officeDocument/2006/relationships/font" Target="fonts/DMSans-regular.fntdata"/><Relationship Id="rId49" Type="http://schemas.openxmlformats.org/officeDocument/2006/relationships/font" Target="fonts/DMSans-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font" Target="fonts/HelveticaNeue-regular.fntdata"/><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schemas.openxmlformats.org/officeDocument/2006/relationships/font" Target="fonts/DMSans-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xeJ3vjTLUjQJia1NVjWnCfNZZWcnbnS2/view?usp=sharing"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4e2d5623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4e2d5623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e3e0125ef2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e3e0125ef2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e3e0125ef2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e3e0125ef2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3e0125ef2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e3e0125ef2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e3e0125ef2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e3e0125ef2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e3e0125ef2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e3e0125ef2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slides de video. Usar videos en buena calidad, con audio en español (deseable) o subtítulos (mínimo requerido). Haciendo click derecho, Opciones de video… puede configurarse el momento del video que se reproduce (por ejemplo, para elegir fragmentos de charlas largas).</a:t>
            </a:r>
            <a:endParaRPr>
              <a:latin typeface="DM Sans"/>
              <a:ea typeface="DM Sans"/>
              <a:cs typeface="DM Sans"/>
              <a:sym typeface="DM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44e2d56237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44e2d56237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t-BR">
                <a:solidFill>
                  <a:schemeClr val="dk1"/>
                </a:solidFill>
                <a:latin typeface="DM Sans"/>
                <a:ea typeface="DM Sans"/>
                <a:cs typeface="DM Sans"/>
                <a:sym typeface="DM Sans"/>
              </a:rPr>
              <a:t>“Para pensar”</a:t>
            </a:r>
            <a:endParaRPr b="1">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¿Cómo crear encuestas de zoom? Disponible en </a:t>
            </a:r>
            <a:r>
              <a:rPr lang="pt-BR" u="sng">
                <a:solidFill>
                  <a:srgbClr val="83AEFB"/>
                </a:solidFill>
                <a:latin typeface="DM Sans"/>
                <a:ea typeface="DM Sans"/>
                <a:cs typeface="DM Sans"/>
                <a:sym typeface="DM Sans"/>
                <a:hlinkClick r:id="rId2">
                  <a:extLst>
                    <a:ext uri="{A12FA001-AC4F-418D-AE19-62706E023703}">
                      <ahyp:hlinkClr val="tx"/>
                    </a:ext>
                  </a:extLst>
                </a:hlinkClick>
              </a:rPr>
              <a:t>este video.</a:t>
            </a:r>
            <a:endParaRPr b="1">
              <a:solidFill>
                <a:srgbClr val="83AEFB"/>
              </a:solidFill>
              <a:latin typeface="DM Sans"/>
              <a:ea typeface="DM Sans"/>
              <a:cs typeface="DM Sans"/>
              <a:sym typeface="DM Sans"/>
            </a:endParaRPr>
          </a:p>
          <a:p>
            <a:pPr indent="0" lvl="0" marL="0" rtl="0" algn="l">
              <a:lnSpc>
                <a:spcPct val="115000"/>
              </a:lnSpc>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El docente generará </a:t>
            </a:r>
            <a:r>
              <a:rPr lang="pt-BR" u="sng">
                <a:solidFill>
                  <a:schemeClr val="dk1"/>
                </a:solidFill>
                <a:latin typeface="DM Sans"/>
                <a:ea typeface="DM Sans"/>
                <a:cs typeface="DM Sans"/>
                <a:sym typeface="DM Sans"/>
              </a:rPr>
              <a:t>una encuesta de zoom</a:t>
            </a:r>
            <a:r>
              <a:rPr lang="pt-BR">
                <a:solidFill>
                  <a:schemeClr val="dk1"/>
                </a:solidFill>
                <a:latin typeface="DM Sans"/>
                <a:ea typeface="DM Sans"/>
                <a:cs typeface="DM Sans"/>
                <a:sym typeface="DM Sans"/>
              </a:rPr>
              <a:t> para que los estudiantes respondan. Esto es una actividad de comprobación.</a:t>
            </a:r>
            <a:endParaRPr>
              <a:solidFill>
                <a:schemeClr val="dk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Sugerimos:</a:t>
            </a:r>
            <a:endParaRPr>
              <a:solidFill>
                <a:schemeClr val="dk1"/>
              </a:solidFill>
              <a:latin typeface="DM Sans"/>
              <a:ea typeface="DM Sans"/>
              <a:cs typeface="DM Sans"/>
              <a:sym typeface="DM Sans"/>
            </a:endParaRPr>
          </a:p>
          <a:p>
            <a:pPr indent="-298450" lvl="0" marL="457200" rtl="0" algn="l">
              <a:spcBef>
                <a:spcPts val="0"/>
              </a:spcBef>
              <a:spcAft>
                <a:spcPts val="0"/>
              </a:spcAft>
              <a:buClr>
                <a:schemeClr val="dk1"/>
              </a:buClr>
              <a:buSzPts val="1100"/>
              <a:buFont typeface="DM Sans"/>
              <a:buChar char="-"/>
            </a:pPr>
            <a:r>
              <a:rPr lang="pt-BR">
                <a:solidFill>
                  <a:schemeClr val="dk1"/>
                </a:solidFill>
                <a:latin typeface="DM Sans"/>
                <a:ea typeface="DM Sans"/>
                <a:cs typeface="DM Sans"/>
                <a:sym typeface="DM Sans"/>
              </a:rPr>
              <a:t>Utilizarlo antes del break para que los estudiantes puedan votar en la encuesta antes de ir al mismo.</a:t>
            </a:r>
            <a:endParaRPr>
              <a:solidFill>
                <a:schemeClr val="dk1"/>
              </a:solidFill>
              <a:latin typeface="DM Sans"/>
              <a:ea typeface="DM Sans"/>
              <a:cs typeface="DM Sans"/>
              <a:sym typeface="DM Sans"/>
            </a:endParaRPr>
          </a:p>
          <a:p>
            <a:pPr indent="-298450" lvl="0" marL="457200" rtl="0" algn="l">
              <a:spcBef>
                <a:spcPts val="0"/>
              </a:spcBef>
              <a:spcAft>
                <a:spcPts val="0"/>
              </a:spcAft>
              <a:buClr>
                <a:schemeClr val="dk1"/>
              </a:buClr>
              <a:buSzPts val="1100"/>
              <a:buFont typeface="DM Sans"/>
              <a:buChar char="-"/>
            </a:pPr>
            <a:r>
              <a:rPr lang="pt-BR">
                <a:solidFill>
                  <a:schemeClr val="dk1"/>
                </a:solidFill>
                <a:latin typeface="DM Sans"/>
                <a:ea typeface="DM Sans"/>
                <a:cs typeface="DM Sans"/>
                <a:sym typeface="DM Sans"/>
              </a:rPr>
              <a:t>Al regresar, mostrar los resultados a los estudiantes.</a:t>
            </a:r>
            <a:endParaRPr>
              <a:solidFill>
                <a:schemeClr val="dk1"/>
              </a:solidFill>
              <a:latin typeface="DM Sans"/>
              <a:ea typeface="DM Sans"/>
              <a:cs typeface="DM Sans"/>
              <a:sym typeface="DM Sans"/>
            </a:endParaRPr>
          </a:p>
          <a:p>
            <a:pPr indent="-298450" lvl="0" marL="457200" rtl="0" algn="l">
              <a:spcBef>
                <a:spcPts val="0"/>
              </a:spcBef>
              <a:spcAft>
                <a:spcPts val="0"/>
              </a:spcAft>
              <a:buClr>
                <a:schemeClr val="dk1"/>
              </a:buClr>
              <a:buSzPts val="1100"/>
              <a:buFont typeface="DM Sans"/>
              <a:buChar char="-"/>
            </a:pPr>
            <a:r>
              <a:rPr lang="pt-BR">
                <a:solidFill>
                  <a:schemeClr val="dk1"/>
                </a:solidFill>
                <a:latin typeface="DM Sans"/>
                <a:ea typeface="DM Sans"/>
                <a:cs typeface="DM Sans"/>
                <a:sym typeface="DM Sans"/>
              </a:rPr>
              <a:t>Si hay buena respuesta de este recurso, se recomienda utilizarlo de forma orgánica en más instancias de la clase.</a:t>
            </a:r>
            <a:endParaRPr>
              <a:latin typeface="DM Sans"/>
              <a:ea typeface="DM Sans"/>
              <a:cs typeface="DM Sans"/>
              <a:sym typeface="DM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4e2d56237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44e2d56237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e3e0125ef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e3e0125ef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e3e0125ef2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e3e0125ef2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e3e0125ef2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e3e0125ef2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4e2d5623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4e2d5623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Colocar todas las clases.</a:t>
            </a:r>
            <a:endParaRPr>
              <a:latin typeface="DM Sans"/>
              <a:ea typeface="DM Sans"/>
              <a:cs typeface="DM Sans"/>
              <a:sym typeface="DM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e3e0125ef2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e3e0125ef2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e3e0125ef2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e3e0125ef2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slides de texto e imagen. Si no alcanza, no sobrecargar, usar otra con el mismo título para indicar que continúa el mismo módulo.</a:t>
            </a:r>
            <a:endParaRPr>
              <a:latin typeface="DM Sans"/>
              <a:ea typeface="DM Sans"/>
              <a:cs typeface="DM Sans"/>
              <a:sym typeface="DM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44e2d56237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244e2d56237_0_3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pt-BR">
                <a:solidFill>
                  <a:schemeClr val="dk1"/>
                </a:solidFill>
                <a:latin typeface="DM Sans"/>
                <a:ea typeface="DM Sans"/>
                <a:cs typeface="DM Sans"/>
                <a:sym typeface="DM Sans"/>
              </a:rPr>
              <a:t>Obligatoria siempre.</a:t>
            </a:r>
            <a:r>
              <a:rPr lang="pt-BR">
                <a:solidFill>
                  <a:schemeClr val="dk1"/>
                </a:solidFill>
                <a:latin typeface="DM Sans"/>
                <a:ea typeface="DM Sans"/>
                <a:cs typeface="DM Sans"/>
                <a:sym typeface="DM Sans"/>
              </a:rPr>
              <a:t> A la hora del Break, entre 5 y 10 minutos. Considerar ubicar este espacio en un momento adecuado de la clase. Al volver, mostrar los resultados de la pregunta del anterior slide y generar un breve intercambio.</a:t>
            </a:r>
            <a:endParaRPr>
              <a:latin typeface="DM Sans"/>
              <a:ea typeface="DM Sans"/>
              <a:cs typeface="DM Sans"/>
              <a:sym typeface="DM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44e2d56237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44e2d56237_0_3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pt-BR">
                <a:solidFill>
                  <a:schemeClr val="dk1"/>
                </a:solidFill>
                <a:latin typeface="DM Sans"/>
                <a:ea typeface="DM Sans"/>
                <a:cs typeface="DM Sans"/>
                <a:sym typeface="DM Sans"/>
              </a:rPr>
              <a:t>Obligatoria siempre.</a:t>
            </a:r>
            <a:r>
              <a:rPr lang="pt-BR">
                <a:solidFill>
                  <a:schemeClr val="dk1"/>
                </a:solidFill>
                <a:latin typeface="DM Sans"/>
                <a:ea typeface="DM Sans"/>
                <a:cs typeface="DM Sans"/>
                <a:sym typeface="DM Sans"/>
              </a:rPr>
              <a:t> A la hora del Break, entre 5 y 10 minutos. Considerar ubicar este espacio en un momento adecuado de la clase. Al volver, mostrar los resultados de la pregunta del anterior slide y generar un breve intercambio.</a:t>
            </a:r>
            <a:endParaRPr>
              <a:latin typeface="DM Sans"/>
              <a:ea typeface="DM Sans"/>
              <a:cs typeface="DM Sans"/>
              <a:sym typeface="DM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e3e0125ef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e3e0125ef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Actividades en clase.</a:t>
            </a:r>
            <a:endParaRPr>
              <a:latin typeface="DM Sans"/>
              <a:ea typeface="DM Sans"/>
              <a:cs typeface="DM Sans"/>
              <a:sym typeface="DM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44e2d56237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44e2d56237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las subsiguientes slides de Actividades en clase.</a:t>
            </a:r>
            <a:endParaRPr>
              <a:latin typeface="DM Sans"/>
              <a:ea typeface="DM Sans"/>
              <a:cs typeface="DM Sans"/>
              <a:sym typeface="DM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44e2d56237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44e2d56237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Se sugiere ubicar al finalizar la explicación de algún tema, para abrir formalmente el espacio de preguntas y ordenar la interacción.</a:t>
            </a:r>
            <a:endParaRPr>
              <a:latin typeface="DM Sans"/>
              <a:ea typeface="DM Sans"/>
              <a:cs typeface="DM Sans"/>
              <a:sym typeface="DM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44e2d56237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44e2d56237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latin typeface="DM Sans"/>
              <a:ea typeface="DM Sans"/>
              <a:cs typeface="DM Sans"/>
              <a:sym typeface="DM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44e2d56237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244e2d56237_0_5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Utilizar em todas as aulas</a:t>
            </a:r>
            <a:endParaRPr>
              <a:latin typeface="DM Sans"/>
              <a:ea typeface="DM Sans"/>
              <a:cs typeface="DM Sans"/>
              <a:sym typeface="DM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5542db3d0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5542db3d0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Enlazar video correspondiente</a:t>
            </a:r>
            <a:endParaRPr>
              <a:latin typeface="DM Sans"/>
              <a:ea typeface="DM Sans"/>
              <a:cs typeface="DM Sans"/>
              <a:sym typeface="DM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4e2d56237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4e2d5623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siempre</a:t>
            </a:r>
            <a:endParaRPr>
              <a:latin typeface="DM Sans"/>
              <a:ea typeface="DM Sans"/>
              <a:cs typeface="DM Sans"/>
              <a:sym typeface="DM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e39ac8cc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e39ac8cc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siempre. Completar el resumen con palabras claves de lo visto. En caso de cerrar con el “mapa de conceptos” se puede sacar. </a:t>
            </a:r>
            <a:endParaRPr>
              <a:latin typeface="DM Sans"/>
              <a:ea typeface="DM Sans"/>
              <a:cs typeface="DM Sans"/>
              <a:sym typeface="DM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e39ac8cc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e39ac8cc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latin typeface="DM Sans"/>
                <a:ea typeface="DM Sans"/>
                <a:cs typeface="DM Sans"/>
                <a:sym typeface="DM Sans"/>
              </a:rPr>
              <a:t>Agregar </a:t>
            </a:r>
            <a:r>
              <a:rPr b="1" lang="pt-BR" u="sng">
                <a:highlight>
                  <a:srgbClr val="EAFF6A"/>
                </a:highlight>
                <a:latin typeface="DM Sans"/>
                <a:ea typeface="DM Sans"/>
                <a:cs typeface="DM Sans"/>
                <a:sym typeface="DM Sans"/>
              </a:rPr>
              <a:t>al finalizar el curso.</a:t>
            </a:r>
            <a:endParaRPr b="1" u="sng">
              <a:highlight>
                <a:srgbClr val="EAFF6A"/>
              </a:highlight>
              <a:latin typeface="DM Sans"/>
              <a:ea typeface="DM Sans"/>
              <a:cs typeface="DM Sans"/>
              <a:sym typeface="DM Sans"/>
            </a:endParaRPr>
          </a:p>
          <a:p>
            <a:pPr indent="0" lvl="0" marL="0" rtl="0" algn="l">
              <a:spcBef>
                <a:spcPts val="0"/>
              </a:spcBef>
              <a:spcAft>
                <a:spcPts val="0"/>
              </a:spcAft>
              <a:buNone/>
            </a:pPr>
            <a:r>
              <a:t/>
            </a:r>
            <a:endParaRPr>
              <a:latin typeface="DM Sans"/>
              <a:ea typeface="DM Sans"/>
              <a:cs typeface="DM Sans"/>
              <a:sym typeface="DM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30d392c1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30d392c1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siempre. Completar el resumen con palabras claves de lo visto. En caso de cerrar con el “mapa de conceptos” se puede sacar. </a:t>
            </a:r>
            <a:endParaRPr>
              <a:latin typeface="DM Sans"/>
              <a:ea typeface="DM Sans"/>
              <a:cs typeface="DM Sans"/>
              <a:sym typeface="DM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30d392c1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30d392c1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siempre. Completar el resumen con palabras claves de lo visto. En caso de cerrar con el “mapa de conceptos” se puede sacar. </a:t>
            </a:r>
            <a:endParaRPr>
              <a:latin typeface="DM Sans"/>
              <a:ea typeface="DM Sans"/>
              <a:cs typeface="DM Sans"/>
              <a:sym typeface="DM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4e2d56237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4e2d56237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Se sugiere ubicar al finalizar la explicación de algún tema, para abrir formalmente el espacio de preguntas y ordenar la interacción.</a:t>
            </a:r>
            <a:endParaRPr>
              <a:latin typeface="DM Sans"/>
              <a:ea typeface="DM Sans"/>
              <a:cs typeface="DM Sans"/>
              <a:sym typeface="DM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4e2d5623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44e2d5623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Obligatoria siempre. Indican aquello que se pretende que el estudiante logre con la clase. Recuerda que se enuncian en principio con el verbo en infinitivo delante (por ejemplo: “Comprender…”, “Analizar…”, “conocer…”, etc). Se debe destacar en negrita el verbo. </a:t>
            </a:r>
            <a:r>
              <a:rPr b="1" lang="pt-BR">
                <a:solidFill>
                  <a:schemeClr val="dk1"/>
                </a:solidFill>
                <a:latin typeface="DM Sans"/>
                <a:ea typeface="DM Sans"/>
                <a:cs typeface="DM Sans"/>
                <a:sym typeface="DM Sans"/>
              </a:rPr>
              <a:t>Los objetivos deben ser concretos, medibles y coherentes con los contenidos.</a:t>
            </a:r>
            <a:endParaRPr b="1">
              <a:solidFill>
                <a:schemeClr val="dk1"/>
              </a:solidFill>
              <a:latin typeface="DM Sans"/>
              <a:ea typeface="DM Sans"/>
              <a:cs typeface="DM Sans"/>
              <a:sym typeface="DM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4e2d56237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4e2d56237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latin typeface="DM Sans"/>
                <a:ea typeface="DM Sans"/>
                <a:cs typeface="DM Sans"/>
                <a:sym typeface="DM Sans"/>
              </a:rPr>
              <a:t>Usar para los módulos más importantes de la clase, donde se introducen conceptos que se ven en varios slides. No hay que usarla para todos los módulos.</a:t>
            </a:r>
            <a:endParaRPr>
              <a:latin typeface="DM Sans"/>
              <a:ea typeface="DM Sans"/>
              <a:cs typeface="DM Sans"/>
              <a:sym typeface="DM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542db3d0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5542db3d0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5.png"/><Relationship Id="rId3"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6.png"/><Relationship Id="rId3" Type="http://schemas.openxmlformats.org/officeDocument/2006/relationships/image" Target="../media/image1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p:cSld name="SECTION_HEADER_1">
    <p:bg>
      <p:bgPr>
        <a:blipFill>
          <a:blip r:embed="rId2">
            <a:alphaModFix/>
          </a:blip>
          <a:stretch>
            <a:fillRect/>
          </a:stretch>
        </a:blipFill>
      </p:bgPr>
    </p:bg>
    <p:spTree>
      <p:nvGrpSpPr>
        <p:cNvPr id="50" name="Shape 50"/>
        <p:cNvGrpSpPr/>
        <p:nvPr/>
      </p:nvGrpSpPr>
      <p:grpSpPr>
        <a:xfrm>
          <a:off x="0" y="0"/>
          <a:ext cx="0" cy="0"/>
          <a:chOff x="0" y="0"/>
          <a:chExt cx="0" cy="0"/>
        </a:xfrm>
      </p:grpSpPr>
      <p:pic>
        <p:nvPicPr>
          <p:cNvPr id="51" name="Google Shape;51;p13" title="logo coderhouse"/>
          <p:cNvPicPr preferRelativeResize="0"/>
          <p:nvPr/>
        </p:nvPicPr>
        <p:blipFill>
          <a:blip r:embed="rId3">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p:cSld name="SECTION_HEADER_1_1_1_1_1_1_1_1_1">
    <p:bg>
      <p:bgPr>
        <a:blipFill>
          <a:blip r:embed="rId2">
            <a:alphaModFix/>
          </a:blip>
          <a:stretch>
            <a:fillRect/>
          </a:stretch>
        </a:blipFill>
      </p:bgPr>
    </p:bg>
    <p:spTree>
      <p:nvGrpSpPr>
        <p:cNvPr id="52" name="Shape 52"/>
        <p:cNvGrpSpPr/>
        <p:nvPr/>
      </p:nvGrpSpPr>
      <p:grpSpPr>
        <a:xfrm>
          <a:off x="0" y="0"/>
          <a:ext cx="0" cy="0"/>
          <a:chOff x="0" y="0"/>
          <a:chExt cx="0" cy="0"/>
        </a:xfrm>
      </p:grpSpPr>
      <p:pic>
        <p:nvPicPr>
          <p:cNvPr id="53" name="Google Shape;53;p14"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p:cSld name="SECTION_HEADER_1_1">
    <p:bg>
      <p:bgPr>
        <a:blipFill>
          <a:blip r:embed="rId2">
            <a:alphaModFix/>
          </a:blip>
          <a:stretch>
            <a:fillRect/>
          </a:stretch>
        </a:blipFill>
      </p:bgPr>
    </p:bg>
    <p:spTree>
      <p:nvGrpSpPr>
        <p:cNvPr id="54" name="Shape 54"/>
        <p:cNvGrpSpPr/>
        <p:nvPr/>
      </p:nvGrpSpPr>
      <p:grpSpPr>
        <a:xfrm>
          <a:off x="0" y="0"/>
          <a:ext cx="0" cy="0"/>
          <a:chOff x="0" y="0"/>
          <a:chExt cx="0" cy="0"/>
        </a:xfrm>
      </p:grpSpPr>
      <p:pic>
        <p:nvPicPr>
          <p:cNvPr id="55" name="Google Shape;55;p15"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56" name="Google Shape;56;p15"/>
          <p:cNvSpPr/>
          <p:nvPr/>
        </p:nvSpPr>
        <p:spPr>
          <a:xfrm>
            <a:off x="1089900" y="995400"/>
            <a:ext cx="6964200" cy="3152700"/>
          </a:xfrm>
          <a:prstGeom prst="rect">
            <a:avLst/>
          </a:prstGeom>
          <a:solidFill>
            <a:srgbClr val="B5B5B5">
              <a:alpha val="10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 imagen">
  <p:cSld name="SECTION_HEADER_1_1_1_1_1_1_1">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6"/>
          <p:cNvSpPr/>
          <p:nvPr/>
        </p:nvSpPr>
        <p:spPr>
          <a:xfrm>
            <a:off x="6592475" y="0"/>
            <a:ext cx="2551500" cy="5143500"/>
          </a:xfrm>
          <a:prstGeom prst="rect">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 name="Google Shape;59;p16"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ndo blanco">
  <p:cSld name="SECTION_HEADER_1_1_1_1_1_1_1_1_2">
    <p:spTree>
      <p:nvGrpSpPr>
        <p:cNvPr id="60" name="Shape 60"/>
        <p:cNvGrpSpPr/>
        <p:nvPr/>
      </p:nvGrpSpPr>
      <p:grpSpPr>
        <a:xfrm>
          <a:off x="0" y="0"/>
          <a:ext cx="0" cy="0"/>
          <a:chOff x="0" y="0"/>
          <a:chExt cx="0" cy="0"/>
        </a:xfrm>
      </p:grpSpPr>
      <p:pic>
        <p:nvPicPr>
          <p:cNvPr id="61" name="Google Shape;61;p17"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adro">
  <p:cSld name="SECTION_HEADER_1_1_1_1_1_1_2">
    <p:bg>
      <p:bgPr>
        <a:blipFill>
          <a:blip r:embed="rId2">
            <a:alphaModFix/>
          </a:blip>
          <a:stretch>
            <a:fillRect/>
          </a:stretch>
        </a:blipFill>
      </p:bgPr>
    </p:bg>
    <p:spTree>
      <p:nvGrpSpPr>
        <p:cNvPr id="62" name="Shape 62"/>
        <p:cNvGrpSpPr/>
        <p:nvPr/>
      </p:nvGrpSpPr>
      <p:grpSpPr>
        <a:xfrm>
          <a:off x="0" y="0"/>
          <a:ext cx="0" cy="0"/>
          <a:chOff x="0" y="0"/>
          <a:chExt cx="0" cy="0"/>
        </a:xfrm>
      </p:grpSpPr>
      <p:pic>
        <p:nvPicPr>
          <p:cNvPr id="63" name="Google Shape;63;p18"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o 1" type="title">
  <p:cSld name="TITLE">
    <p:spTree>
      <p:nvGrpSpPr>
        <p:cNvPr id="68" name="Shape 68"/>
        <p:cNvGrpSpPr/>
        <p:nvPr/>
      </p:nvGrpSpPr>
      <p:grpSpPr>
        <a:xfrm>
          <a:off x="0" y="0"/>
          <a:ext cx="0" cy="0"/>
          <a:chOff x="0" y="0"/>
          <a:chExt cx="0" cy="0"/>
        </a:xfrm>
      </p:grpSpPr>
      <p:sp>
        <p:nvSpPr>
          <p:cNvPr id="69" name="Google Shape;69;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Font typeface="DM Sans"/>
              <a:buNone/>
              <a:defRPr b="1" sz="4000">
                <a:latin typeface="DM Sans"/>
                <a:ea typeface="DM Sans"/>
                <a:cs typeface="DM Sans"/>
                <a:sym typeface="DM Sans"/>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0" name="Google Shape;70;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000"/>
              <a:buFont typeface="Helvetica Neue Light"/>
              <a:buNone/>
              <a:defRPr sz="2000">
                <a:latin typeface="Helvetica Neue Light"/>
                <a:ea typeface="Helvetica Neue Light"/>
                <a:cs typeface="Helvetica Neue Light"/>
                <a:sym typeface="Helvetica Neue Light"/>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71" name="Google Shape;71;p20"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p:cSld name="SECTION_HEADER_1">
    <p:bg>
      <p:bgPr>
        <a:blipFill>
          <a:blip r:embed="rId2">
            <a:alphaModFix/>
          </a:blip>
          <a:stretch>
            <a:fillRect/>
          </a:stretch>
        </a:blipFill>
      </p:bgPr>
    </p:bg>
    <p:spTree>
      <p:nvGrpSpPr>
        <p:cNvPr id="72" name="Shape 72"/>
        <p:cNvGrpSpPr/>
        <p:nvPr/>
      </p:nvGrpSpPr>
      <p:grpSpPr>
        <a:xfrm>
          <a:off x="0" y="0"/>
          <a:ext cx="0" cy="0"/>
          <a:chOff x="0" y="0"/>
          <a:chExt cx="0" cy="0"/>
        </a:xfrm>
      </p:grpSpPr>
      <p:pic>
        <p:nvPicPr>
          <p:cNvPr id="73" name="Google Shape;73;p21" title="logo coderhouse"/>
          <p:cNvPicPr preferRelativeResize="0"/>
          <p:nvPr/>
        </p:nvPicPr>
        <p:blipFill>
          <a:blip r:embed="rId3">
            <a:alphaModFix/>
          </a:blip>
          <a:stretch>
            <a:fillRect/>
          </a:stretch>
        </p:blipFill>
        <p:spPr>
          <a:xfrm>
            <a:off x="7874775" y="4720250"/>
            <a:ext cx="1024025" cy="2116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p:cSld name="SECTION_HEADER_1_1">
    <p:bg>
      <p:bgPr>
        <a:blipFill>
          <a:blip r:embed="rId2">
            <a:alphaModFix/>
          </a:blip>
          <a:stretch>
            <a:fillRect/>
          </a:stretch>
        </a:blipFill>
      </p:bgPr>
    </p:bg>
    <p:spTree>
      <p:nvGrpSpPr>
        <p:cNvPr id="74" name="Shape 74"/>
        <p:cNvGrpSpPr/>
        <p:nvPr/>
      </p:nvGrpSpPr>
      <p:grpSpPr>
        <a:xfrm>
          <a:off x="0" y="0"/>
          <a:ext cx="0" cy="0"/>
          <a:chOff x="0" y="0"/>
          <a:chExt cx="0" cy="0"/>
        </a:xfrm>
      </p:grpSpPr>
      <p:pic>
        <p:nvPicPr>
          <p:cNvPr id="75" name="Google Shape;75;p22"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
        <p:nvSpPr>
          <p:cNvPr id="76" name="Google Shape;76;p22"/>
          <p:cNvSpPr/>
          <p:nvPr/>
        </p:nvSpPr>
        <p:spPr>
          <a:xfrm>
            <a:off x="1089900" y="995400"/>
            <a:ext cx="6964200" cy="3152700"/>
          </a:xfrm>
          <a:prstGeom prst="rect">
            <a:avLst/>
          </a:prstGeom>
          <a:solidFill>
            <a:srgbClr val="B5B5B5">
              <a:alpha val="10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A 1">
  <p:cSld name="SECTION_HEADER_1_1_1">
    <p:bg>
      <p:bgPr>
        <a:blipFill>
          <a:blip r:embed="rId2">
            <a:alphaModFix/>
          </a:blip>
          <a:stretch>
            <a:fillRect/>
          </a:stretch>
        </a:blipFill>
      </p:bgPr>
    </p:bg>
    <p:spTree>
      <p:nvGrpSpPr>
        <p:cNvPr id="77" name="Shape 77"/>
        <p:cNvGrpSpPr/>
        <p:nvPr/>
      </p:nvGrpSpPr>
      <p:grpSpPr>
        <a:xfrm>
          <a:off x="0" y="0"/>
          <a:ext cx="0" cy="0"/>
          <a:chOff x="0" y="0"/>
          <a:chExt cx="0" cy="0"/>
        </a:xfrm>
      </p:grpSpPr>
      <p:pic>
        <p:nvPicPr>
          <p:cNvPr id="78" name="Google Shape;78;p23"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adro">
  <p:cSld name="SECTION_HEADER_1_1_1_1_1_1">
    <p:bg>
      <p:bgPr>
        <a:blipFill>
          <a:blip r:embed="rId2">
            <a:alphaModFix/>
          </a:blip>
          <a:stretch>
            <a:fillRect/>
          </a:stretch>
        </a:blipFill>
      </p:bgPr>
    </p:bg>
    <p:spTree>
      <p:nvGrpSpPr>
        <p:cNvPr id="79" name="Shape 79"/>
        <p:cNvGrpSpPr/>
        <p:nvPr/>
      </p:nvGrpSpPr>
      <p:grpSpPr>
        <a:xfrm>
          <a:off x="0" y="0"/>
          <a:ext cx="0" cy="0"/>
          <a:chOff x="0" y="0"/>
          <a:chExt cx="0" cy="0"/>
        </a:xfrm>
      </p:grpSpPr>
      <p:pic>
        <p:nvPicPr>
          <p:cNvPr id="80" name="Google Shape;80;p24"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 imagen">
  <p:cSld name="SECTION_HEADER_1_1_1_1_1_1_1">
    <p:bg>
      <p:bgPr>
        <a:blipFill>
          <a:blip r:embed="rId2">
            <a:alphaModFix/>
          </a:blip>
          <a:stretch>
            <a:fillRect/>
          </a:stretch>
        </a:blipFill>
      </p:bgPr>
    </p:bg>
    <p:spTree>
      <p:nvGrpSpPr>
        <p:cNvPr id="81" name="Shape 81"/>
        <p:cNvGrpSpPr/>
        <p:nvPr/>
      </p:nvGrpSpPr>
      <p:grpSpPr>
        <a:xfrm>
          <a:off x="0" y="0"/>
          <a:ext cx="0" cy="0"/>
          <a:chOff x="0" y="0"/>
          <a:chExt cx="0" cy="0"/>
        </a:xfrm>
      </p:grpSpPr>
      <p:sp>
        <p:nvSpPr>
          <p:cNvPr id="82" name="Google Shape;82;p25"/>
          <p:cNvSpPr/>
          <p:nvPr/>
        </p:nvSpPr>
        <p:spPr>
          <a:xfrm>
            <a:off x="6592475" y="0"/>
            <a:ext cx="2551500" cy="5143500"/>
          </a:xfrm>
          <a:prstGeom prst="rect">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25"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ndo blanco">
  <p:cSld name="SECTION_HEADER_1_1_1_1_1_1_1_1">
    <p:spTree>
      <p:nvGrpSpPr>
        <p:cNvPr id="84" name="Shape 84"/>
        <p:cNvGrpSpPr/>
        <p:nvPr/>
      </p:nvGrpSpPr>
      <p:grpSpPr>
        <a:xfrm>
          <a:off x="0" y="0"/>
          <a:ext cx="0" cy="0"/>
          <a:chOff x="0" y="0"/>
          <a:chExt cx="0" cy="0"/>
        </a:xfrm>
      </p:grpSpPr>
      <p:pic>
        <p:nvPicPr>
          <p:cNvPr id="85" name="Google Shape;85;p26"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p:cSld name="SECTION_HEADER_1_1_1_1_1_1_1_1_1">
    <p:bg>
      <p:bgPr>
        <a:blipFill>
          <a:blip r:embed="rId2">
            <a:alphaModFix/>
          </a:blip>
          <a:stretch>
            <a:fillRect/>
          </a:stretch>
        </a:blipFill>
      </p:bgPr>
    </p:bg>
    <p:spTree>
      <p:nvGrpSpPr>
        <p:cNvPr id="86" name="Shape 86"/>
        <p:cNvGrpSpPr/>
        <p:nvPr/>
      </p:nvGrpSpPr>
      <p:grpSpPr>
        <a:xfrm>
          <a:off x="0" y="0"/>
          <a:ext cx="0" cy="0"/>
          <a:chOff x="0" y="0"/>
          <a:chExt cx="0" cy="0"/>
        </a:xfrm>
      </p:grpSpPr>
      <p:pic>
        <p:nvPicPr>
          <p:cNvPr id="87" name="Google Shape;87;p27"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A">
  <p:cSld name="SECTION_HEADER_1_1_1_1_1_1_1_1_1_1">
    <p:bg>
      <p:bgPr>
        <a:blipFill>
          <a:blip r:embed="rId2">
            <a:alphaModFix/>
          </a:blip>
          <a:stretch>
            <a:fillRect/>
          </a:stretch>
        </a:blipFill>
      </p:bgPr>
    </p:bg>
    <p:spTree>
      <p:nvGrpSpPr>
        <p:cNvPr id="88" name="Shape 88"/>
        <p:cNvGrpSpPr/>
        <p:nvPr/>
      </p:nvGrpSpPr>
      <p:grpSpPr>
        <a:xfrm>
          <a:off x="0" y="0"/>
          <a:ext cx="0" cy="0"/>
          <a:chOff x="0" y="0"/>
          <a:chExt cx="0" cy="0"/>
        </a:xfrm>
      </p:grpSpPr>
      <p:pic>
        <p:nvPicPr>
          <p:cNvPr id="89" name="Google Shape;89;p28"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5">
  <p:cSld name="SECTION_HEADER_1_1_1_1_1_1_1_1_1_8">
    <p:bg>
      <p:bgPr>
        <a:blipFill>
          <a:blip r:embed="rId2">
            <a:alphaModFix/>
          </a:blip>
          <a:stretch>
            <a:fillRect/>
          </a:stretch>
        </a:blipFill>
      </p:bgPr>
    </p:bg>
    <p:spTree>
      <p:nvGrpSpPr>
        <p:cNvPr id="90" name="Shape 90"/>
        <p:cNvGrpSpPr/>
        <p:nvPr/>
      </p:nvGrpSpPr>
      <p:grpSpPr>
        <a:xfrm>
          <a:off x="0" y="0"/>
          <a:ext cx="0" cy="0"/>
          <a:chOff x="0" y="0"/>
          <a:chExt cx="0" cy="0"/>
        </a:xfrm>
      </p:grpSpPr>
      <p:pic>
        <p:nvPicPr>
          <p:cNvPr id="91" name="Google Shape;91;p29"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B 1">
  <p:cSld name="SECTION_HEADER_1_2">
    <p:bg>
      <p:bgPr>
        <a:blipFill>
          <a:blip r:embed="rId2">
            <a:alphaModFix/>
          </a:blip>
          <a:stretch>
            <a:fillRect/>
          </a:stretch>
        </a:blipFill>
      </p:bgPr>
    </p:bg>
    <p:spTree>
      <p:nvGrpSpPr>
        <p:cNvPr id="92" name="Shape 92"/>
        <p:cNvGrpSpPr/>
        <p:nvPr/>
      </p:nvGrpSpPr>
      <p:grpSpPr>
        <a:xfrm>
          <a:off x="0" y="0"/>
          <a:ext cx="0" cy="0"/>
          <a:chOff x="0" y="0"/>
          <a:chExt cx="0" cy="0"/>
        </a:xfrm>
      </p:grpSpPr>
      <p:pic>
        <p:nvPicPr>
          <p:cNvPr id="93" name="Google Shape;93;p30" title="logo coderhouse"/>
          <p:cNvPicPr preferRelativeResize="0"/>
          <p:nvPr/>
        </p:nvPicPr>
        <p:blipFill rotWithShape="1">
          <a:blip r:embed="rId3">
            <a:alphaModFix/>
          </a:blip>
          <a:srcRect b="0" l="0" r="0" t="0"/>
          <a:stretch/>
        </p:blipFill>
        <p:spPr>
          <a:xfrm>
            <a:off x="7874775" y="4720250"/>
            <a:ext cx="1024025" cy="21162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 imagen 1">
  <p:cSld name="SECTION_HEADER_1_1_1_1_1_1_1_2">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31"/>
          <p:cNvSpPr/>
          <p:nvPr/>
        </p:nvSpPr>
        <p:spPr>
          <a:xfrm>
            <a:off x="6592475" y="0"/>
            <a:ext cx="2551500" cy="5143500"/>
          </a:xfrm>
          <a:prstGeom prst="rect">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 name="Google Shape;96;p31"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A 1">
  <p:cSld name="SECTION_HEADER_1_1_1_1_1_1_1_1_1_1_1">
    <p:bg>
      <p:bgPr>
        <a:blipFill>
          <a:blip r:embed="rId2">
            <a:alphaModFix/>
          </a:blip>
          <a:stretch>
            <a:fillRect/>
          </a:stretch>
        </a:blipFill>
      </p:bgPr>
    </p:bg>
    <p:spTree>
      <p:nvGrpSpPr>
        <p:cNvPr id="97" name="Shape 97"/>
        <p:cNvGrpSpPr/>
        <p:nvPr/>
      </p:nvGrpSpPr>
      <p:grpSpPr>
        <a:xfrm>
          <a:off x="0" y="0"/>
          <a:ext cx="0" cy="0"/>
          <a:chOff x="0" y="0"/>
          <a:chExt cx="0" cy="0"/>
        </a:xfrm>
      </p:grpSpPr>
      <p:pic>
        <p:nvPicPr>
          <p:cNvPr id="98" name="Google Shape;98;p32" title="logo coderhouse"/>
          <p:cNvPicPr preferRelativeResize="0"/>
          <p:nvPr/>
        </p:nvPicPr>
        <p:blipFill rotWithShape="1">
          <a:blip r:embed="rId3">
            <a:alphaModFix/>
          </a:blip>
          <a:srcRect b="0" l="0" r="0" t="0"/>
          <a:stretch/>
        </p:blipFill>
        <p:spPr>
          <a:xfrm>
            <a:off x="7811413" y="4692275"/>
            <a:ext cx="1150750" cy="26757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3-B 2">
  <p:cSld name="SECTION_HEADER_1_1_1_1_1_1_1_1_1_4">
    <p:bg>
      <p:bgPr>
        <a:blipFill>
          <a:blip r:embed="rId2">
            <a:alphaModFix/>
          </a:blip>
          <a:stretch>
            <a:fillRect/>
          </a:stretch>
        </a:blipFill>
      </p:bgPr>
    </p:bg>
    <p:spTree>
      <p:nvGrpSpPr>
        <p:cNvPr id="99" name="Shape 99"/>
        <p:cNvGrpSpPr/>
        <p:nvPr/>
      </p:nvGrpSpPr>
      <p:grpSpPr>
        <a:xfrm>
          <a:off x="0" y="0"/>
          <a:ext cx="0" cy="0"/>
          <a:chOff x="0" y="0"/>
          <a:chExt cx="0" cy="0"/>
        </a:xfrm>
      </p:grpSpPr>
      <p:pic>
        <p:nvPicPr>
          <p:cNvPr id="100" name="Google Shape;100;p33" title="logo coderhouse"/>
          <p:cNvPicPr preferRelativeResize="0"/>
          <p:nvPr/>
        </p:nvPicPr>
        <p:blipFill>
          <a:blip r:embed="rId3">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ndo blanco 3">
  <p:cSld name="SECTION_HEADER_1_1_1_1_1_1_1_1_2">
    <p:spTree>
      <p:nvGrpSpPr>
        <p:cNvPr id="101" name="Shape 101"/>
        <p:cNvGrpSpPr/>
        <p:nvPr/>
      </p:nvGrpSpPr>
      <p:grpSpPr>
        <a:xfrm>
          <a:off x="0" y="0"/>
          <a:ext cx="0" cy="0"/>
          <a:chOff x="0" y="0"/>
          <a:chExt cx="0" cy="0"/>
        </a:xfrm>
      </p:grpSpPr>
      <p:pic>
        <p:nvPicPr>
          <p:cNvPr id="102" name="Google Shape;102;p34" title="logo coderhouse"/>
          <p:cNvPicPr preferRelativeResize="0"/>
          <p:nvPr/>
        </p:nvPicPr>
        <p:blipFill>
          <a:blip r:embed="rId2">
            <a:alphaModFix/>
          </a:blip>
          <a:stretch>
            <a:fillRect/>
          </a:stretch>
        </p:blipFill>
        <p:spPr>
          <a:xfrm>
            <a:off x="7811413" y="4692275"/>
            <a:ext cx="1150750" cy="2675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6" Type="http://schemas.openxmlformats.org/officeDocument/2006/relationships/theme" Target="../theme/theme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4" name="Shape 64"/>
        <p:cNvGrpSpPr/>
        <p:nvPr/>
      </p:nvGrpSpPr>
      <p:grpSpPr>
        <a:xfrm>
          <a:off x="0" y="0"/>
          <a:ext cx="0" cy="0"/>
          <a:chOff x="0" y="0"/>
          <a:chExt cx="0" cy="0"/>
        </a:xfrm>
      </p:grpSpPr>
      <p:sp>
        <p:nvSpPr>
          <p:cNvPr id="65" name="Google Shape;6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66" name="Google Shape;66;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67" name="Google Shape;6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2.png"/><Relationship Id="rId5"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12.png"/><Relationship Id="rId5" Type="http://schemas.openxmlformats.org/officeDocument/2006/relationships/image" Target="../media/image3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12.png"/><Relationship Id="rId5"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34.png"/><Relationship Id="rId5" Type="http://schemas.openxmlformats.org/officeDocument/2006/relationships/image" Target="../media/image46.png"/><Relationship Id="rId6"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2.png"/><Relationship Id="rId5" Type="http://schemas.openxmlformats.org/officeDocument/2006/relationships/image" Target="../media/image37.png"/><Relationship Id="rId6" Type="http://schemas.openxmlformats.org/officeDocument/2006/relationships/image" Target="../media/image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12.png"/><Relationship Id="rId5" Type="http://schemas.openxmlformats.org/officeDocument/2006/relationships/image" Target="../media/image44.png"/><Relationship Id="rId6" Type="http://schemas.openxmlformats.org/officeDocument/2006/relationships/image" Target="../media/image38.png"/><Relationship Id="rId7"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12.png"/><Relationship Id="rId5" Type="http://schemas.openxmlformats.org/officeDocument/2006/relationships/image" Target="../media/image40.png"/><Relationship Id="rId6" Type="http://schemas.openxmlformats.org/officeDocument/2006/relationships/image" Target="../media/image53.png"/><Relationship Id="rId7" Type="http://schemas.openxmlformats.org/officeDocument/2006/relationships/image" Target="../media/image5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12.png"/><Relationship Id="rId5" Type="http://schemas.openxmlformats.org/officeDocument/2006/relationships/image" Target="../media/image49.png"/><Relationship Id="rId6" Type="http://schemas.openxmlformats.org/officeDocument/2006/relationships/image" Target="../media/image5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hyperlink" Target="http://www.youtube.com/watch?v=aa5TJ9OrbO8" TargetMode="External"/><Relationship Id="rId4" Type="http://schemas.openxmlformats.org/officeDocument/2006/relationships/image" Target="../media/image4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hyperlink" Target="http://www.youtube.com/watch?v=48lBrNMxjUQ" TargetMode="External"/><Relationship Id="rId4" Type="http://schemas.openxmlformats.org/officeDocument/2006/relationships/image" Target="../media/image3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 Id="rId3"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43.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 Id="rId3" Type="http://schemas.openxmlformats.org/officeDocument/2006/relationships/image" Target="../media/image41.png"/><Relationship Id="rId4" Type="http://schemas.openxmlformats.org/officeDocument/2006/relationships/image" Target="../media/image45.png"/><Relationship Id="rId5" Type="http://schemas.openxmlformats.org/officeDocument/2006/relationships/image" Target="../media/image48.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27.png"/><Relationship Id="rId4" Type="http://schemas.openxmlformats.org/officeDocument/2006/relationships/image" Target="../media/image23.png"/><Relationship Id="rId5"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5"/>
          <p:cNvSpPr txBox="1"/>
          <p:nvPr/>
        </p:nvSpPr>
        <p:spPr>
          <a:xfrm>
            <a:off x="341250" y="1701150"/>
            <a:ext cx="4815900" cy="91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5300">
                <a:solidFill>
                  <a:srgbClr val="EAFF6A"/>
                </a:solidFill>
                <a:latin typeface="DM Sans"/>
                <a:ea typeface="DM Sans"/>
                <a:cs typeface="DM Sans"/>
                <a:sym typeface="DM Sans"/>
              </a:rPr>
              <a:t>Boas-</a:t>
            </a:r>
            <a:r>
              <a:rPr b="1" lang="pt-BR" sz="5300">
                <a:solidFill>
                  <a:srgbClr val="EAFF6A"/>
                </a:solidFill>
                <a:latin typeface="DM Sans"/>
                <a:ea typeface="DM Sans"/>
                <a:cs typeface="DM Sans"/>
                <a:sym typeface="DM Sans"/>
              </a:rPr>
              <a:t>vindas</a:t>
            </a:r>
            <a:r>
              <a:rPr b="1" lang="pt-BR" sz="5300">
                <a:solidFill>
                  <a:srgbClr val="EAFF6A"/>
                </a:solidFill>
                <a:latin typeface="DM Sans"/>
                <a:ea typeface="DM Sans"/>
                <a:cs typeface="DM Sans"/>
                <a:sym typeface="DM Sans"/>
              </a:rPr>
              <a:t>!</a:t>
            </a:r>
            <a:endParaRPr b="1" sz="5300">
              <a:solidFill>
                <a:srgbClr val="EAFF6A"/>
              </a:solidFill>
              <a:latin typeface="DM Sans"/>
              <a:ea typeface="DM Sans"/>
              <a:cs typeface="DM Sans"/>
              <a:sym typeface="DM Sans"/>
            </a:endParaRPr>
          </a:p>
        </p:txBody>
      </p:sp>
      <p:sp>
        <p:nvSpPr>
          <p:cNvPr id="108" name="Google Shape;108;p35"/>
          <p:cNvSpPr txBox="1"/>
          <p:nvPr/>
        </p:nvSpPr>
        <p:spPr>
          <a:xfrm>
            <a:off x="396100" y="2472750"/>
            <a:ext cx="38148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700">
                <a:solidFill>
                  <a:schemeClr val="lt1"/>
                </a:solidFill>
                <a:latin typeface="DM Sans"/>
                <a:ea typeface="DM Sans"/>
                <a:cs typeface="DM Sans"/>
                <a:sym typeface="DM Sans"/>
              </a:rPr>
              <a:t>Esteja confortável, pegue uma água e se acomode em um local tranquilo que já começamos.</a:t>
            </a:r>
            <a:endParaRPr sz="1700">
              <a:solidFill>
                <a:schemeClr val="lt1"/>
              </a:solidFill>
              <a:latin typeface="DM Sans"/>
              <a:ea typeface="DM Sans"/>
              <a:cs typeface="DM Sans"/>
              <a:sym typeface="DM Sans"/>
            </a:endParaRPr>
          </a:p>
        </p:txBody>
      </p:sp>
      <p:pic>
        <p:nvPicPr>
          <p:cNvPr id="109" name="Google Shape;109;p35"/>
          <p:cNvPicPr preferRelativeResize="0"/>
          <p:nvPr/>
        </p:nvPicPr>
        <p:blipFill>
          <a:blip r:embed="rId3">
            <a:alphaModFix/>
          </a:blip>
          <a:stretch>
            <a:fillRect/>
          </a:stretch>
        </p:blipFill>
        <p:spPr>
          <a:xfrm>
            <a:off x="5926325" y="181425"/>
            <a:ext cx="3217676" cy="4322624"/>
          </a:xfrm>
          <a:prstGeom prst="rect">
            <a:avLst/>
          </a:prstGeom>
          <a:noFill/>
          <a:ln>
            <a:noFill/>
          </a:ln>
        </p:spPr>
      </p:pic>
      <p:sp>
        <p:nvSpPr>
          <p:cNvPr id="110" name="Google Shape;110;p35"/>
          <p:cNvSpPr txBox="1"/>
          <p:nvPr/>
        </p:nvSpPr>
        <p:spPr>
          <a:xfrm>
            <a:off x="6101563" y="290250"/>
            <a:ext cx="2754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300">
                <a:solidFill>
                  <a:schemeClr val="lt1"/>
                </a:solidFill>
                <a:latin typeface="DM Sans"/>
                <a:ea typeface="DM Sans"/>
                <a:cs typeface="DM Sans"/>
                <a:sym typeface="DM Sans"/>
              </a:rPr>
              <a:t>Como você </a:t>
            </a:r>
            <a:r>
              <a:rPr b="1" lang="pt-BR" sz="1300">
                <a:solidFill>
                  <a:srgbClr val="EAFF6A"/>
                </a:solidFill>
                <a:latin typeface="DM Sans"/>
                <a:ea typeface="DM Sans"/>
                <a:cs typeface="DM Sans"/>
                <a:sym typeface="DM Sans"/>
              </a:rPr>
              <a:t>chega?</a:t>
            </a:r>
            <a:endParaRPr b="1" sz="1300">
              <a:solidFill>
                <a:srgbClr val="EAFF6A"/>
              </a:solidFill>
              <a:latin typeface="DM Sans"/>
              <a:ea typeface="DM Sans"/>
              <a:cs typeface="DM Sans"/>
              <a:sym typeface="DM Sans"/>
            </a:endParaRPr>
          </a:p>
        </p:txBody>
      </p:sp>
      <p:sp>
        <p:nvSpPr>
          <p:cNvPr id="111" name="Google Shape;111;p35"/>
          <p:cNvSpPr/>
          <p:nvPr/>
        </p:nvSpPr>
        <p:spPr>
          <a:xfrm>
            <a:off x="6257050" y="675149"/>
            <a:ext cx="2568000" cy="121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5"/>
          <p:cNvSpPr/>
          <p:nvPr/>
        </p:nvSpPr>
        <p:spPr>
          <a:xfrm>
            <a:off x="6257050" y="1892120"/>
            <a:ext cx="2568000" cy="121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5"/>
          <p:cNvSpPr/>
          <p:nvPr/>
        </p:nvSpPr>
        <p:spPr>
          <a:xfrm>
            <a:off x="6257050" y="3109216"/>
            <a:ext cx="2568000" cy="1217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5"/>
          <p:cNvSpPr txBox="1"/>
          <p:nvPr/>
        </p:nvSpPr>
        <p:spPr>
          <a:xfrm>
            <a:off x="6611117" y="875849"/>
            <a:ext cx="5637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4100">
                <a:solidFill>
                  <a:schemeClr val="lt1"/>
                </a:solidFill>
                <a:latin typeface="DM Sans"/>
                <a:ea typeface="DM Sans"/>
                <a:cs typeface="DM Sans"/>
                <a:sym typeface="DM Sans"/>
              </a:rPr>
              <a:t>1</a:t>
            </a:r>
            <a:endParaRPr b="1" sz="4100">
              <a:solidFill>
                <a:schemeClr val="lt1"/>
              </a:solidFill>
              <a:latin typeface="DM Sans"/>
              <a:ea typeface="DM Sans"/>
              <a:cs typeface="DM Sans"/>
              <a:sym typeface="DM Sans"/>
            </a:endParaRPr>
          </a:p>
        </p:txBody>
      </p:sp>
      <p:sp>
        <p:nvSpPr>
          <p:cNvPr id="115" name="Google Shape;115;p35"/>
          <p:cNvSpPr txBox="1"/>
          <p:nvPr/>
        </p:nvSpPr>
        <p:spPr>
          <a:xfrm>
            <a:off x="6611117" y="2092820"/>
            <a:ext cx="5334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4100">
                <a:solidFill>
                  <a:srgbClr val="FFFFFF"/>
                </a:solidFill>
                <a:latin typeface="DM Sans"/>
                <a:ea typeface="DM Sans"/>
                <a:cs typeface="DM Sans"/>
                <a:sym typeface="DM Sans"/>
              </a:rPr>
              <a:t>2</a:t>
            </a:r>
            <a:endParaRPr b="1" sz="4100">
              <a:solidFill>
                <a:srgbClr val="FFFFFF"/>
              </a:solidFill>
              <a:latin typeface="DM Sans"/>
              <a:ea typeface="DM Sans"/>
              <a:cs typeface="DM Sans"/>
              <a:sym typeface="DM Sans"/>
            </a:endParaRPr>
          </a:p>
        </p:txBody>
      </p:sp>
      <p:sp>
        <p:nvSpPr>
          <p:cNvPr id="116" name="Google Shape;116;p35"/>
          <p:cNvSpPr txBox="1"/>
          <p:nvPr/>
        </p:nvSpPr>
        <p:spPr>
          <a:xfrm>
            <a:off x="6650417" y="3309916"/>
            <a:ext cx="485100" cy="81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4100">
                <a:solidFill>
                  <a:srgbClr val="FFFFFF"/>
                </a:solidFill>
                <a:latin typeface="DM Sans"/>
                <a:ea typeface="DM Sans"/>
                <a:cs typeface="DM Sans"/>
                <a:sym typeface="DM Sans"/>
              </a:rPr>
              <a:t>3</a:t>
            </a:r>
            <a:endParaRPr b="1" sz="4100">
              <a:solidFill>
                <a:srgbClr val="FFFFFF"/>
              </a:solidFill>
              <a:latin typeface="DM Sans"/>
              <a:ea typeface="DM Sans"/>
              <a:cs typeface="DM Sans"/>
              <a:sym typeface="DM Sans"/>
            </a:endParaRPr>
          </a:p>
        </p:txBody>
      </p:sp>
      <p:sp>
        <p:nvSpPr>
          <p:cNvPr id="117" name="Google Shape;117;p35"/>
          <p:cNvSpPr txBox="1"/>
          <p:nvPr/>
        </p:nvSpPr>
        <p:spPr>
          <a:xfrm>
            <a:off x="6969250" y="1815838"/>
            <a:ext cx="30882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7700"/>
              <a:t>🫠</a:t>
            </a:r>
            <a:endParaRPr sz="7700"/>
          </a:p>
        </p:txBody>
      </p:sp>
      <p:sp>
        <p:nvSpPr>
          <p:cNvPr id="118" name="Google Shape;118;p35"/>
          <p:cNvSpPr txBox="1"/>
          <p:nvPr/>
        </p:nvSpPr>
        <p:spPr>
          <a:xfrm>
            <a:off x="6948513" y="598950"/>
            <a:ext cx="5637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7700"/>
              <a:t>🙄</a:t>
            </a:r>
            <a:endParaRPr sz="7700"/>
          </a:p>
        </p:txBody>
      </p:sp>
      <p:sp>
        <p:nvSpPr>
          <p:cNvPr id="119" name="Google Shape;119;p35"/>
          <p:cNvSpPr txBox="1"/>
          <p:nvPr/>
        </p:nvSpPr>
        <p:spPr>
          <a:xfrm>
            <a:off x="6906925" y="3032900"/>
            <a:ext cx="10869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7700"/>
              <a:t>😄</a:t>
            </a:r>
            <a:endParaRPr sz="7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4"/>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Condicionais</a:t>
            </a:r>
            <a:endParaRPr b="1" sz="4000">
              <a:solidFill>
                <a:schemeClr val="dk1"/>
              </a:solidFill>
              <a:latin typeface="DM Sans"/>
              <a:ea typeface="DM Sans"/>
              <a:cs typeface="DM Sans"/>
              <a:sym typeface="DM Sans"/>
            </a:endParaRPr>
          </a:p>
        </p:txBody>
      </p:sp>
      <p:sp>
        <p:nvSpPr>
          <p:cNvPr id="183" name="Google Shape;183;p44"/>
          <p:cNvSpPr txBox="1"/>
          <p:nvPr/>
        </p:nvSpPr>
        <p:spPr>
          <a:xfrm>
            <a:off x="457725" y="2290650"/>
            <a:ext cx="4010400" cy="150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t-BR" sz="1350">
                <a:solidFill>
                  <a:schemeClr val="dk1"/>
                </a:solidFill>
                <a:latin typeface="DM Sans"/>
                <a:ea typeface="DM Sans"/>
                <a:cs typeface="DM Sans"/>
                <a:sym typeface="DM Sans"/>
              </a:rPr>
              <a:t>Esta é uma das estruturas básicas da programação, a estrutura condicional.</a:t>
            </a:r>
            <a:endParaRPr sz="1350">
              <a:solidFill>
                <a:schemeClr val="dk1"/>
              </a:solidFill>
              <a:latin typeface="DM Sans"/>
              <a:ea typeface="DM Sans"/>
              <a:cs typeface="DM Sans"/>
              <a:sym typeface="DM Sans"/>
            </a:endParaRPr>
          </a:p>
          <a:p>
            <a:pPr indent="0" lvl="0" marL="0" rtl="0" algn="l">
              <a:lnSpc>
                <a:spcPct val="115000"/>
              </a:lnSpc>
              <a:spcBef>
                <a:spcPts val="1200"/>
              </a:spcBef>
              <a:spcAft>
                <a:spcPts val="1200"/>
              </a:spcAft>
              <a:buNone/>
            </a:pPr>
            <a:r>
              <a:rPr lang="pt-BR" sz="1350">
                <a:solidFill>
                  <a:schemeClr val="dk1"/>
                </a:solidFill>
                <a:latin typeface="DM Sans"/>
                <a:ea typeface="DM Sans"/>
                <a:cs typeface="DM Sans"/>
                <a:sym typeface="DM Sans"/>
              </a:rPr>
              <a:t>Também chamamos esta estrutura de </a:t>
            </a:r>
            <a:r>
              <a:rPr b="1" lang="pt-BR" sz="1350">
                <a:solidFill>
                  <a:schemeClr val="dk1"/>
                </a:solidFill>
                <a:highlight>
                  <a:srgbClr val="EAFF6A"/>
                </a:highlight>
                <a:latin typeface="DM Sans"/>
                <a:ea typeface="DM Sans"/>
                <a:cs typeface="DM Sans"/>
                <a:sym typeface="DM Sans"/>
              </a:rPr>
              <a:t>“estrutura de decisão”</a:t>
            </a:r>
            <a:r>
              <a:rPr lang="pt-BR" sz="1350">
                <a:solidFill>
                  <a:schemeClr val="dk1"/>
                </a:solidFill>
                <a:latin typeface="DM Sans"/>
                <a:ea typeface="DM Sans"/>
                <a:cs typeface="DM Sans"/>
                <a:sym typeface="DM Sans"/>
              </a:rPr>
              <a:t>, ou simplesmente “se” ou “if”.</a:t>
            </a:r>
            <a:endParaRPr sz="1350">
              <a:solidFill>
                <a:schemeClr val="dk1"/>
              </a:solidFill>
              <a:highlight>
                <a:srgbClr val="EAFF6A"/>
              </a:highlight>
              <a:latin typeface="DM Sans"/>
              <a:ea typeface="DM Sans"/>
              <a:cs typeface="DM Sans"/>
              <a:sym typeface="DM Sans"/>
            </a:endParaRPr>
          </a:p>
        </p:txBody>
      </p:sp>
      <p:pic>
        <p:nvPicPr>
          <p:cNvPr id="184" name="Google Shape;184;p44"/>
          <p:cNvPicPr preferRelativeResize="0"/>
          <p:nvPr/>
        </p:nvPicPr>
        <p:blipFill rotWithShape="1">
          <a:blip r:embed="rId3">
            <a:alphaModFix/>
          </a:blip>
          <a:srcRect b="9073" l="0" r="35811" t="10489"/>
          <a:stretch/>
        </p:blipFill>
        <p:spPr>
          <a:xfrm>
            <a:off x="5123325" y="1320300"/>
            <a:ext cx="3278602" cy="2311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5"/>
          <p:cNvSpPr/>
          <p:nvPr/>
        </p:nvSpPr>
        <p:spPr>
          <a:xfrm>
            <a:off x="517000" y="1464475"/>
            <a:ext cx="3297600" cy="189900"/>
          </a:xfrm>
          <a:prstGeom prst="rect">
            <a:avLst/>
          </a:prstGeom>
          <a:solidFill>
            <a:srgbClr val="EAFF6A"/>
          </a:solidFill>
          <a:ln cap="flat" cmpd="sng" w="9525">
            <a:solidFill>
              <a:srgbClr val="EAFF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45"/>
          <p:cNvPicPr preferRelativeResize="0"/>
          <p:nvPr/>
        </p:nvPicPr>
        <p:blipFill rotWithShape="1">
          <a:blip r:embed="rId3">
            <a:alphaModFix/>
          </a:blip>
          <a:srcRect b="2619" l="0" r="11582" t="0"/>
          <a:stretch/>
        </p:blipFill>
        <p:spPr>
          <a:xfrm>
            <a:off x="5846400" y="0"/>
            <a:ext cx="3297600" cy="5144399"/>
          </a:xfrm>
          <a:prstGeom prst="rect">
            <a:avLst/>
          </a:prstGeom>
          <a:noFill/>
          <a:ln>
            <a:noFill/>
          </a:ln>
        </p:spPr>
      </p:pic>
      <p:pic>
        <p:nvPicPr>
          <p:cNvPr id="191" name="Google Shape;191;p45"/>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192" name="Google Shape;192;p45"/>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Condicionais</a:t>
            </a:r>
            <a:endParaRPr b="1" sz="4000">
              <a:solidFill>
                <a:schemeClr val="dk1"/>
              </a:solidFill>
              <a:latin typeface="DM Sans"/>
              <a:ea typeface="DM Sans"/>
              <a:cs typeface="DM Sans"/>
              <a:sym typeface="DM Sans"/>
            </a:endParaRPr>
          </a:p>
        </p:txBody>
      </p:sp>
      <p:sp>
        <p:nvSpPr>
          <p:cNvPr id="193" name="Google Shape;193;p45"/>
          <p:cNvSpPr txBox="1"/>
          <p:nvPr/>
        </p:nvSpPr>
        <p:spPr>
          <a:xfrm>
            <a:off x="457725" y="2290650"/>
            <a:ext cx="5088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350">
                <a:solidFill>
                  <a:schemeClr val="dk1"/>
                </a:solidFill>
                <a:latin typeface="DM Sans"/>
                <a:ea typeface="DM Sans"/>
                <a:cs typeface="DM Sans"/>
                <a:sym typeface="DM Sans"/>
              </a:rPr>
              <a:t>Condicionais são </a:t>
            </a:r>
            <a:r>
              <a:rPr b="1" lang="pt-BR" sz="1350">
                <a:solidFill>
                  <a:schemeClr val="dk1"/>
                </a:solidFill>
                <a:latin typeface="DM Sans"/>
                <a:ea typeface="DM Sans"/>
                <a:cs typeface="DM Sans"/>
                <a:sym typeface="DM Sans"/>
              </a:rPr>
              <a:t>estruturas de controle de fluxo que permitem ao programador executar diferentes trechos de código</a:t>
            </a:r>
            <a:r>
              <a:rPr lang="pt-BR" sz="1350">
                <a:solidFill>
                  <a:schemeClr val="dk1"/>
                </a:solidFill>
                <a:latin typeface="DM Sans"/>
                <a:ea typeface="DM Sans"/>
                <a:cs typeface="DM Sans"/>
                <a:sym typeface="DM Sans"/>
              </a:rPr>
              <a:t>, dependendo da avaliação de uma expressão.</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i="1" lang="pt-BR" sz="1350">
                <a:solidFill>
                  <a:schemeClr val="dk2"/>
                </a:solidFill>
                <a:latin typeface="DM Sans"/>
                <a:ea typeface="DM Sans"/>
                <a:cs typeface="DM Sans"/>
                <a:sym typeface="DM Sans"/>
              </a:rPr>
              <a:t>if &lt;condição&gt;:</a:t>
            </a:r>
            <a:endParaRPr i="1" sz="1350">
              <a:solidFill>
                <a:schemeClr val="dk2"/>
              </a:solidFill>
              <a:latin typeface="DM Sans"/>
              <a:ea typeface="DM Sans"/>
              <a:cs typeface="DM Sans"/>
              <a:sym typeface="DM Sans"/>
            </a:endParaRPr>
          </a:p>
          <a:p>
            <a:pPr indent="0" lvl="0" marL="0" rtl="0" algn="l">
              <a:spcBef>
                <a:spcPts val="0"/>
              </a:spcBef>
              <a:spcAft>
                <a:spcPts val="0"/>
              </a:spcAft>
              <a:buNone/>
            </a:pPr>
            <a:r>
              <a:rPr i="1" lang="pt-BR" sz="1350">
                <a:solidFill>
                  <a:schemeClr val="dk2"/>
                </a:solidFill>
                <a:latin typeface="DM Sans"/>
                <a:ea typeface="DM Sans"/>
                <a:cs typeface="DM Sans"/>
                <a:sym typeface="DM Sans"/>
              </a:rPr>
              <a:t>    &lt;comandos&gt;</a:t>
            </a:r>
            <a:endParaRPr i="1" sz="1350">
              <a:solidFill>
                <a:schemeClr val="dk2"/>
              </a:solidFill>
              <a:latin typeface="DM Sans"/>
              <a:ea typeface="DM Sans"/>
              <a:cs typeface="DM Sans"/>
              <a:sym typeface="DM Sans"/>
            </a:endParaRPr>
          </a:p>
          <a:p>
            <a:pPr indent="0" lvl="0" marL="0" rtl="0" algn="l">
              <a:spcBef>
                <a:spcPts val="0"/>
              </a:spcBef>
              <a:spcAft>
                <a:spcPts val="0"/>
              </a:spcAft>
              <a:buNone/>
            </a:pPr>
            <a:r>
              <a:rPr i="1" lang="pt-BR" sz="1350">
                <a:solidFill>
                  <a:schemeClr val="dk2"/>
                </a:solidFill>
                <a:latin typeface="DM Sans"/>
                <a:ea typeface="DM Sans"/>
                <a:cs typeface="DM Sans"/>
                <a:sym typeface="DM Sans"/>
              </a:rPr>
              <a:t>    &lt;comandos&gt;</a:t>
            </a:r>
            <a:endParaRPr i="1" sz="1350">
              <a:solidFill>
                <a:schemeClr val="dk2"/>
              </a:solidFill>
              <a:latin typeface="DM Sans"/>
              <a:ea typeface="DM Sans"/>
              <a:cs typeface="DM Sans"/>
              <a:sym typeface="DM Sans"/>
            </a:endParaRPr>
          </a:p>
          <a:p>
            <a:pPr indent="0" lvl="0" marL="0" rtl="0" algn="l">
              <a:lnSpc>
                <a:spcPct val="115000"/>
              </a:lnSpc>
              <a:spcBef>
                <a:spcPts val="0"/>
              </a:spcBef>
              <a:spcAft>
                <a:spcPts val="1200"/>
              </a:spcAft>
              <a:buNone/>
            </a:pPr>
            <a:r>
              <a:t/>
            </a:r>
            <a:endParaRPr sz="1350">
              <a:solidFill>
                <a:schemeClr val="dk1"/>
              </a:solidFill>
              <a:latin typeface="DM Sans"/>
              <a:ea typeface="DM Sans"/>
              <a:cs typeface="DM Sans"/>
              <a:sym typeface="DM Sans"/>
            </a:endParaRPr>
          </a:p>
        </p:txBody>
      </p:sp>
      <p:pic>
        <p:nvPicPr>
          <p:cNvPr id="194" name="Google Shape;194;p45"/>
          <p:cNvPicPr preferRelativeResize="0"/>
          <p:nvPr/>
        </p:nvPicPr>
        <p:blipFill>
          <a:blip r:embed="rId5">
            <a:alphaModFix/>
          </a:blip>
          <a:stretch>
            <a:fillRect/>
          </a:stretch>
        </p:blipFill>
        <p:spPr>
          <a:xfrm>
            <a:off x="6237500" y="1581875"/>
            <a:ext cx="2515400" cy="1808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46"/>
          <p:cNvSpPr/>
          <p:nvPr/>
        </p:nvSpPr>
        <p:spPr>
          <a:xfrm>
            <a:off x="517000" y="1464475"/>
            <a:ext cx="3297600" cy="189900"/>
          </a:xfrm>
          <a:prstGeom prst="rect">
            <a:avLst/>
          </a:prstGeom>
          <a:solidFill>
            <a:srgbClr val="EAFF6A"/>
          </a:solidFill>
          <a:ln cap="flat" cmpd="sng" w="9525">
            <a:solidFill>
              <a:srgbClr val="EAFF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46"/>
          <p:cNvPicPr preferRelativeResize="0"/>
          <p:nvPr/>
        </p:nvPicPr>
        <p:blipFill rotWithShape="1">
          <a:blip r:embed="rId3">
            <a:alphaModFix/>
          </a:blip>
          <a:srcRect b="2619" l="0" r="11582" t="0"/>
          <a:stretch/>
        </p:blipFill>
        <p:spPr>
          <a:xfrm>
            <a:off x="5846400" y="0"/>
            <a:ext cx="3297600" cy="5144399"/>
          </a:xfrm>
          <a:prstGeom prst="rect">
            <a:avLst/>
          </a:prstGeom>
          <a:noFill/>
          <a:ln>
            <a:noFill/>
          </a:ln>
        </p:spPr>
      </p:pic>
      <p:pic>
        <p:nvPicPr>
          <p:cNvPr id="201" name="Google Shape;201;p46"/>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202" name="Google Shape;202;p46"/>
          <p:cNvSpPr txBox="1"/>
          <p:nvPr/>
        </p:nvSpPr>
        <p:spPr>
          <a:xfrm>
            <a:off x="457725" y="1071050"/>
            <a:ext cx="4730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Condicionais</a:t>
            </a:r>
            <a:endParaRPr b="1" sz="4000">
              <a:solidFill>
                <a:schemeClr val="dk1"/>
              </a:solidFill>
              <a:latin typeface="DM Sans"/>
              <a:ea typeface="DM Sans"/>
              <a:cs typeface="DM Sans"/>
              <a:sym typeface="DM Sans"/>
            </a:endParaRPr>
          </a:p>
        </p:txBody>
      </p:sp>
      <p:sp>
        <p:nvSpPr>
          <p:cNvPr id="203" name="Google Shape;203;p46"/>
          <p:cNvSpPr txBox="1"/>
          <p:nvPr/>
        </p:nvSpPr>
        <p:spPr>
          <a:xfrm>
            <a:off x="457725" y="2132600"/>
            <a:ext cx="50880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350">
                <a:solidFill>
                  <a:schemeClr val="dk1"/>
                </a:solidFill>
                <a:latin typeface="DM Sans"/>
                <a:ea typeface="DM Sans"/>
                <a:cs typeface="DM Sans"/>
                <a:sym typeface="DM Sans"/>
              </a:rPr>
              <a:t>Operadores de Comparação:</a:t>
            </a:r>
            <a:endParaRPr b="1" sz="1350">
              <a:solidFill>
                <a:schemeClr val="dk1"/>
              </a:solidFill>
              <a:latin typeface="DM Sans"/>
              <a:ea typeface="DM Sans"/>
              <a:cs typeface="DM Sans"/>
              <a:sym typeface="DM Sans"/>
            </a:endParaRPr>
          </a:p>
          <a:p>
            <a:pPr indent="0" lvl="0" marL="0" rtl="0" algn="l">
              <a:spcBef>
                <a:spcPts val="0"/>
              </a:spcBef>
              <a:spcAft>
                <a:spcPts val="0"/>
              </a:spcAft>
              <a:buNone/>
            </a:pPr>
            <a:r>
              <a:rPr lang="pt-BR" sz="1350">
                <a:solidFill>
                  <a:schemeClr val="dk1"/>
                </a:solidFill>
                <a:latin typeface="DM Sans"/>
                <a:ea typeface="DM Sans"/>
                <a:cs typeface="DM Sans"/>
                <a:sym typeface="DM Sans"/>
              </a:rPr>
              <a:t>igual (==)</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lang="pt-BR" sz="1350">
                <a:solidFill>
                  <a:schemeClr val="dk1"/>
                </a:solidFill>
                <a:latin typeface="DM Sans"/>
                <a:ea typeface="DM Sans"/>
                <a:cs typeface="DM Sans"/>
                <a:sym typeface="DM Sans"/>
              </a:rPr>
              <a:t>diferente (!=)</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lang="pt-BR" sz="1350">
                <a:solidFill>
                  <a:schemeClr val="dk1"/>
                </a:solidFill>
                <a:latin typeface="DM Sans"/>
                <a:ea typeface="DM Sans"/>
                <a:cs typeface="DM Sans"/>
                <a:sym typeface="DM Sans"/>
              </a:rPr>
              <a:t>maior que (&gt;)</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lang="pt-BR" sz="1350">
                <a:solidFill>
                  <a:schemeClr val="dk1"/>
                </a:solidFill>
                <a:latin typeface="DM Sans"/>
                <a:ea typeface="DM Sans"/>
                <a:cs typeface="DM Sans"/>
                <a:sym typeface="DM Sans"/>
              </a:rPr>
              <a:t>menor que (&lt;)</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lang="pt-BR" sz="1350">
                <a:solidFill>
                  <a:schemeClr val="dk1"/>
                </a:solidFill>
                <a:latin typeface="DM Sans"/>
                <a:ea typeface="DM Sans"/>
                <a:cs typeface="DM Sans"/>
                <a:sym typeface="DM Sans"/>
              </a:rPr>
              <a:t>maior ou igual (&gt;=)</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lang="pt-BR" sz="1350">
                <a:solidFill>
                  <a:schemeClr val="dk1"/>
                </a:solidFill>
                <a:latin typeface="DM Sans"/>
                <a:ea typeface="DM Sans"/>
                <a:cs typeface="DM Sans"/>
                <a:sym typeface="DM Sans"/>
              </a:rPr>
              <a:t>menor ou igual (&lt;=)</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b="1" lang="pt-BR" sz="1350">
                <a:solidFill>
                  <a:schemeClr val="dk1"/>
                </a:solidFill>
                <a:latin typeface="DM Sans"/>
                <a:ea typeface="DM Sans"/>
                <a:cs typeface="DM Sans"/>
                <a:sym typeface="DM Sans"/>
              </a:rPr>
              <a:t>Operadores Lógicos: </a:t>
            </a:r>
            <a:endParaRPr b="1" sz="1350">
              <a:solidFill>
                <a:schemeClr val="dk1"/>
              </a:solidFill>
              <a:latin typeface="DM Sans"/>
              <a:ea typeface="DM Sans"/>
              <a:cs typeface="DM Sans"/>
              <a:sym typeface="DM Sans"/>
            </a:endParaRPr>
          </a:p>
          <a:p>
            <a:pPr indent="0" lvl="0" marL="0" rtl="0" algn="l">
              <a:spcBef>
                <a:spcPts val="0"/>
              </a:spcBef>
              <a:spcAft>
                <a:spcPts val="0"/>
              </a:spcAft>
              <a:buNone/>
            </a:pPr>
            <a:r>
              <a:rPr lang="pt-BR" sz="1350">
                <a:solidFill>
                  <a:schemeClr val="dk1"/>
                </a:solidFill>
                <a:latin typeface="DM Sans"/>
                <a:ea typeface="DM Sans"/>
                <a:cs typeface="DM Sans"/>
                <a:sym typeface="DM Sans"/>
              </a:rPr>
              <a:t>and</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lang="pt-BR" sz="1350">
                <a:solidFill>
                  <a:schemeClr val="dk1"/>
                </a:solidFill>
                <a:latin typeface="DM Sans"/>
                <a:ea typeface="DM Sans"/>
                <a:cs typeface="DM Sans"/>
                <a:sym typeface="DM Sans"/>
              </a:rPr>
              <a:t>or</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lang="pt-BR" sz="1350">
                <a:solidFill>
                  <a:schemeClr val="dk1"/>
                </a:solidFill>
                <a:latin typeface="DM Sans"/>
                <a:ea typeface="DM Sans"/>
                <a:cs typeface="DM Sans"/>
                <a:sym typeface="DM Sans"/>
              </a:rPr>
              <a:t>not</a:t>
            </a:r>
            <a:endParaRPr sz="1350">
              <a:solidFill>
                <a:schemeClr val="dk1"/>
              </a:solidFill>
              <a:latin typeface="DM Sans"/>
              <a:ea typeface="DM Sans"/>
              <a:cs typeface="DM Sans"/>
              <a:sym typeface="DM Sans"/>
            </a:endParaRPr>
          </a:p>
        </p:txBody>
      </p:sp>
      <p:pic>
        <p:nvPicPr>
          <p:cNvPr id="204" name="Google Shape;204;p46"/>
          <p:cNvPicPr preferRelativeResize="0"/>
          <p:nvPr/>
        </p:nvPicPr>
        <p:blipFill>
          <a:blip r:embed="rId5">
            <a:alphaModFix/>
          </a:blip>
          <a:stretch>
            <a:fillRect/>
          </a:stretch>
        </p:blipFill>
        <p:spPr>
          <a:xfrm>
            <a:off x="5979250" y="1440263"/>
            <a:ext cx="2929975" cy="2263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7"/>
          <p:cNvSpPr/>
          <p:nvPr/>
        </p:nvSpPr>
        <p:spPr>
          <a:xfrm>
            <a:off x="517000" y="1464475"/>
            <a:ext cx="3297600" cy="189900"/>
          </a:xfrm>
          <a:prstGeom prst="rect">
            <a:avLst/>
          </a:prstGeom>
          <a:solidFill>
            <a:srgbClr val="EAFF6A"/>
          </a:solidFill>
          <a:ln cap="flat" cmpd="sng" w="9525">
            <a:solidFill>
              <a:srgbClr val="EAFF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 name="Google Shape;210;p47"/>
          <p:cNvPicPr preferRelativeResize="0"/>
          <p:nvPr/>
        </p:nvPicPr>
        <p:blipFill rotWithShape="1">
          <a:blip r:embed="rId3">
            <a:alphaModFix/>
          </a:blip>
          <a:srcRect b="2619" l="0" r="11582" t="0"/>
          <a:stretch/>
        </p:blipFill>
        <p:spPr>
          <a:xfrm>
            <a:off x="5846400" y="0"/>
            <a:ext cx="3297600" cy="5144399"/>
          </a:xfrm>
          <a:prstGeom prst="rect">
            <a:avLst/>
          </a:prstGeom>
          <a:noFill/>
          <a:ln>
            <a:noFill/>
          </a:ln>
        </p:spPr>
      </p:pic>
      <p:pic>
        <p:nvPicPr>
          <p:cNvPr id="211" name="Google Shape;211;p47"/>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212" name="Google Shape;212;p47"/>
          <p:cNvSpPr txBox="1"/>
          <p:nvPr/>
        </p:nvSpPr>
        <p:spPr>
          <a:xfrm>
            <a:off x="457725" y="1071050"/>
            <a:ext cx="47301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Condicionais </a:t>
            </a:r>
            <a:endParaRPr b="1" sz="4000">
              <a:solidFill>
                <a:schemeClr val="dk1"/>
              </a:solidFill>
              <a:latin typeface="DM Sans"/>
              <a:ea typeface="DM Sans"/>
              <a:cs typeface="DM Sans"/>
              <a:sym typeface="DM Sans"/>
            </a:endParaRPr>
          </a:p>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(IF - ELIF - ELSE)</a:t>
            </a:r>
            <a:endParaRPr b="1" sz="4000">
              <a:solidFill>
                <a:schemeClr val="dk1"/>
              </a:solidFill>
              <a:latin typeface="DM Sans"/>
              <a:ea typeface="DM Sans"/>
              <a:cs typeface="DM Sans"/>
              <a:sym typeface="DM Sans"/>
            </a:endParaRPr>
          </a:p>
        </p:txBody>
      </p:sp>
      <p:sp>
        <p:nvSpPr>
          <p:cNvPr id="213" name="Google Shape;213;p47"/>
          <p:cNvSpPr txBox="1"/>
          <p:nvPr/>
        </p:nvSpPr>
        <p:spPr>
          <a:xfrm>
            <a:off x="457725" y="2364050"/>
            <a:ext cx="5088000" cy="24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350">
                <a:solidFill>
                  <a:schemeClr val="dk1"/>
                </a:solidFill>
                <a:latin typeface="DM Sans"/>
                <a:ea typeface="DM Sans"/>
                <a:cs typeface="DM Sans"/>
                <a:sym typeface="DM Sans"/>
              </a:rPr>
              <a:t>if</a:t>
            </a:r>
            <a:r>
              <a:rPr lang="pt-BR" sz="1350">
                <a:solidFill>
                  <a:schemeClr val="dk1"/>
                </a:solidFill>
                <a:latin typeface="DM Sans"/>
                <a:ea typeface="DM Sans"/>
                <a:cs typeface="DM Sans"/>
                <a:sym typeface="DM Sans"/>
              </a:rPr>
              <a:t>: verifica se uma condição é verdadeira e, se for, executa um bloco de código associado;</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b="1" lang="pt-BR" sz="1350">
                <a:solidFill>
                  <a:schemeClr val="dk1"/>
                </a:solidFill>
                <a:latin typeface="DM Sans"/>
                <a:ea typeface="DM Sans"/>
                <a:cs typeface="DM Sans"/>
                <a:sym typeface="DM Sans"/>
              </a:rPr>
              <a:t>else</a:t>
            </a:r>
            <a:r>
              <a:rPr lang="pt-BR" sz="1350">
                <a:solidFill>
                  <a:schemeClr val="dk1"/>
                </a:solidFill>
                <a:latin typeface="DM Sans"/>
                <a:ea typeface="DM Sans"/>
                <a:cs typeface="DM Sans"/>
                <a:sym typeface="DM Sans"/>
              </a:rPr>
              <a:t>: executa um bloco de código caso a condição associada ao if seja falsa;</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b="1" lang="pt-BR" sz="1350">
                <a:solidFill>
                  <a:schemeClr val="dk1"/>
                </a:solidFill>
                <a:latin typeface="DM Sans"/>
                <a:ea typeface="DM Sans"/>
                <a:cs typeface="DM Sans"/>
                <a:sym typeface="DM Sans"/>
              </a:rPr>
              <a:t>elif</a:t>
            </a:r>
            <a:r>
              <a:rPr lang="pt-BR" sz="1350">
                <a:solidFill>
                  <a:schemeClr val="dk1"/>
                </a:solidFill>
                <a:latin typeface="DM Sans"/>
                <a:ea typeface="DM Sans"/>
                <a:cs typeface="DM Sans"/>
                <a:sym typeface="DM Sans"/>
              </a:rPr>
              <a:t>: abreviação de "else if", verifica uma segunda condição caso a condição associada ao if seja falsa e, se a condição do elif for verdadeira, executa um bloco de código associado.</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b="1" sz="1350">
              <a:solidFill>
                <a:schemeClr val="dk1"/>
              </a:solidFill>
              <a:latin typeface="DM Sans"/>
              <a:ea typeface="DM Sans"/>
              <a:cs typeface="DM Sans"/>
              <a:sym typeface="DM Sans"/>
            </a:endParaRPr>
          </a:p>
        </p:txBody>
      </p:sp>
      <p:pic>
        <p:nvPicPr>
          <p:cNvPr id="214" name="Google Shape;214;p47"/>
          <p:cNvPicPr preferRelativeResize="0"/>
          <p:nvPr/>
        </p:nvPicPr>
        <p:blipFill>
          <a:blip r:embed="rId5">
            <a:alphaModFix/>
          </a:blip>
          <a:stretch>
            <a:fillRect/>
          </a:stretch>
        </p:blipFill>
        <p:spPr>
          <a:xfrm>
            <a:off x="5996649" y="1128499"/>
            <a:ext cx="2839925" cy="3224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8"/>
          <p:cNvSpPr txBox="1"/>
          <p:nvPr/>
        </p:nvSpPr>
        <p:spPr>
          <a:xfrm>
            <a:off x="1461300" y="345975"/>
            <a:ext cx="6221400" cy="6696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3500">
                <a:solidFill>
                  <a:schemeClr val="lt1"/>
                </a:solidFill>
                <a:latin typeface="DM Sans"/>
                <a:ea typeface="DM Sans"/>
                <a:cs typeface="DM Sans"/>
                <a:sym typeface="DM Sans"/>
              </a:rPr>
              <a:t>Condicionais</a:t>
            </a:r>
            <a:endParaRPr b="1" sz="3500">
              <a:solidFill>
                <a:schemeClr val="lt1"/>
              </a:solidFill>
              <a:latin typeface="DM Sans"/>
              <a:ea typeface="DM Sans"/>
              <a:cs typeface="DM Sans"/>
              <a:sym typeface="DM Sans"/>
            </a:endParaRPr>
          </a:p>
        </p:txBody>
      </p:sp>
      <p:sp>
        <p:nvSpPr>
          <p:cNvPr id="220" name="Google Shape;220;p48"/>
          <p:cNvSpPr txBox="1"/>
          <p:nvPr/>
        </p:nvSpPr>
        <p:spPr>
          <a:xfrm>
            <a:off x="464750" y="4637850"/>
            <a:ext cx="705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a:solidFill>
                  <a:schemeClr val="dk1"/>
                </a:solidFill>
                <a:highlight>
                  <a:srgbClr val="EAFF6A"/>
                </a:highlight>
              </a:rPr>
              <a:t>Não funciona assim!</a:t>
            </a:r>
            <a:endParaRPr sz="1100">
              <a:solidFill>
                <a:srgbClr val="999999"/>
              </a:solidFill>
              <a:latin typeface="DM Sans"/>
              <a:ea typeface="DM Sans"/>
              <a:cs typeface="DM Sans"/>
              <a:sym typeface="DM Sans"/>
            </a:endParaRPr>
          </a:p>
        </p:txBody>
      </p:sp>
      <p:pic>
        <p:nvPicPr>
          <p:cNvPr id="221" name="Google Shape;221;p48"/>
          <p:cNvPicPr preferRelativeResize="0"/>
          <p:nvPr/>
        </p:nvPicPr>
        <p:blipFill>
          <a:blip r:embed="rId3">
            <a:alphaModFix/>
          </a:blip>
          <a:stretch>
            <a:fillRect/>
          </a:stretch>
        </p:blipFill>
        <p:spPr>
          <a:xfrm>
            <a:off x="2858975" y="1070725"/>
            <a:ext cx="3426051" cy="34477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pSp>
        <p:nvGrpSpPr>
          <p:cNvPr id="226" name="Google Shape;226;p49"/>
          <p:cNvGrpSpPr/>
          <p:nvPr/>
        </p:nvGrpSpPr>
        <p:grpSpPr>
          <a:xfrm>
            <a:off x="473370" y="619431"/>
            <a:ext cx="738905" cy="738905"/>
            <a:chOff x="575612" y="1950748"/>
            <a:chExt cx="431100" cy="431100"/>
          </a:xfrm>
        </p:grpSpPr>
        <p:sp>
          <p:nvSpPr>
            <p:cNvPr id="227" name="Google Shape;227;p49"/>
            <p:cNvSpPr/>
            <p:nvPr/>
          </p:nvSpPr>
          <p:spPr>
            <a:xfrm>
              <a:off x="575612" y="1950748"/>
              <a:ext cx="431100" cy="4311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8" name="Google Shape;228;p49" title="ícono para pensar"/>
            <p:cNvPicPr preferRelativeResize="0"/>
            <p:nvPr/>
          </p:nvPicPr>
          <p:blipFill>
            <a:blip r:embed="rId3">
              <a:alphaModFix/>
            </a:blip>
            <a:stretch>
              <a:fillRect/>
            </a:stretch>
          </p:blipFill>
          <p:spPr>
            <a:xfrm>
              <a:off x="655125" y="2030288"/>
              <a:ext cx="272000" cy="272000"/>
            </a:xfrm>
            <a:prstGeom prst="rect">
              <a:avLst/>
            </a:prstGeom>
            <a:noFill/>
            <a:ln>
              <a:noFill/>
            </a:ln>
          </p:spPr>
        </p:pic>
      </p:grpSp>
      <p:sp>
        <p:nvSpPr>
          <p:cNvPr id="229" name="Google Shape;229;p49"/>
          <p:cNvSpPr txBox="1"/>
          <p:nvPr/>
        </p:nvSpPr>
        <p:spPr>
          <a:xfrm>
            <a:off x="1445150" y="688825"/>
            <a:ext cx="7169400" cy="66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500">
                <a:solidFill>
                  <a:srgbClr val="EAFF6A"/>
                </a:solidFill>
                <a:latin typeface="DM Sans"/>
                <a:ea typeface="DM Sans"/>
                <a:cs typeface="DM Sans"/>
                <a:sym typeface="DM Sans"/>
              </a:rPr>
              <a:t>Para pensar</a:t>
            </a:r>
            <a:endParaRPr b="1" sz="3500">
              <a:solidFill>
                <a:srgbClr val="EAFF6A"/>
              </a:solidFill>
              <a:latin typeface="DM Sans"/>
              <a:ea typeface="DM Sans"/>
              <a:cs typeface="DM Sans"/>
              <a:sym typeface="DM Sans"/>
            </a:endParaRPr>
          </a:p>
        </p:txBody>
      </p:sp>
      <p:sp>
        <p:nvSpPr>
          <p:cNvPr id="230" name="Google Shape;230;p49"/>
          <p:cNvSpPr txBox="1"/>
          <p:nvPr/>
        </p:nvSpPr>
        <p:spPr>
          <a:xfrm>
            <a:off x="1445150" y="1281225"/>
            <a:ext cx="7169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900">
                <a:solidFill>
                  <a:srgbClr val="B7B7B7"/>
                </a:solidFill>
                <a:latin typeface="DM Sans"/>
                <a:ea typeface="DM Sans"/>
                <a:cs typeface="DM Sans"/>
                <a:sym typeface="DM Sans"/>
              </a:rPr>
              <a:t>Qual o valor de x?</a:t>
            </a:r>
            <a:endParaRPr b="1" sz="1900">
              <a:solidFill>
                <a:srgbClr val="B7B7B7"/>
              </a:solidFill>
              <a:latin typeface="Helvetica Neue"/>
              <a:ea typeface="Helvetica Neue"/>
              <a:cs typeface="Helvetica Neue"/>
              <a:sym typeface="Helvetica Neue"/>
            </a:endParaRPr>
          </a:p>
        </p:txBody>
      </p:sp>
      <p:sp>
        <p:nvSpPr>
          <p:cNvPr id="231" name="Google Shape;231;p49"/>
          <p:cNvSpPr txBox="1"/>
          <p:nvPr/>
        </p:nvSpPr>
        <p:spPr>
          <a:xfrm>
            <a:off x="493163" y="3943350"/>
            <a:ext cx="71694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b="1" sz="2000">
              <a:solidFill>
                <a:schemeClr val="lt1"/>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rPr lang="pt-BR" sz="1800">
                <a:solidFill>
                  <a:schemeClr val="lt1"/>
                </a:solidFill>
                <a:latin typeface="DM Sans"/>
                <a:ea typeface="DM Sans"/>
                <a:cs typeface="DM Sans"/>
                <a:sym typeface="DM Sans"/>
              </a:rPr>
              <a:t>Responda pelo chat do Zoom</a:t>
            </a:r>
            <a:endParaRPr sz="1800">
              <a:solidFill>
                <a:schemeClr val="lt1"/>
              </a:solidFill>
              <a:latin typeface="DM Sans"/>
              <a:ea typeface="DM Sans"/>
              <a:cs typeface="DM Sans"/>
              <a:sym typeface="DM Sans"/>
            </a:endParaRPr>
          </a:p>
        </p:txBody>
      </p:sp>
      <p:pic>
        <p:nvPicPr>
          <p:cNvPr id="232" name="Google Shape;232;p49"/>
          <p:cNvPicPr preferRelativeResize="0"/>
          <p:nvPr/>
        </p:nvPicPr>
        <p:blipFill>
          <a:blip r:embed="rId4">
            <a:alphaModFix/>
          </a:blip>
          <a:stretch>
            <a:fillRect/>
          </a:stretch>
        </p:blipFill>
        <p:spPr>
          <a:xfrm>
            <a:off x="5516571" y="2343221"/>
            <a:ext cx="3428775" cy="1600125"/>
          </a:xfrm>
          <a:prstGeom prst="rect">
            <a:avLst/>
          </a:prstGeom>
          <a:noFill/>
          <a:ln>
            <a:noFill/>
          </a:ln>
        </p:spPr>
      </p:pic>
      <p:pic>
        <p:nvPicPr>
          <p:cNvPr id="233" name="Google Shape;233;p49"/>
          <p:cNvPicPr preferRelativeResize="0"/>
          <p:nvPr/>
        </p:nvPicPr>
        <p:blipFill>
          <a:blip r:embed="rId5">
            <a:alphaModFix/>
          </a:blip>
          <a:stretch>
            <a:fillRect/>
          </a:stretch>
        </p:blipFill>
        <p:spPr>
          <a:xfrm>
            <a:off x="3098175" y="1797800"/>
            <a:ext cx="1959379" cy="2419350"/>
          </a:xfrm>
          <a:prstGeom prst="rect">
            <a:avLst/>
          </a:prstGeom>
          <a:noFill/>
          <a:ln>
            <a:noFill/>
          </a:ln>
        </p:spPr>
      </p:pic>
      <p:pic>
        <p:nvPicPr>
          <p:cNvPr id="234" name="Google Shape;234;p49"/>
          <p:cNvPicPr preferRelativeResize="0"/>
          <p:nvPr/>
        </p:nvPicPr>
        <p:blipFill rotWithShape="1">
          <a:blip r:embed="rId6">
            <a:alphaModFix/>
          </a:blip>
          <a:srcRect b="5535" l="0" r="0" t="0"/>
          <a:stretch/>
        </p:blipFill>
        <p:spPr>
          <a:xfrm>
            <a:off x="669000" y="1758225"/>
            <a:ext cx="1886075" cy="2498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50"/>
          <p:cNvSpPr txBox="1"/>
          <p:nvPr/>
        </p:nvSpPr>
        <p:spPr>
          <a:xfrm>
            <a:off x="1461300" y="2202300"/>
            <a:ext cx="6221400" cy="7389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b="1" lang="pt-BR" sz="4000">
                <a:solidFill>
                  <a:schemeClr val="dk1"/>
                </a:solidFill>
                <a:latin typeface="DM Sans"/>
                <a:ea typeface="DM Sans"/>
                <a:cs typeface="DM Sans"/>
                <a:sym typeface="DM Sans"/>
              </a:rPr>
              <a:t>Estruturas de Repetição</a:t>
            </a:r>
            <a:endParaRPr b="1" sz="4000">
              <a:solidFill>
                <a:schemeClr val="dk1"/>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51"/>
          <p:cNvSpPr txBox="1"/>
          <p:nvPr/>
        </p:nvSpPr>
        <p:spPr>
          <a:xfrm>
            <a:off x="457725" y="1071050"/>
            <a:ext cx="47301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Estruturas de Repetição</a:t>
            </a:r>
            <a:endParaRPr b="1" sz="4000">
              <a:solidFill>
                <a:schemeClr val="dk1"/>
              </a:solidFill>
              <a:latin typeface="DM Sans"/>
              <a:ea typeface="DM Sans"/>
              <a:cs typeface="DM Sans"/>
              <a:sym typeface="DM Sans"/>
            </a:endParaRPr>
          </a:p>
        </p:txBody>
      </p:sp>
      <p:sp>
        <p:nvSpPr>
          <p:cNvPr id="245" name="Google Shape;245;p51"/>
          <p:cNvSpPr txBox="1"/>
          <p:nvPr/>
        </p:nvSpPr>
        <p:spPr>
          <a:xfrm>
            <a:off x="457725" y="2290650"/>
            <a:ext cx="4010400" cy="134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pt-BR" sz="1350">
                <a:solidFill>
                  <a:schemeClr val="dk1"/>
                </a:solidFill>
                <a:highlight>
                  <a:srgbClr val="EAFF6A"/>
                </a:highlight>
                <a:latin typeface="DM Sans"/>
                <a:ea typeface="DM Sans"/>
                <a:cs typeface="DM Sans"/>
                <a:sym typeface="DM Sans"/>
              </a:rPr>
              <a:t>Loop</a:t>
            </a:r>
            <a:r>
              <a:rPr b="1" lang="pt-BR" sz="1350">
                <a:solidFill>
                  <a:schemeClr val="dk1"/>
                </a:solidFill>
                <a:latin typeface="DM Sans"/>
                <a:ea typeface="DM Sans"/>
                <a:cs typeface="DM Sans"/>
                <a:sym typeface="DM Sans"/>
              </a:rPr>
              <a:t> </a:t>
            </a:r>
            <a:r>
              <a:rPr lang="pt-BR" sz="1350">
                <a:solidFill>
                  <a:schemeClr val="dk1"/>
                </a:solidFill>
                <a:latin typeface="DM Sans"/>
                <a:ea typeface="DM Sans"/>
                <a:cs typeface="DM Sans"/>
                <a:sym typeface="DM Sans"/>
              </a:rPr>
              <a:t>(ou laço) é uma </a:t>
            </a:r>
            <a:r>
              <a:rPr b="1" lang="pt-BR" sz="1350">
                <a:solidFill>
                  <a:schemeClr val="dk1"/>
                </a:solidFill>
                <a:latin typeface="DM Sans"/>
                <a:ea typeface="DM Sans"/>
                <a:cs typeface="DM Sans"/>
                <a:sym typeface="DM Sans"/>
              </a:rPr>
              <a:t>estrutura de controle de fluxo que permite executar um bloco de código várias vezes, até que uma condição seja satisfeita</a:t>
            </a:r>
            <a:r>
              <a:rPr lang="pt-BR" sz="1350">
                <a:solidFill>
                  <a:schemeClr val="dk1"/>
                </a:solidFill>
                <a:latin typeface="DM Sans"/>
                <a:ea typeface="DM Sans"/>
                <a:cs typeface="DM Sans"/>
                <a:sym typeface="DM Sans"/>
              </a:rPr>
              <a:t>. Em Python, existem dois tipos principais de loops: "while" e "for".</a:t>
            </a:r>
            <a:endParaRPr sz="1350">
              <a:solidFill>
                <a:schemeClr val="dk1"/>
              </a:solidFill>
              <a:latin typeface="DM Sans"/>
              <a:ea typeface="DM Sans"/>
              <a:cs typeface="DM Sans"/>
              <a:sym typeface="DM Sans"/>
            </a:endParaRPr>
          </a:p>
        </p:txBody>
      </p:sp>
      <p:pic>
        <p:nvPicPr>
          <p:cNvPr id="246" name="Google Shape;246;p51"/>
          <p:cNvPicPr preferRelativeResize="0"/>
          <p:nvPr/>
        </p:nvPicPr>
        <p:blipFill>
          <a:blip r:embed="rId3">
            <a:alphaModFix/>
          </a:blip>
          <a:stretch>
            <a:fillRect/>
          </a:stretch>
        </p:blipFill>
        <p:spPr>
          <a:xfrm>
            <a:off x="4894138" y="1432312"/>
            <a:ext cx="4051325" cy="22788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52"/>
          <p:cNvPicPr preferRelativeResize="0"/>
          <p:nvPr/>
        </p:nvPicPr>
        <p:blipFill rotWithShape="1">
          <a:blip r:embed="rId3">
            <a:alphaModFix/>
          </a:blip>
          <a:srcRect b="2619" l="0" r="11582" t="0"/>
          <a:stretch/>
        </p:blipFill>
        <p:spPr>
          <a:xfrm>
            <a:off x="5846400" y="0"/>
            <a:ext cx="3297600" cy="5144399"/>
          </a:xfrm>
          <a:prstGeom prst="rect">
            <a:avLst/>
          </a:prstGeom>
          <a:noFill/>
          <a:ln>
            <a:noFill/>
          </a:ln>
        </p:spPr>
      </p:pic>
      <p:pic>
        <p:nvPicPr>
          <p:cNvPr id="252" name="Google Shape;252;p52"/>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253" name="Google Shape;253;p52"/>
          <p:cNvSpPr txBox="1"/>
          <p:nvPr/>
        </p:nvSpPr>
        <p:spPr>
          <a:xfrm>
            <a:off x="457725" y="1071050"/>
            <a:ext cx="4730100" cy="2401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Estruturas de Repetição - while</a:t>
            </a:r>
            <a:endParaRPr b="1" sz="4000">
              <a:solidFill>
                <a:schemeClr val="dk1"/>
              </a:solidFill>
              <a:latin typeface="DM Sans"/>
              <a:ea typeface="DM Sans"/>
              <a:cs typeface="DM Sans"/>
              <a:sym typeface="DM Sans"/>
            </a:endParaRPr>
          </a:p>
          <a:p>
            <a:pPr indent="0" lvl="0" marL="0" rtl="0" algn="l">
              <a:lnSpc>
                <a:spcPct val="90000"/>
              </a:lnSpc>
              <a:spcBef>
                <a:spcPts val="0"/>
              </a:spcBef>
              <a:spcAft>
                <a:spcPts val="0"/>
              </a:spcAft>
              <a:buNone/>
            </a:pPr>
            <a:r>
              <a:t/>
            </a:r>
            <a:endParaRPr b="1" sz="4000">
              <a:solidFill>
                <a:schemeClr val="dk1"/>
              </a:solidFill>
              <a:latin typeface="DM Sans"/>
              <a:ea typeface="DM Sans"/>
              <a:cs typeface="DM Sans"/>
              <a:sym typeface="DM Sans"/>
            </a:endParaRPr>
          </a:p>
          <a:p>
            <a:pPr indent="0" lvl="0" marL="0" rtl="0" algn="l">
              <a:lnSpc>
                <a:spcPct val="90000"/>
              </a:lnSpc>
              <a:spcBef>
                <a:spcPts val="0"/>
              </a:spcBef>
              <a:spcAft>
                <a:spcPts val="0"/>
              </a:spcAft>
              <a:buNone/>
            </a:pPr>
            <a:r>
              <a:t/>
            </a:r>
            <a:endParaRPr b="1" sz="4000">
              <a:solidFill>
                <a:schemeClr val="dk1"/>
              </a:solidFill>
              <a:latin typeface="DM Sans"/>
              <a:ea typeface="DM Sans"/>
              <a:cs typeface="DM Sans"/>
              <a:sym typeface="DM Sans"/>
            </a:endParaRPr>
          </a:p>
        </p:txBody>
      </p:sp>
      <p:sp>
        <p:nvSpPr>
          <p:cNvPr id="254" name="Google Shape;254;p52"/>
          <p:cNvSpPr txBox="1"/>
          <p:nvPr/>
        </p:nvSpPr>
        <p:spPr>
          <a:xfrm>
            <a:off x="457725" y="2290650"/>
            <a:ext cx="5088000" cy="244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pt-BR" sz="1350">
                <a:solidFill>
                  <a:schemeClr val="dk1"/>
                </a:solidFill>
                <a:latin typeface="DM Sans"/>
                <a:ea typeface="DM Sans"/>
                <a:cs typeface="DM Sans"/>
                <a:sym typeface="DM Sans"/>
              </a:rPr>
              <a:t>A primeira estrutura de repetição que veremos </a:t>
            </a:r>
            <a:r>
              <a:rPr b="1" lang="pt-BR" sz="1350">
                <a:solidFill>
                  <a:schemeClr val="dk1"/>
                </a:solidFill>
                <a:latin typeface="DM Sans"/>
                <a:ea typeface="DM Sans"/>
                <a:cs typeface="DM Sans"/>
                <a:sym typeface="DM Sans"/>
              </a:rPr>
              <a:t>repete um bloco de comandos enquanto determinada condição for verdadeira.</a:t>
            </a:r>
            <a:endParaRPr b="1" sz="1350">
              <a:solidFill>
                <a:schemeClr val="dk1"/>
              </a:solidFill>
              <a:latin typeface="DM Sans"/>
              <a:ea typeface="DM Sans"/>
              <a:cs typeface="DM Sans"/>
              <a:sym typeface="DM Sans"/>
            </a:endParaRPr>
          </a:p>
          <a:p>
            <a:pPr indent="0" lvl="0" marL="0" rtl="0" algn="l">
              <a:lnSpc>
                <a:spcPct val="115000"/>
              </a:lnSpc>
              <a:spcBef>
                <a:spcPts val="1200"/>
              </a:spcBef>
              <a:spcAft>
                <a:spcPts val="0"/>
              </a:spcAft>
              <a:buNone/>
            </a:pPr>
            <a:r>
              <a:rPr lang="pt-BR" sz="1350">
                <a:solidFill>
                  <a:schemeClr val="dk1"/>
                </a:solidFill>
                <a:latin typeface="DM Sans"/>
                <a:ea typeface="DM Sans"/>
                <a:cs typeface="DM Sans"/>
                <a:sym typeface="DM Sans"/>
              </a:rPr>
              <a:t>O teste da condição é feito antes da execução do bloco.</a:t>
            </a:r>
            <a:endParaRPr sz="1350">
              <a:solidFill>
                <a:schemeClr val="dk1"/>
              </a:solidFill>
              <a:latin typeface="DM Sans"/>
              <a:ea typeface="DM Sans"/>
              <a:cs typeface="DM Sans"/>
              <a:sym typeface="DM Sans"/>
            </a:endParaRPr>
          </a:p>
          <a:p>
            <a:pPr indent="0" lvl="0" marL="0" rtl="0" algn="l">
              <a:lnSpc>
                <a:spcPct val="115000"/>
              </a:lnSpc>
              <a:spcBef>
                <a:spcPts val="1200"/>
              </a:spcBef>
              <a:spcAft>
                <a:spcPts val="0"/>
              </a:spcAft>
              <a:buNone/>
            </a:pPr>
            <a:r>
              <a:rPr b="1" lang="pt-BR" sz="1350">
                <a:solidFill>
                  <a:schemeClr val="dk1"/>
                </a:solidFill>
                <a:latin typeface="DM Sans"/>
                <a:ea typeface="DM Sans"/>
                <a:cs typeface="DM Sans"/>
                <a:sym typeface="DM Sans"/>
              </a:rPr>
              <a:t>Cada execução do bloco é chamada de uma iteração.</a:t>
            </a:r>
            <a:endParaRPr b="1" sz="1350">
              <a:solidFill>
                <a:schemeClr val="dk1"/>
              </a:solidFill>
              <a:latin typeface="DM Sans"/>
              <a:ea typeface="DM Sans"/>
              <a:cs typeface="DM Sans"/>
              <a:sym typeface="DM Sans"/>
            </a:endParaRPr>
          </a:p>
          <a:p>
            <a:pPr indent="0" lvl="0" marL="0" rtl="0" algn="l">
              <a:lnSpc>
                <a:spcPct val="115000"/>
              </a:lnSpc>
              <a:spcBef>
                <a:spcPts val="1200"/>
              </a:spcBef>
              <a:spcAft>
                <a:spcPts val="0"/>
              </a:spcAft>
              <a:buNone/>
            </a:pPr>
            <a:r>
              <a:rPr i="1" lang="pt-BR" sz="1350">
                <a:solidFill>
                  <a:schemeClr val="dk1"/>
                </a:solidFill>
                <a:latin typeface="DM Sans"/>
                <a:ea typeface="DM Sans"/>
                <a:cs typeface="DM Sans"/>
                <a:sym typeface="DM Sans"/>
              </a:rPr>
              <a:t>while condição:</a:t>
            </a:r>
            <a:endParaRPr i="1" sz="1350">
              <a:solidFill>
                <a:schemeClr val="dk1"/>
              </a:solidFill>
              <a:latin typeface="DM Sans"/>
              <a:ea typeface="DM Sans"/>
              <a:cs typeface="DM Sans"/>
              <a:sym typeface="DM Sans"/>
            </a:endParaRPr>
          </a:p>
          <a:p>
            <a:pPr indent="0" lvl="0" marL="0" rtl="0" algn="l">
              <a:lnSpc>
                <a:spcPct val="115000"/>
              </a:lnSpc>
              <a:spcBef>
                <a:spcPts val="1200"/>
              </a:spcBef>
              <a:spcAft>
                <a:spcPts val="1200"/>
              </a:spcAft>
              <a:buNone/>
            </a:pPr>
            <a:r>
              <a:rPr i="1" lang="pt-BR" sz="1350">
                <a:solidFill>
                  <a:schemeClr val="dk1"/>
                </a:solidFill>
                <a:latin typeface="DM Sans"/>
                <a:ea typeface="DM Sans"/>
                <a:cs typeface="DM Sans"/>
                <a:sym typeface="DM Sans"/>
              </a:rPr>
              <a:t>    # bloco de código</a:t>
            </a:r>
            <a:endParaRPr sz="1350">
              <a:solidFill>
                <a:schemeClr val="dk1"/>
              </a:solidFill>
              <a:highlight>
                <a:srgbClr val="EAFF6A"/>
              </a:highlight>
              <a:latin typeface="DM Sans"/>
              <a:ea typeface="DM Sans"/>
              <a:cs typeface="DM Sans"/>
              <a:sym typeface="DM Sans"/>
            </a:endParaRPr>
          </a:p>
        </p:txBody>
      </p:sp>
      <p:pic>
        <p:nvPicPr>
          <p:cNvPr id="255" name="Google Shape;255;p52"/>
          <p:cNvPicPr preferRelativeResize="0"/>
          <p:nvPr/>
        </p:nvPicPr>
        <p:blipFill rotWithShape="1">
          <a:blip r:embed="rId5">
            <a:alphaModFix/>
          </a:blip>
          <a:srcRect b="0" l="0" r="0" t="7791"/>
          <a:stretch/>
        </p:blipFill>
        <p:spPr>
          <a:xfrm>
            <a:off x="6027975" y="719700"/>
            <a:ext cx="1917150" cy="2143900"/>
          </a:xfrm>
          <a:prstGeom prst="rect">
            <a:avLst/>
          </a:prstGeom>
          <a:noFill/>
          <a:ln>
            <a:noFill/>
          </a:ln>
        </p:spPr>
      </p:pic>
      <p:pic>
        <p:nvPicPr>
          <p:cNvPr id="256" name="Google Shape;256;p52"/>
          <p:cNvPicPr preferRelativeResize="0"/>
          <p:nvPr/>
        </p:nvPicPr>
        <p:blipFill>
          <a:blip r:embed="rId6">
            <a:alphaModFix/>
          </a:blip>
          <a:stretch>
            <a:fillRect/>
          </a:stretch>
        </p:blipFill>
        <p:spPr>
          <a:xfrm>
            <a:off x="5932625" y="2878900"/>
            <a:ext cx="2734945" cy="1265500"/>
          </a:xfrm>
          <a:prstGeom prst="rect">
            <a:avLst/>
          </a:prstGeom>
          <a:noFill/>
          <a:ln>
            <a:noFill/>
          </a:ln>
        </p:spPr>
      </p:pic>
      <p:sp>
        <p:nvSpPr>
          <p:cNvPr id="257" name="Google Shape;257;p52"/>
          <p:cNvSpPr txBox="1"/>
          <p:nvPr/>
        </p:nvSpPr>
        <p:spPr>
          <a:xfrm>
            <a:off x="5902325" y="4180875"/>
            <a:ext cx="3000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pt-BR" sz="1000">
                <a:solidFill>
                  <a:schemeClr val="dk2"/>
                </a:solidFill>
                <a:highlight>
                  <a:srgbClr val="EAFF6A"/>
                </a:highlight>
                <a:latin typeface="DM Sans"/>
                <a:ea typeface="DM Sans"/>
                <a:cs typeface="DM Sans"/>
                <a:sym typeface="DM Sans"/>
              </a:rPr>
              <a:t>Cuidado com loops infinitos!!</a:t>
            </a:r>
            <a:endParaRPr sz="1000">
              <a:latin typeface="DM Sans"/>
              <a:ea typeface="DM Sans"/>
              <a:cs typeface="DM Sans"/>
              <a:sym typeface="DM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53"/>
          <p:cNvPicPr preferRelativeResize="0"/>
          <p:nvPr/>
        </p:nvPicPr>
        <p:blipFill rotWithShape="1">
          <a:blip r:embed="rId3">
            <a:alphaModFix/>
          </a:blip>
          <a:srcRect b="2619" l="0" r="11582" t="0"/>
          <a:stretch/>
        </p:blipFill>
        <p:spPr>
          <a:xfrm>
            <a:off x="5846400" y="0"/>
            <a:ext cx="3297600" cy="5144399"/>
          </a:xfrm>
          <a:prstGeom prst="rect">
            <a:avLst/>
          </a:prstGeom>
          <a:noFill/>
          <a:ln>
            <a:noFill/>
          </a:ln>
        </p:spPr>
      </p:pic>
      <p:pic>
        <p:nvPicPr>
          <p:cNvPr id="263" name="Google Shape;263;p53"/>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264" name="Google Shape;264;p53"/>
          <p:cNvSpPr txBox="1"/>
          <p:nvPr/>
        </p:nvSpPr>
        <p:spPr>
          <a:xfrm>
            <a:off x="457725" y="1071050"/>
            <a:ext cx="4730100" cy="2401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Estruturas de Repetição - for</a:t>
            </a:r>
            <a:endParaRPr b="1" sz="4000">
              <a:solidFill>
                <a:schemeClr val="dk1"/>
              </a:solidFill>
              <a:latin typeface="DM Sans"/>
              <a:ea typeface="DM Sans"/>
              <a:cs typeface="DM Sans"/>
              <a:sym typeface="DM Sans"/>
            </a:endParaRPr>
          </a:p>
          <a:p>
            <a:pPr indent="0" lvl="0" marL="0" rtl="0" algn="l">
              <a:lnSpc>
                <a:spcPct val="90000"/>
              </a:lnSpc>
              <a:spcBef>
                <a:spcPts val="0"/>
              </a:spcBef>
              <a:spcAft>
                <a:spcPts val="0"/>
              </a:spcAft>
              <a:buNone/>
            </a:pPr>
            <a:r>
              <a:t/>
            </a:r>
            <a:endParaRPr b="1" sz="4000">
              <a:solidFill>
                <a:schemeClr val="dk1"/>
              </a:solidFill>
              <a:latin typeface="DM Sans"/>
              <a:ea typeface="DM Sans"/>
              <a:cs typeface="DM Sans"/>
              <a:sym typeface="DM Sans"/>
            </a:endParaRPr>
          </a:p>
          <a:p>
            <a:pPr indent="0" lvl="0" marL="0" rtl="0" algn="l">
              <a:lnSpc>
                <a:spcPct val="90000"/>
              </a:lnSpc>
              <a:spcBef>
                <a:spcPts val="0"/>
              </a:spcBef>
              <a:spcAft>
                <a:spcPts val="0"/>
              </a:spcAft>
              <a:buNone/>
            </a:pPr>
            <a:r>
              <a:t/>
            </a:r>
            <a:endParaRPr b="1" sz="4000">
              <a:solidFill>
                <a:schemeClr val="dk1"/>
              </a:solidFill>
              <a:latin typeface="DM Sans"/>
              <a:ea typeface="DM Sans"/>
              <a:cs typeface="DM Sans"/>
              <a:sym typeface="DM Sans"/>
            </a:endParaRPr>
          </a:p>
        </p:txBody>
      </p:sp>
      <p:sp>
        <p:nvSpPr>
          <p:cNvPr id="265" name="Google Shape;265;p53"/>
          <p:cNvSpPr txBox="1"/>
          <p:nvPr/>
        </p:nvSpPr>
        <p:spPr>
          <a:xfrm>
            <a:off x="457725" y="2290650"/>
            <a:ext cx="50880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350">
                <a:solidFill>
                  <a:schemeClr val="dk1"/>
                </a:solidFill>
                <a:latin typeface="DM Sans"/>
                <a:ea typeface="DM Sans"/>
                <a:cs typeface="DM Sans"/>
                <a:sym typeface="DM Sans"/>
              </a:rPr>
              <a:t>O </a:t>
            </a:r>
            <a:r>
              <a:rPr b="1" lang="pt-BR" sz="1350">
                <a:solidFill>
                  <a:schemeClr val="dk1"/>
                </a:solidFill>
                <a:highlight>
                  <a:srgbClr val="EAFF6A"/>
                </a:highlight>
                <a:latin typeface="DM Sans"/>
                <a:ea typeface="DM Sans"/>
                <a:cs typeface="DM Sans"/>
                <a:sym typeface="DM Sans"/>
              </a:rPr>
              <a:t>loop "for"</a:t>
            </a:r>
            <a:r>
              <a:rPr b="1" lang="pt-BR" sz="1350">
                <a:solidFill>
                  <a:schemeClr val="dk1"/>
                </a:solidFill>
                <a:latin typeface="DM Sans"/>
                <a:ea typeface="DM Sans"/>
                <a:cs typeface="DM Sans"/>
                <a:sym typeface="DM Sans"/>
              </a:rPr>
              <a:t> </a:t>
            </a:r>
            <a:r>
              <a:rPr lang="pt-BR" sz="1350">
                <a:solidFill>
                  <a:schemeClr val="dk1"/>
                </a:solidFill>
                <a:latin typeface="DM Sans"/>
                <a:ea typeface="DM Sans"/>
                <a:cs typeface="DM Sans"/>
                <a:sym typeface="DM Sans"/>
              </a:rPr>
              <a:t>é utilizado quando se sabe exatamente quantas vezes será necessário repetir um bloco de código. Ele repete o bloco de código uma vez para cada elemento em uma sequência.</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i="1" lang="pt-BR" sz="1350">
                <a:solidFill>
                  <a:schemeClr val="dk2"/>
                </a:solidFill>
                <a:latin typeface="DM Sans"/>
                <a:ea typeface="DM Sans"/>
                <a:cs typeface="DM Sans"/>
                <a:sym typeface="DM Sans"/>
              </a:rPr>
              <a:t>for elemento in sequência:</a:t>
            </a:r>
            <a:endParaRPr i="1" sz="1350">
              <a:solidFill>
                <a:schemeClr val="dk2"/>
              </a:solidFill>
              <a:latin typeface="DM Sans"/>
              <a:ea typeface="DM Sans"/>
              <a:cs typeface="DM Sans"/>
              <a:sym typeface="DM Sans"/>
            </a:endParaRPr>
          </a:p>
          <a:p>
            <a:pPr indent="0" lvl="0" marL="0" rtl="0" algn="l">
              <a:spcBef>
                <a:spcPts val="0"/>
              </a:spcBef>
              <a:spcAft>
                <a:spcPts val="0"/>
              </a:spcAft>
              <a:buNone/>
            </a:pPr>
            <a:r>
              <a:rPr i="1" lang="pt-BR" sz="1350">
                <a:solidFill>
                  <a:schemeClr val="dk2"/>
                </a:solidFill>
                <a:latin typeface="DM Sans"/>
                <a:ea typeface="DM Sans"/>
                <a:cs typeface="DM Sans"/>
                <a:sym typeface="DM Sans"/>
              </a:rPr>
              <a:t>    # bloco de código</a:t>
            </a:r>
            <a:r>
              <a:rPr i="1" lang="pt-BR" sz="1350">
                <a:solidFill>
                  <a:schemeClr val="dk1"/>
                </a:solidFill>
                <a:latin typeface="DM Sans"/>
                <a:ea typeface="DM Sans"/>
                <a:cs typeface="DM Sans"/>
                <a:sym typeface="DM Sans"/>
              </a:rPr>
              <a:t> </a:t>
            </a:r>
            <a:endParaRPr i="1" sz="1350">
              <a:solidFill>
                <a:schemeClr val="dk1"/>
              </a:solidFill>
              <a:latin typeface="DM Sans"/>
              <a:ea typeface="DM Sans"/>
              <a:cs typeface="DM Sans"/>
              <a:sym typeface="DM Sans"/>
            </a:endParaRPr>
          </a:p>
          <a:p>
            <a:pPr indent="0" lvl="0" marL="0" rtl="0" algn="l">
              <a:spcBef>
                <a:spcPts val="0"/>
              </a:spcBef>
              <a:spcAft>
                <a:spcPts val="0"/>
              </a:spcAft>
              <a:buNone/>
            </a:pPr>
            <a:r>
              <a:t/>
            </a:r>
            <a:endParaRPr i="1" sz="1350">
              <a:solidFill>
                <a:schemeClr val="dk1"/>
              </a:solidFill>
              <a:latin typeface="DM Sans"/>
              <a:ea typeface="DM Sans"/>
              <a:cs typeface="DM Sans"/>
              <a:sym typeface="DM Sans"/>
            </a:endParaRPr>
          </a:p>
          <a:p>
            <a:pPr indent="0" lvl="0" marL="0" rtl="0" algn="l">
              <a:spcBef>
                <a:spcPts val="0"/>
              </a:spcBef>
              <a:spcAft>
                <a:spcPts val="0"/>
              </a:spcAft>
              <a:buNone/>
            </a:pPr>
            <a:r>
              <a:t/>
            </a:r>
            <a:endParaRPr i="1" sz="1350">
              <a:solidFill>
                <a:schemeClr val="dk1"/>
              </a:solidFill>
              <a:latin typeface="DM Sans"/>
              <a:ea typeface="DM Sans"/>
              <a:cs typeface="DM Sans"/>
              <a:sym typeface="DM Sans"/>
            </a:endParaRPr>
          </a:p>
          <a:p>
            <a:pPr indent="0" lvl="0" marL="0" rtl="0" algn="l">
              <a:spcBef>
                <a:spcPts val="0"/>
              </a:spcBef>
              <a:spcAft>
                <a:spcPts val="0"/>
              </a:spcAft>
              <a:buNone/>
            </a:pPr>
            <a:r>
              <a:rPr b="1" lang="pt-BR" sz="1350">
                <a:solidFill>
                  <a:schemeClr val="dk1"/>
                </a:solidFill>
                <a:highlight>
                  <a:srgbClr val="EAFF6A"/>
                </a:highlight>
                <a:latin typeface="DM Sans"/>
                <a:ea typeface="DM Sans"/>
                <a:cs typeface="DM Sans"/>
                <a:sym typeface="DM Sans"/>
              </a:rPr>
              <a:t>A "sequência" pode ser uma lista, uma tupla, um conjunto, uma string ou qualquer objeto iterável em Python.</a:t>
            </a:r>
            <a:endParaRPr b="1" sz="1350">
              <a:solidFill>
                <a:schemeClr val="dk1"/>
              </a:solidFill>
              <a:highlight>
                <a:srgbClr val="EAFF6A"/>
              </a:highlight>
              <a:latin typeface="DM Sans"/>
              <a:ea typeface="DM Sans"/>
              <a:cs typeface="DM Sans"/>
              <a:sym typeface="DM Sans"/>
            </a:endParaRPr>
          </a:p>
          <a:p>
            <a:pPr indent="0" lvl="0" marL="0" rtl="0" algn="l">
              <a:spcBef>
                <a:spcPts val="0"/>
              </a:spcBef>
              <a:spcAft>
                <a:spcPts val="0"/>
              </a:spcAft>
              <a:buNone/>
            </a:pPr>
            <a:r>
              <a:t/>
            </a:r>
            <a:endParaRPr i="1" sz="1350">
              <a:solidFill>
                <a:schemeClr val="dk1"/>
              </a:solidFill>
              <a:latin typeface="DM Sans"/>
              <a:ea typeface="DM Sans"/>
              <a:cs typeface="DM Sans"/>
              <a:sym typeface="DM Sans"/>
            </a:endParaRPr>
          </a:p>
        </p:txBody>
      </p:sp>
      <p:pic>
        <p:nvPicPr>
          <p:cNvPr id="266" name="Google Shape;266;p53"/>
          <p:cNvPicPr preferRelativeResize="0"/>
          <p:nvPr/>
        </p:nvPicPr>
        <p:blipFill>
          <a:blip r:embed="rId5">
            <a:alphaModFix/>
          </a:blip>
          <a:stretch>
            <a:fillRect/>
          </a:stretch>
        </p:blipFill>
        <p:spPr>
          <a:xfrm>
            <a:off x="6243500" y="309921"/>
            <a:ext cx="1722707" cy="1477775"/>
          </a:xfrm>
          <a:prstGeom prst="rect">
            <a:avLst/>
          </a:prstGeom>
          <a:noFill/>
          <a:ln>
            <a:noFill/>
          </a:ln>
        </p:spPr>
      </p:pic>
      <p:pic>
        <p:nvPicPr>
          <p:cNvPr id="267" name="Google Shape;267;p53"/>
          <p:cNvPicPr preferRelativeResize="0"/>
          <p:nvPr/>
        </p:nvPicPr>
        <p:blipFill>
          <a:blip r:embed="rId6">
            <a:alphaModFix/>
          </a:blip>
          <a:stretch>
            <a:fillRect/>
          </a:stretch>
        </p:blipFill>
        <p:spPr>
          <a:xfrm>
            <a:off x="6243493" y="1839029"/>
            <a:ext cx="1520020" cy="1324183"/>
          </a:xfrm>
          <a:prstGeom prst="rect">
            <a:avLst/>
          </a:prstGeom>
          <a:noFill/>
          <a:ln>
            <a:noFill/>
          </a:ln>
        </p:spPr>
      </p:pic>
      <p:pic>
        <p:nvPicPr>
          <p:cNvPr id="268" name="Google Shape;268;p53"/>
          <p:cNvPicPr preferRelativeResize="0"/>
          <p:nvPr/>
        </p:nvPicPr>
        <p:blipFill>
          <a:blip r:embed="rId7">
            <a:alphaModFix/>
          </a:blip>
          <a:stretch>
            <a:fillRect/>
          </a:stretch>
        </p:blipFill>
        <p:spPr>
          <a:xfrm>
            <a:off x="6167304" y="3214529"/>
            <a:ext cx="1597146" cy="14777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6"/>
          <p:cNvSpPr/>
          <p:nvPr/>
        </p:nvSpPr>
        <p:spPr>
          <a:xfrm>
            <a:off x="3080700" y="2547525"/>
            <a:ext cx="2982600" cy="7938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6"/>
          <p:cNvSpPr txBox="1"/>
          <p:nvPr/>
        </p:nvSpPr>
        <p:spPr>
          <a:xfrm>
            <a:off x="1461300" y="1802163"/>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chemeClr val="lt1"/>
                </a:solidFill>
                <a:latin typeface="DM Sans"/>
                <a:ea typeface="DM Sans"/>
                <a:cs typeface="DM Sans"/>
                <a:sym typeface="DM Sans"/>
              </a:rPr>
              <a:t>Esta aula será </a:t>
            </a:r>
            <a:endParaRPr b="1" sz="4000">
              <a:solidFill>
                <a:srgbClr val="DEFC52"/>
              </a:solidFill>
              <a:latin typeface="DM Sans"/>
              <a:ea typeface="DM Sans"/>
              <a:cs typeface="DM Sans"/>
              <a:sym typeface="DM Sans"/>
            </a:endParaRPr>
          </a:p>
        </p:txBody>
      </p:sp>
      <p:sp>
        <p:nvSpPr>
          <p:cNvPr id="126" name="Google Shape;126;p36"/>
          <p:cNvSpPr txBox="1"/>
          <p:nvPr/>
        </p:nvSpPr>
        <p:spPr>
          <a:xfrm>
            <a:off x="3655975" y="2541075"/>
            <a:ext cx="22275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rgbClr val="EAFF6A"/>
                </a:solidFill>
                <a:latin typeface="DM Sans"/>
                <a:ea typeface="DM Sans"/>
                <a:cs typeface="DM Sans"/>
                <a:sym typeface="DM Sans"/>
              </a:rPr>
              <a:t>gravada</a:t>
            </a:r>
            <a:endParaRPr b="1" sz="4000">
              <a:solidFill>
                <a:srgbClr val="EAFF6A"/>
              </a:solidFill>
              <a:latin typeface="DM Sans"/>
              <a:ea typeface="DM Sans"/>
              <a:cs typeface="DM Sans"/>
              <a:sym typeface="DM Sans"/>
            </a:endParaRPr>
          </a:p>
        </p:txBody>
      </p:sp>
      <p:sp>
        <p:nvSpPr>
          <p:cNvPr id="127" name="Google Shape;127;p36"/>
          <p:cNvSpPr/>
          <p:nvPr/>
        </p:nvSpPr>
        <p:spPr>
          <a:xfrm>
            <a:off x="3293875" y="2844525"/>
            <a:ext cx="199800" cy="1998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54"/>
          <p:cNvPicPr preferRelativeResize="0"/>
          <p:nvPr/>
        </p:nvPicPr>
        <p:blipFill rotWithShape="1">
          <a:blip r:embed="rId3">
            <a:alphaModFix/>
          </a:blip>
          <a:srcRect b="2619" l="0" r="11582" t="0"/>
          <a:stretch/>
        </p:blipFill>
        <p:spPr>
          <a:xfrm>
            <a:off x="5846400" y="0"/>
            <a:ext cx="3297600" cy="5144399"/>
          </a:xfrm>
          <a:prstGeom prst="rect">
            <a:avLst/>
          </a:prstGeom>
          <a:noFill/>
          <a:ln>
            <a:noFill/>
          </a:ln>
        </p:spPr>
      </p:pic>
      <p:pic>
        <p:nvPicPr>
          <p:cNvPr id="274" name="Google Shape;274;p54"/>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275" name="Google Shape;275;p54"/>
          <p:cNvSpPr txBox="1"/>
          <p:nvPr/>
        </p:nvSpPr>
        <p:spPr>
          <a:xfrm>
            <a:off x="457725" y="1071050"/>
            <a:ext cx="4730100" cy="2401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Estruturas de Repetição - for</a:t>
            </a:r>
            <a:endParaRPr b="1" sz="4000">
              <a:solidFill>
                <a:schemeClr val="dk1"/>
              </a:solidFill>
              <a:latin typeface="DM Sans"/>
              <a:ea typeface="DM Sans"/>
              <a:cs typeface="DM Sans"/>
              <a:sym typeface="DM Sans"/>
            </a:endParaRPr>
          </a:p>
          <a:p>
            <a:pPr indent="0" lvl="0" marL="0" rtl="0" algn="l">
              <a:lnSpc>
                <a:spcPct val="90000"/>
              </a:lnSpc>
              <a:spcBef>
                <a:spcPts val="0"/>
              </a:spcBef>
              <a:spcAft>
                <a:spcPts val="0"/>
              </a:spcAft>
              <a:buNone/>
            </a:pPr>
            <a:r>
              <a:t/>
            </a:r>
            <a:endParaRPr b="1" sz="4000">
              <a:solidFill>
                <a:schemeClr val="dk1"/>
              </a:solidFill>
              <a:latin typeface="DM Sans"/>
              <a:ea typeface="DM Sans"/>
              <a:cs typeface="DM Sans"/>
              <a:sym typeface="DM Sans"/>
            </a:endParaRPr>
          </a:p>
          <a:p>
            <a:pPr indent="0" lvl="0" marL="0" rtl="0" algn="l">
              <a:lnSpc>
                <a:spcPct val="90000"/>
              </a:lnSpc>
              <a:spcBef>
                <a:spcPts val="0"/>
              </a:spcBef>
              <a:spcAft>
                <a:spcPts val="0"/>
              </a:spcAft>
              <a:buNone/>
            </a:pPr>
            <a:r>
              <a:t/>
            </a:r>
            <a:endParaRPr b="1" sz="4000">
              <a:solidFill>
                <a:schemeClr val="dk1"/>
              </a:solidFill>
              <a:latin typeface="DM Sans"/>
              <a:ea typeface="DM Sans"/>
              <a:cs typeface="DM Sans"/>
              <a:sym typeface="DM Sans"/>
            </a:endParaRPr>
          </a:p>
        </p:txBody>
      </p:sp>
      <p:sp>
        <p:nvSpPr>
          <p:cNvPr id="276" name="Google Shape;276;p54"/>
          <p:cNvSpPr txBox="1"/>
          <p:nvPr/>
        </p:nvSpPr>
        <p:spPr>
          <a:xfrm>
            <a:off x="457725" y="2484600"/>
            <a:ext cx="5088000" cy="12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350">
                <a:solidFill>
                  <a:schemeClr val="dk1"/>
                </a:solidFill>
                <a:latin typeface="DM Sans"/>
                <a:ea typeface="DM Sans"/>
                <a:cs typeface="DM Sans"/>
                <a:sym typeface="DM Sans"/>
              </a:rPr>
              <a:t>A função </a:t>
            </a:r>
            <a:r>
              <a:rPr b="1" lang="pt-BR" sz="1350">
                <a:solidFill>
                  <a:schemeClr val="dk1"/>
                </a:solidFill>
                <a:latin typeface="DM Sans"/>
                <a:ea typeface="DM Sans"/>
                <a:cs typeface="DM Sans"/>
                <a:sym typeface="DM Sans"/>
              </a:rPr>
              <a:t>"range()"</a:t>
            </a:r>
            <a:r>
              <a:rPr lang="pt-BR" sz="1350">
                <a:solidFill>
                  <a:schemeClr val="dk1"/>
                </a:solidFill>
                <a:latin typeface="DM Sans"/>
                <a:ea typeface="DM Sans"/>
                <a:cs typeface="DM Sans"/>
                <a:sym typeface="DM Sans"/>
              </a:rPr>
              <a:t> cria sequências numéricas para serem utilizadas em loops. </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lang="pt-BR" sz="1350">
                <a:solidFill>
                  <a:srgbClr val="E9950C"/>
                </a:solidFill>
                <a:highlight>
                  <a:schemeClr val="dk1"/>
                </a:highlight>
                <a:latin typeface="DM Sans"/>
                <a:ea typeface="DM Sans"/>
                <a:cs typeface="DM Sans"/>
                <a:sym typeface="DM Sans"/>
              </a:rPr>
              <a:t>range</a:t>
            </a:r>
            <a:r>
              <a:rPr lang="pt-BR" sz="1350">
                <a:solidFill>
                  <a:schemeClr val="lt1"/>
                </a:solidFill>
                <a:highlight>
                  <a:schemeClr val="dk1"/>
                </a:highlight>
                <a:latin typeface="DM Sans"/>
                <a:ea typeface="DM Sans"/>
                <a:cs typeface="DM Sans"/>
                <a:sym typeface="DM Sans"/>
              </a:rPr>
              <a:t>(início, fim, incremento)</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p:txBody>
      </p:sp>
      <p:pic>
        <p:nvPicPr>
          <p:cNvPr id="277" name="Google Shape;277;p54"/>
          <p:cNvPicPr preferRelativeResize="0"/>
          <p:nvPr/>
        </p:nvPicPr>
        <p:blipFill>
          <a:blip r:embed="rId5">
            <a:alphaModFix/>
          </a:blip>
          <a:stretch>
            <a:fillRect/>
          </a:stretch>
        </p:blipFill>
        <p:spPr>
          <a:xfrm>
            <a:off x="6577925" y="350325"/>
            <a:ext cx="1551405" cy="1388100"/>
          </a:xfrm>
          <a:prstGeom prst="rect">
            <a:avLst/>
          </a:prstGeom>
          <a:noFill/>
          <a:ln>
            <a:noFill/>
          </a:ln>
        </p:spPr>
      </p:pic>
      <p:pic>
        <p:nvPicPr>
          <p:cNvPr id="278" name="Google Shape;278;p54"/>
          <p:cNvPicPr preferRelativeResize="0"/>
          <p:nvPr/>
        </p:nvPicPr>
        <p:blipFill>
          <a:blip r:embed="rId6">
            <a:alphaModFix/>
          </a:blip>
          <a:stretch>
            <a:fillRect/>
          </a:stretch>
        </p:blipFill>
        <p:spPr>
          <a:xfrm>
            <a:off x="6577918" y="1738425"/>
            <a:ext cx="1620113" cy="1388100"/>
          </a:xfrm>
          <a:prstGeom prst="rect">
            <a:avLst/>
          </a:prstGeom>
          <a:noFill/>
          <a:ln>
            <a:noFill/>
          </a:ln>
        </p:spPr>
      </p:pic>
      <p:pic>
        <p:nvPicPr>
          <p:cNvPr id="279" name="Google Shape;279;p54"/>
          <p:cNvPicPr preferRelativeResize="0"/>
          <p:nvPr/>
        </p:nvPicPr>
        <p:blipFill>
          <a:blip r:embed="rId7">
            <a:alphaModFix/>
          </a:blip>
          <a:stretch>
            <a:fillRect/>
          </a:stretch>
        </p:blipFill>
        <p:spPr>
          <a:xfrm>
            <a:off x="6470693" y="3215350"/>
            <a:ext cx="1834561" cy="1388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55"/>
          <p:cNvPicPr preferRelativeResize="0"/>
          <p:nvPr/>
        </p:nvPicPr>
        <p:blipFill rotWithShape="1">
          <a:blip r:embed="rId3">
            <a:alphaModFix/>
          </a:blip>
          <a:srcRect b="2619" l="0" r="11582" t="0"/>
          <a:stretch/>
        </p:blipFill>
        <p:spPr>
          <a:xfrm>
            <a:off x="5846400" y="0"/>
            <a:ext cx="3297600" cy="5144399"/>
          </a:xfrm>
          <a:prstGeom prst="rect">
            <a:avLst/>
          </a:prstGeom>
          <a:noFill/>
          <a:ln>
            <a:noFill/>
          </a:ln>
        </p:spPr>
      </p:pic>
      <p:pic>
        <p:nvPicPr>
          <p:cNvPr id="285" name="Google Shape;285;p55"/>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286" name="Google Shape;286;p55"/>
          <p:cNvSpPr txBox="1"/>
          <p:nvPr/>
        </p:nvSpPr>
        <p:spPr>
          <a:xfrm>
            <a:off x="457725" y="1071050"/>
            <a:ext cx="4730100" cy="2401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Estruturas de Repetição - for</a:t>
            </a:r>
            <a:endParaRPr b="1" sz="4000">
              <a:solidFill>
                <a:schemeClr val="dk1"/>
              </a:solidFill>
              <a:latin typeface="DM Sans"/>
              <a:ea typeface="DM Sans"/>
              <a:cs typeface="DM Sans"/>
              <a:sym typeface="DM Sans"/>
            </a:endParaRPr>
          </a:p>
          <a:p>
            <a:pPr indent="0" lvl="0" marL="0" rtl="0" algn="l">
              <a:lnSpc>
                <a:spcPct val="90000"/>
              </a:lnSpc>
              <a:spcBef>
                <a:spcPts val="0"/>
              </a:spcBef>
              <a:spcAft>
                <a:spcPts val="0"/>
              </a:spcAft>
              <a:buNone/>
            </a:pPr>
            <a:r>
              <a:t/>
            </a:r>
            <a:endParaRPr b="1" sz="4000">
              <a:solidFill>
                <a:schemeClr val="dk1"/>
              </a:solidFill>
              <a:latin typeface="DM Sans"/>
              <a:ea typeface="DM Sans"/>
              <a:cs typeface="DM Sans"/>
              <a:sym typeface="DM Sans"/>
            </a:endParaRPr>
          </a:p>
          <a:p>
            <a:pPr indent="0" lvl="0" marL="0" rtl="0" algn="l">
              <a:lnSpc>
                <a:spcPct val="90000"/>
              </a:lnSpc>
              <a:spcBef>
                <a:spcPts val="0"/>
              </a:spcBef>
              <a:spcAft>
                <a:spcPts val="0"/>
              </a:spcAft>
              <a:buNone/>
            </a:pPr>
            <a:r>
              <a:t/>
            </a:r>
            <a:endParaRPr b="1" sz="4000">
              <a:solidFill>
                <a:schemeClr val="dk1"/>
              </a:solidFill>
              <a:latin typeface="DM Sans"/>
              <a:ea typeface="DM Sans"/>
              <a:cs typeface="DM Sans"/>
              <a:sym typeface="DM Sans"/>
            </a:endParaRPr>
          </a:p>
        </p:txBody>
      </p:sp>
      <p:sp>
        <p:nvSpPr>
          <p:cNvPr id="287" name="Google Shape;287;p55"/>
          <p:cNvSpPr txBox="1"/>
          <p:nvPr/>
        </p:nvSpPr>
        <p:spPr>
          <a:xfrm>
            <a:off x="457725" y="2484600"/>
            <a:ext cx="5088000" cy="16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350">
                <a:solidFill>
                  <a:schemeClr val="dk1"/>
                </a:solidFill>
                <a:latin typeface="DM Sans"/>
                <a:ea typeface="DM Sans"/>
                <a:cs typeface="DM Sans"/>
                <a:sym typeface="DM Sans"/>
              </a:rPr>
              <a:t>break</a:t>
            </a:r>
            <a:r>
              <a:rPr lang="pt-BR" sz="1350">
                <a:solidFill>
                  <a:schemeClr val="dk1"/>
                </a:solidFill>
                <a:latin typeface="DM Sans"/>
                <a:ea typeface="DM Sans"/>
                <a:cs typeface="DM Sans"/>
                <a:sym typeface="DM Sans"/>
              </a:rPr>
              <a:t>: utilizada para interromper um loop imediatamente quando uma determinada condição é satisfeita. </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a:p>
            <a:pPr indent="0" lvl="0" marL="0" rtl="0" algn="l">
              <a:spcBef>
                <a:spcPts val="0"/>
              </a:spcBef>
              <a:spcAft>
                <a:spcPts val="0"/>
              </a:spcAft>
              <a:buNone/>
            </a:pPr>
            <a:r>
              <a:rPr b="1" lang="pt-BR" sz="1350">
                <a:solidFill>
                  <a:schemeClr val="dk1"/>
                </a:solidFill>
                <a:latin typeface="DM Sans"/>
                <a:ea typeface="DM Sans"/>
                <a:cs typeface="DM Sans"/>
                <a:sym typeface="DM Sans"/>
              </a:rPr>
              <a:t>continue</a:t>
            </a:r>
            <a:r>
              <a:rPr lang="pt-BR" sz="1350">
                <a:solidFill>
                  <a:schemeClr val="dk1"/>
                </a:solidFill>
                <a:latin typeface="DM Sans"/>
                <a:ea typeface="DM Sans"/>
                <a:cs typeface="DM Sans"/>
                <a:sym typeface="DM Sans"/>
              </a:rPr>
              <a:t>: utilizada para pular uma iteração de um loop quando uma determinada condição é satisfeita.</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a:p>
            <a:pPr indent="0" lvl="0" marL="0" rtl="0" algn="l">
              <a:spcBef>
                <a:spcPts val="0"/>
              </a:spcBef>
              <a:spcAft>
                <a:spcPts val="0"/>
              </a:spcAft>
              <a:buNone/>
            </a:pPr>
            <a:r>
              <a:t/>
            </a:r>
            <a:endParaRPr sz="1350">
              <a:solidFill>
                <a:schemeClr val="dk1"/>
              </a:solidFill>
              <a:latin typeface="DM Sans"/>
              <a:ea typeface="DM Sans"/>
              <a:cs typeface="DM Sans"/>
              <a:sym typeface="DM Sans"/>
            </a:endParaRPr>
          </a:p>
        </p:txBody>
      </p:sp>
      <p:pic>
        <p:nvPicPr>
          <p:cNvPr id="288" name="Google Shape;288;p55"/>
          <p:cNvPicPr preferRelativeResize="0"/>
          <p:nvPr/>
        </p:nvPicPr>
        <p:blipFill>
          <a:blip r:embed="rId5">
            <a:alphaModFix/>
          </a:blip>
          <a:stretch>
            <a:fillRect/>
          </a:stretch>
        </p:blipFill>
        <p:spPr>
          <a:xfrm>
            <a:off x="6599573" y="567187"/>
            <a:ext cx="1575583" cy="1929022"/>
          </a:xfrm>
          <a:prstGeom prst="rect">
            <a:avLst/>
          </a:prstGeom>
          <a:noFill/>
          <a:ln>
            <a:noFill/>
          </a:ln>
        </p:spPr>
      </p:pic>
      <p:pic>
        <p:nvPicPr>
          <p:cNvPr id="289" name="Google Shape;289;p55"/>
          <p:cNvPicPr preferRelativeResize="0"/>
          <p:nvPr/>
        </p:nvPicPr>
        <p:blipFill>
          <a:blip r:embed="rId6">
            <a:alphaModFix/>
          </a:blip>
          <a:stretch>
            <a:fillRect/>
          </a:stretch>
        </p:blipFill>
        <p:spPr>
          <a:xfrm>
            <a:off x="6599573" y="2647290"/>
            <a:ext cx="1641725" cy="192902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descr="1080p Countdown timer with finishing alarm&#10;&#10;If you enjoy or find useful then please like and subscribe :).&#10;&#10;&quot;“The best things are never arrived at in haste. God is in no hurry; His plans are never rushed.”&#10;― Michael Phillips&quot;" id="294" name="Google Shape;294;p56" title="5 MINUET - TIMER &amp; ALARM - Full HD - COUNTDOWN">
            <a:hlinkClick r:id="rId3"/>
          </p:cNvPr>
          <p:cNvPicPr preferRelativeResize="0"/>
          <p:nvPr/>
        </p:nvPicPr>
        <p:blipFill rotWithShape="1">
          <a:blip r:embed="rId4">
            <a:alphaModFix/>
          </a:blip>
          <a:srcRect b="0" l="0" r="0" t="0"/>
          <a:stretch/>
        </p:blipFill>
        <p:spPr>
          <a:xfrm>
            <a:off x="3386550" y="2938026"/>
            <a:ext cx="2370900" cy="1778180"/>
          </a:xfrm>
          <a:prstGeom prst="rect">
            <a:avLst/>
          </a:prstGeom>
          <a:noFill/>
          <a:ln>
            <a:noFill/>
          </a:ln>
        </p:spPr>
      </p:pic>
      <p:sp>
        <p:nvSpPr>
          <p:cNvPr id="295" name="Google Shape;295;p56"/>
          <p:cNvSpPr txBox="1"/>
          <p:nvPr/>
        </p:nvSpPr>
        <p:spPr>
          <a:xfrm>
            <a:off x="1461300" y="935210"/>
            <a:ext cx="6221400" cy="1431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5000"/>
              <a:buFont typeface="Arial"/>
              <a:buNone/>
            </a:pPr>
            <a:r>
              <a:rPr b="0" i="0" lang="pt-BR" sz="5000" u="none" cap="none" strike="noStrike">
                <a:solidFill>
                  <a:srgbClr val="E8E7E3"/>
                </a:solidFill>
                <a:latin typeface="Arial"/>
                <a:ea typeface="Arial"/>
                <a:cs typeface="Arial"/>
                <a:sym typeface="Arial"/>
              </a:rPr>
              <a:t>☕</a:t>
            </a:r>
            <a:endParaRPr b="0" i="0" sz="5000" u="none" cap="none" strike="noStrike">
              <a:solidFill>
                <a:srgbClr val="E8E7E3"/>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4000"/>
              <a:buFont typeface="Arial"/>
              <a:buNone/>
            </a:pPr>
            <a:r>
              <a:rPr b="1" i="0" lang="pt-BR" sz="4000" u="none" cap="none" strike="noStrike">
                <a:solidFill>
                  <a:srgbClr val="EAFF6A"/>
                </a:solidFill>
                <a:latin typeface="DM Sans"/>
                <a:ea typeface="DM Sans"/>
                <a:cs typeface="DM Sans"/>
                <a:sym typeface="DM Sans"/>
              </a:rPr>
              <a:t>Break</a:t>
            </a:r>
            <a:endParaRPr b="1" i="0" sz="4000" u="none" cap="none" strike="noStrike">
              <a:solidFill>
                <a:schemeClr val="lt1"/>
              </a:solidFill>
              <a:latin typeface="DM Sans"/>
              <a:ea typeface="DM Sans"/>
              <a:cs typeface="DM Sans"/>
              <a:sym typeface="DM Sans"/>
            </a:endParaRPr>
          </a:p>
        </p:txBody>
      </p:sp>
      <p:sp>
        <p:nvSpPr>
          <p:cNvPr id="296" name="Google Shape;296;p56"/>
          <p:cNvSpPr txBox="1"/>
          <p:nvPr/>
        </p:nvSpPr>
        <p:spPr>
          <a:xfrm>
            <a:off x="2675700" y="2320035"/>
            <a:ext cx="3792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pt-BR" sz="2000" u="none" cap="none" strike="noStrike">
                <a:solidFill>
                  <a:schemeClr val="lt1"/>
                </a:solidFill>
                <a:latin typeface="DM Sans"/>
                <a:ea typeface="DM Sans"/>
                <a:cs typeface="DM Sans"/>
                <a:sym typeface="DM Sans"/>
              </a:rPr>
              <a:t>5 minutos e voltamos!</a:t>
            </a:r>
            <a:endParaRPr b="0" i="0" sz="2000" u="none" cap="none" strike="noStrike">
              <a:solidFill>
                <a:schemeClr val="lt1"/>
              </a:solidFill>
              <a:latin typeface="DM Sans"/>
              <a:ea typeface="DM Sans"/>
              <a:cs typeface="DM Sans"/>
              <a:sym typeface="DM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0" name="Shape 300"/>
        <p:cNvGrpSpPr/>
        <p:nvPr/>
      </p:nvGrpSpPr>
      <p:grpSpPr>
        <a:xfrm>
          <a:off x="0" y="0"/>
          <a:ext cx="0" cy="0"/>
          <a:chOff x="0" y="0"/>
          <a:chExt cx="0" cy="0"/>
        </a:xfrm>
      </p:grpSpPr>
      <p:sp>
        <p:nvSpPr>
          <p:cNvPr id="301" name="Google Shape;301;p57"/>
          <p:cNvSpPr txBox="1"/>
          <p:nvPr/>
        </p:nvSpPr>
        <p:spPr>
          <a:xfrm>
            <a:off x="1461300" y="935210"/>
            <a:ext cx="6221400" cy="14316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5000"/>
              <a:buFont typeface="Arial"/>
              <a:buNone/>
            </a:pPr>
            <a:r>
              <a:rPr b="0" i="0" lang="pt-BR" sz="5000" u="none" cap="none" strike="noStrike">
                <a:solidFill>
                  <a:srgbClr val="E8E7E3"/>
                </a:solidFill>
                <a:latin typeface="Arial"/>
                <a:ea typeface="Arial"/>
                <a:cs typeface="Arial"/>
                <a:sym typeface="Arial"/>
              </a:rPr>
              <a:t>☕</a:t>
            </a:r>
            <a:endParaRPr b="0" i="0" sz="5000" u="none" cap="none" strike="noStrike">
              <a:solidFill>
                <a:srgbClr val="E8E7E3"/>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4000"/>
              <a:buFont typeface="Arial"/>
              <a:buNone/>
            </a:pPr>
            <a:r>
              <a:rPr b="1" i="0" lang="pt-BR" sz="4000" u="none" cap="none" strike="noStrike">
                <a:solidFill>
                  <a:srgbClr val="EAFF6A"/>
                </a:solidFill>
                <a:latin typeface="DM Sans"/>
                <a:ea typeface="DM Sans"/>
                <a:cs typeface="DM Sans"/>
                <a:sym typeface="DM Sans"/>
              </a:rPr>
              <a:t>Break</a:t>
            </a:r>
            <a:endParaRPr b="1" i="0" sz="4000" u="none" cap="none" strike="noStrike">
              <a:solidFill>
                <a:schemeClr val="lt1"/>
              </a:solidFill>
              <a:latin typeface="DM Sans"/>
              <a:ea typeface="DM Sans"/>
              <a:cs typeface="DM Sans"/>
              <a:sym typeface="DM Sans"/>
            </a:endParaRPr>
          </a:p>
        </p:txBody>
      </p:sp>
      <p:sp>
        <p:nvSpPr>
          <p:cNvPr id="302" name="Google Shape;302;p57"/>
          <p:cNvSpPr txBox="1"/>
          <p:nvPr/>
        </p:nvSpPr>
        <p:spPr>
          <a:xfrm>
            <a:off x="2675700" y="2320035"/>
            <a:ext cx="3792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0" i="0" lang="pt-BR" sz="2000" u="none" cap="none" strike="noStrike">
                <a:solidFill>
                  <a:schemeClr val="lt1"/>
                </a:solidFill>
                <a:latin typeface="DM Sans"/>
                <a:ea typeface="DM Sans"/>
                <a:cs typeface="DM Sans"/>
                <a:sym typeface="DM Sans"/>
              </a:rPr>
              <a:t>10 minutos e voltamos!</a:t>
            </a:r>
            <a:endParaRPr b="0" i="0" sz="2000" u="none" cap="none" strike="noStrike">
              <a:solidFill>
                <a:schemeClr val="lt1"/>
              </a:solidFill>
              <a:latin typeface="DM Sans"/>
              <a:ea typeface="DM Sans"/>
              <a:cs typeface="DM Sans"/>
              <a:sym typeface="DM Sans"/>
            </a:endParaRPr>
          </a:p>
        </p:txBody>
      </p:sp>
      <p:pic>
        <p:nvPicPr>
          <p:cNvPr descr="1080p Countdown timer with finishing alarm&#10;&#10;If you enjoy or find useful then please like and subscribe :).&#10;&#10;&quot;“You never know beforehand what people are capable of, you have to wait, give it time, it's time that rules, time is our gambling partner on the other side of the table and it holds all the cards of the deck in its hand, we have to guess the winning cards of life, our lives.”&#10;― José Saramago, Blindness&quot;" id="303" name="Google Shape;303;p57" title="10 MINUET - TIMER &amp; ALARM - Full HD - COUNTDOWN">
            <a:hlinkClick r:id="rId3"/>
          </p:cNvPr>
          <p:cNvPicPr preferRelativeResize="0"/>
          <p:nvPr/>
        </p:nvPicPr>
        <p:blipFill rotWithShape="1">
          <a:blip r:embed="rId4">
            <a:alphaModFix/>
          </a:blip>
          <a:srcRect b="0" l="0" r="0" t="0"/>
          <a:stretch/>
        </p:blipFill>
        <p:spPr>
          <a:xfrm>
            <a:off x="3386550" y="2938025"/>
            <a:ext cx="2370900" cy="1778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grpSp>
        <p:nvGrpSpPr>
          <p:cNvPr id="308" name="Google Shape;308;p58"/>
          <p:cNvGrpSpPr/>
          <p:nvPr/>
        </p:nvGrpSpPr>
        <p:grpSpPr>
          <a:xfrm>
            <a:off x="4202551" y="994261"/>
            <a:ext cx="738900" cy="738974"/>
            <a:chOff x="974706" y="2467173"/>
            <a:chExt cx="738900" cy="738900"/>
          </a:xfrm>
        </p:grpSpPr>
        <p:sp>
          <p:nvSpPr>
            <p:cNvPr id="309" name="Google Shape;309;p58"/>
            <p:cNvSpPr/>
            <p:nvPr/>
          </p:nvSpPr>
          <p:spPr>
            <a:xfrm>
              <a:off x="974706" y="246717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0" name="Google Shape;310;p58"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311" name="Google Shape;311;p58"/>
          <p:cNvSpPr txBox="1"/>
          <p:nvPr/>
        </p:nvSpPr>
        <p:spPr>
          <a:xfrm>
            <a:off x="1461300" y="1971800"/>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chemeClr val="dk1"/>
                </a:solidFill>
                <a:latin typeface="DM Sans"/>
                <a:ea typeface="DM Sans"/>
                <a:cs typeface="DM Sans"/>
                <a:sym typeface="DM Sans"/>
              </a:rPr>
              <a:t>Momento mão na massa</a:t>
            </a:r>
            <a:endParaRPr b="1" sz="4000">
              <a:solidFill>
                <a:schemeClr val="dk1"/>
              </a:solidFill>
              <a:latin typeface="DM Sans"/>
              <a:ea typeface="DM Sans"/>
              <a:cs typeface="DM Sans"/>
              <a:sym typeface="DM Sans"/>
            </a:endParaRPr>
          </a:p>
        </p:txBody>
      </p:sp>
      <p:sp>
        <p:nvSpPr>
          <p:cNvPr id="312" name="Google Shape;312;p58"/>
          <p:cNvSpPr txBox="1"/>
          <p:nvPr/>
        </p:nvSpPr>
        <p:spPr>
          <a:xfrm>
            <a:off x="987300" y="3612313"/>
            <a:ext cx="7169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2000">
                <a:solidFill>
                  <a:srgbClr val="999999"/>
                </a:solidFill>
                <a:latin typeface="DM Sans"/>
                <a:ea typeface="DM Sans"/>
                <a:cs typeface="DM Sans"/>
                <a:sym typeface="DM Sans"/>
              </a:rPr>
              <a:t>Duração: 30 minutos</a:t>
            </a:r>
            <a:endParaRPr sz="2000">
              <a:solidFill>
                <a:srgbClr val="999999"/>
              </a:solidFill>
              <a:latin typeface="DM Sans"/>
              <a:ea typeface="DM Sans"/>
              <a:cs typeface="DM Sans"/>
              <a:sym typeface="DM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grpSp>
        <p:nvGrpSpPr>
          <p:cNvPr id="317" name="Google Shape;317;p59"/>
          <p:cNvGrpSpPr/>
          <p:nvPr/>
        </p:nvGrpSpPr>
        <p:grpSpPr>
          <a:xfrm>
            <a:off x="501452" y="483061"/>
            <a:ext cx="401518" cy="401518"/>
            <a:chOff x="974706" y="2467173"/>
            <a:chExt cx="738900" cy="738900"/>
          </a:xfrm>
        </p:grpSpPr>
        <p:sp>
          <p:nvSpPr>
            <p:cNvPr id="318" name="Google Shape;318;p59"/>
            <p:cNvSpPr/>
            <p:nvPr/>
          </p:nvSpPr>
          <p:spPr>
            <a:xfrm>
              <a:off x="974706" y="2467173"/>
              <a:ext cx="738900" cy="73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9" name="Google Shape;319;p59" title="ícono de actividad en clase"/>
            <p:cNvPicPr preferRelativeResize="0"/>
            <p:nvPr/>
          </p:nvPicPr>
          <p:blipFill>
            <a:blip r:embed="rId3">
              <a:alphaModFix/>
            </a:blip>
            <a:stretch>
              <a:fillRect/>
            </a:stretch>
          </p:blipFill>
          <p:spPr>
            <a:xfrm>
              <a:off x="1109750" y="2610275"/>
              <a:ext cx="452650" cy="452650"/>
            </a:xfrm>
            <a:prstGeom prst="rect">
              <a:avLst/>
            </a:prstGeom>
            <a:noFill/>
            <a:ln>
              <a:noFill/>
            </a:ln>
          </p:spPr>
        </p:pic>
      </p:grpSp>
      <p:sp>
        <p:nvSpPr>
          <p:cNvPr id="320" name="Google Shape;320;p59"/>
          <p:cNvSpPr txBox="1"/>
          <p:nvPr/>
        </p:nvSpPr>
        <p:spPr>
          <a:xfrm>
            <a:off x="501450" y="1081750"/>
            <a:ext cx="4987200" cy="129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Momento mão na massa</a:t>
            </a:r>
            <a:endParaRPr b="1" sz="4000">
              <a:solidFill>
                <a:schemeClr val="dk1"/>
              </a:solidFill>
              <a:latin typeface="DM Sans"/>
              <a:ea typeface="DM Sans"/>
              <a:cs typeface="DM Sans"/>
              <a:sym typeface="DM Sans"/>
            </a:endParaRPr>
          </a:p>
        </p:txBody>
      </p:sp>
      <p:pic>
        <p:nvPicPr>
          <p:cNvPr id="321" name="Google Shape;321;p59"/>
          <p:cNvPicPr preferRelativeResize="0"/>
          <p:nvPr/>
        </p:nvPicPr>
        <p:blipFill>
          <a:blip r:embed="rId4">
            <a:alphaModFix/>
          </a:blip>
          <a:stretch>
            <a:fillRect/>
          </a:stretch>
        </p:blipFill>
        <p:spPr>
          <a:xfrm>
            <a:off x="7811413" y="4692275"/>
            <a:ext cx="1150750" cy="267575"/>
          </a:xfrm>
          <a:prstGeom prst="rect">
            <a:avLst/>
          </a:prstGeom>
          <a:noFill/>
          <a:ln>
            <a:noFill/>
          </a:ln>
        </p:spPr>
      </p:pic>
      <p:sp>
        <p:nvSpPr>
          <p:cNvPr id="322" name="Google Shape;322;p59"/>
          <p:cNvSpPr txBox="1"/>
          <p:nvPr/>
        </p:nvSpPr>
        <p:spPr>
          <a:xfrm>
            <a:off x="549525" y="2374750"/>
            <a:ext cx="68829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350">
                <a:latin typeface="DM Sans"/>
                <a:ea typeface="DM Sans"/>
                <a:cs typeface="DM Sans"/>
                <a:sym typeface="DM Sans"/>
              </a:rPr>
              <a:t>Descrição da atividade. </a:t>
            </a:r>
            <a:endParaRPr b="1"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a:p>
            <a:pPr indent="-314325" lvl="0" marL="457200" rtl="0" algn="l">
              <a:spcBef>
                <a:spcPts val="0"/>
              </a:spcBef>
              <a:spcAft>
                <a:spcPts val="0"/>
              </a:spcAft>
              <a:buClr>
                <a:schemeClr val="dk2"/>
              </a:buClr>
              <a:buSzPts val="1350"/>
              <a:buFont typeface="DM Sans"/>
              <a:buAutoNum type="arabicPeriod"/>
            </a:pPr>
            <a:r>
              <a:rPr lang="pt-BR" sz="1350">
                <a:latin typeface="DM Sans"/>
                <a:ea typeface="DM Sans"/>
                <a:cs typeface="DM Sans"/>
                <a:sym typeface="DM Sans"/>
              </a:rPr>
              <a:t>Escreva um programa que receba um número inteiro e exiba se ele é par ou ímpar.</a:t>
            </a:r>
            <a:endParaRPr sz="1350">
              <a:latin typeface="DM Sans"/>
              <a:ea typeface="DM Sans"/>
              <a:cs typeface="DM Sans"/>
              <a:sym typeface="DM Sans"/>
            </a:endParaRPr>
          </a:p>
          <a:p>
            <a:pPr indent="-314325" lvl="0" marL="457200" rtl="0" algn="l">
              <a:spcBef>
                <a:spcPts val="0"/>
              </a:spcBef>
              <a:spcAft>
                <a:spcPts val="0"/>
              </a:spcAft>
              <a:buClr>
                <a:schemeClr val="dk2"/>
              </a:buClr>
              <a:buSzPts val="1350"/>
              <a:buFont typeface="DM Sans"/>
              <a:buAutoNum type="arabicPeriod"/>
            </a:pPr>
            <a:r>
              <a:rPr lang="pt-BR" sz="1350">
                <a:latin typeface="DM Sans"/>
                <a:ea typeface="DM Sans"/>
                <a:cs typeface="DM Sans"/>
                <a:sym typeface="DM Sans"/>
              </a:rPr>
              <a:t>Escreva um programa em Python que solicita ao usuário uma frase e, em seguida, exibe cada palavra e seu número de caracteres.</a:t>
            </a:r>
            <a:endParaRPr sz="1350">
              <a:latin typeface="DM Sans"/>
              <a:ea typeface="DM Sans"/>
              <a:cs typeface="DM Sans"/>
              <a:sym typeface="DM Sans"/>
            </a:endParaRPr>
          </a:p>
          <a:p>
            <a:pPr indent="-314325" lvl="0" marL="457200" rtl="0" algn="l">
              <a:spcBef>
                <a:spcPts val="0"/>
              </a:spcBef>
              <a:spcAft>
                <a:spcPts val="0"/>
              </a:spcAft>
              <a:buClr>
                <a:schemeClr val="dk2"/>
              </a:buClr>
              <a:buSzPts val="1350"/>
              <a:buFont typeface="DM Sans"/>
              <a:buAutoNum type="arabicPeriod"/>
            </a:pPr>
            <a:r>
              <a:rPr lang="pt-BR" sz="1350">
                <a:latin typeface="DM Sans"/>
                <a:ea typeface="DM Sans"/>
                <a:cs typeface="DM Sans"/>
                <a:sym typeface="DM Sans"/>
              </a:rPr>
              <a:t>Crie um programa em Python que solicita ao usuário uma senha numérica de 4 dígitos. O programa deve repetir essa solicitação até que o usuário informe a senha correta (1234).</a:t>
            </a:r>
            <a:endParaRPr sz="1350">
              <a:latin typeface="DM Sans"/>
              <a:ea typeface="DM Sans"/>
              <a:cs typeface="DM Sans"/>
              <a:sym typeface="DM Sans"/>
            </a:endParaRPr>
          </a:p>
          <a:p>
            <a:pPr indent="-314325" lvl="0" marL="457200" rtl="0" algn="l">
              <a:spcBef>
                <a:spcPts val="0"/>
              </a:spcBef>
              <a:spcAft>
                <a:spcPts val="0"/>
              </a:spcAft>
              <a:buClr>
                <a:schemeClr val="dk2"/>
              </a:buClr>
              <a:buSzPts val="1350"/>
              <a:buFont typeface="DM Sans"/>
              <a:buAutoNum type="arabicPeriod"/>
            </a:pPr>
            <a:r>
              <a:rPr lang="pt-BR" sz="1350">
                <a:latin typeface="DM Sans"/>
                <a:ea typeface="DM Sans"/>
                <a:cs typeface="DM Sans"/>
                <a:sym typeface="DM Sans"/>
              </a:rPr>
              <a:t>Escreva um programa que dado um valor n calcula o fatorial de n. </a:t>
            </a:r>
            <a:endParaRPr sz="1350">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sz="1350">
              <a:latin typeface="DM Sans"/>
              <a:ea typeface="DM Sans"/>
              <a:cs typeface="DM Sans"/>
              <a:sym typeface="DM Sans"/>
            </a:endParaRPr>
          </a:p>
          <a:p>
            <a:pPr indent="0" lvl="0" marL="0" rtl="0" algn="l">
              <a:spcBef>
                <a:spcPts val="0"/>
              </a:spcBef>
              <a:spcAft>
                <a:spcPts val="0"/>
              </a:spcAft>
              <a:buNone/>
            </a:pPr>
            <a:r>
              <a:t/>
            </a:r>
            <a:endParaRPr sz="1350">
              <a:latin typeface="DM Sans"/>
              <a:ea typeface="DM Sans"/>
              <a:cs typeface="DM Sans"/>
              <a:sym typeface="DM Sans"/>
            </a:endParaRPr>
          </a:p>
        </p:txBody>
      </p:sp>
      <p:sp>
        <p:nvSpPr>
          <p:cNvPr id="323" name="Google Shape;323;p59"/>
          <p:cNvSpPr txBox="1"/>
          <p:nvPr/>
        </p:nvSpPr>
        <p:spPr>
          <a:xfrm>
            <a:off x="930550" y="468275"/>
            <a:ext cx="2461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1600">
                <a:solidFill>
                  <a:schemeClr val="dk1"/>
                </a:solidFill>
                <a:latin typeface="DM Sans"/>
                <a:ea typeface="DM Sans"/>
                <a:cs typeface="DM Sans"/>
                <a:sym typeface="DM Sans"/>
              </a:rPr>
              <a:t>ATIVIDADE EM SALA</a:t>
            </a:r>
            <a:endParaRPr>
              <a:latin typeface="DM Sans"/>
              <a:ea typeface="DM Sans"/>
              <a:cs typeface="DM Sans"/>
              <a:sym typeface="DM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60"/>
          <p:cNvSpPr txBox="1"/>
          <p:nvPr/>
        </p:nvSpPr>
        <p:spPr>
          <a:xfrm>
            <a:off x="1461300" y="2202300"/>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rgbClr val="EAFF6A"/>
                </a:solidFill>
                <a:latin typeface="DM Sans"/>
                <a:ea typeface="DM Sans"/>
                <a:cs typeface="DM Sans"/>
                <a:sym typeface="DM Sans"/>
              </a:rPr>
              <a:t>Perguntas?</a:t>
            </a:r>
            <a:endParaRPr b="1" sz="4000">
              <a:solidFill>
                <a:srgbClr val="EAFF6A"/>
              </a:solidFill>
              <a:latin typeface="DM Sans"/>
              <a:ea typeface="DM Sans"/>
              <a:cs typeface="DM Sans"/>
              <a:sym typeface="DM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2" name="Shape 332"/>
        <p:cNvGrpSpPr/>
        <p:nvPr/>
      </p:nvGrpSpPr>
      <p:grpSpPr>
        <a:xfrm>
          <a:off x="0" y="0"/>
          <a:ext cx="0" cy="0"/>
          <a:chOff x="0" y="0"/>
          <a:chExt cx="0" cy="0"/>
        </a:xfrm>
      </p:grpSpPr>
      <p:sp>
        <p:nvSpPr>
          <p:cNvPr id="333" name="Google Shape;333;p61"/>
          <p:cNvSpPr txBox="1"/>
          <p:nvPr/>
        </p:nvSpPr>
        <p:spPr>
          <a:xfrm>
            <a:off x="473350" y="619525"/>
            <a:ext cx="8141100" cy="738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4000">
                <a:solidFill>
                  <a:schemeClr val="dk1"/>
                </a:solidFill>
                <a:latin typeface="DM Sans"/>
                <a:ea typeface="DM Sans"/>
                <a:cs typeface="DM Sans"/>
                <a:sym typeface="DM Sans"/>
              </a:rPr>
              <a:t>Como foi a aula?</a:t>
            </a:r>
            <a:endParaRPr b="1" sz="4000">
              <a:solidFill>
                <a:schemeClr val="dk1"/>
              </a:solidFill>
              <a:latin typeface="DM Sans"/>
              <a:ea typeface="DM Sans"/>
              <a:cs typeface="DM Sans"/>
              <a:sym typeface="DM Sans"/>
            </a:endParaRPr>
          </a:p>
        </p:txBody>
      </p:sp>
      <p:sp>
        <p:nvSpPr>
          <p:cNvPr id="334" name="Google Shape;334;p61"/>
          <p:cNvSpPr/>
          <p:nvPr/>
        </p:nvSpPr>
        <p:spPr>
          <a:xfrm>
            <a:off x="4278440" y="1960454"/>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1"/>
          <p:cNvSpPr txBox="1"/>
          <p:nvPr/>
        </p:nvSpPr>
        <p:spPr>
          <a:xfrm>
            <a:off x="990250"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pt-BR">
                <a:solidFill>
                  <a:schemeClr val="dk1"/>
                </a:solidFill>
                <a:latin typeface="DM Sans"/>
                <a:ea typeface="DM Sans"/>
                <a:cs typeface="DM Sans"/>
                <a:sym typeface="DM Sans"/>
              </a:rPr>
              <a:t>Que bom</a:t>
            </a:r>
            <a:endParaRPr b="1">
              <a:latin typeface="DM Sans"/>
              <a:ea typeface="DM Sans"/>
              <a:cs typeface="DM Sans"/>
              <a:sym typeface="DM Sans"/>
            </a:endParaRPr>
          </a:p>
        </p:txBody>
      </p:sp>
      <p:sp>
        <p:nvSpPr>
          <p:cNvPr id="336" name="Google Shape;336;p61"/>
          <p:cNvSpPr txBox="1"/>
          <p:nvPr/>
        </p:nvSpPr>
        <p:spPr>
          <a:xfrm>
            <a:off x="3596550"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pt-BR">
                <a:solidFill>
                  <a:schemeClr val="dk1"/>
                </a:solidFill>
                <a:latin typeface="DM Sans"/>
                <a:ea typeface="DM Sans"/>
                <a:cs typeface="DM Sans"/>
                <a:sym typeface="DM Sans"/>
              </a:rPr>
              <a:t>Que pena</a:t>
            </a:r>
            <a:endParaRPr b="1">
              <a:latin typeface="DM Sans"/>
              <a:ea typeface="DM Sans"/>
              <a:cs typeface="DM Sans"/>
              <a:sym typeface="DM Sans"/>
            </a:endParaRPr>
          </a:p>
        </p:txBody>
      </p:sp>
      <p:sp>
        <p:nvSpPr>
          <p:cNvPr id="337" name="Google Shape;337;p61"/>
          <p:cNvSpPr/>
          <p:nvPr/>
        </p:nvSpPr>
        <p:spPr>
          <a:xfrm>
            <a:off x="6825776" y="196047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8" name="Google Shape;338;p61"/>
          <p:cNvCxnSpPr>
            <a:stCxn id="339" idx="6"/>
            <a:endCxn id="334" idx="2"/>
          </p:cNvCxnSpPr>
          <p:nvPr/>
        </p:nvCxnSpPr>
        <p:spPr>
          <a:xfrm>
            <a:off x="2318213" y="2254029"/>
            <a:ext cx="1960200" cy="0"/>
          </a:xfrm>
          <a:prstGeom prst="straightConnector1">
            <a:avLst/>
          </a:prstGeom>
          <a:noFill/>
          <a:ln cap="flat" cmpd="sng" w="9525">
            <a:solidFill>
              <a:srgbClr val="EAFF6A"/>
            </a:solidFill>
            <a:prstDash val="solid"/>
            <a:round/>
            <a:headEnd len="med" w="med" type="none"/>
            <a:tailEnd len="med" w="med" type="none"/>
          </a:ln>
        </p:spPr>
      </p:cxnSp>
      <p:cxnSp>
        <p:nvCxnSpPr>
          <p:cNvPr id="340" name="Google Shape;340;p61"/>
          <p:cNvCxnSpPr>
            <a:stCxn id="334" idx="6"/>
            <a:endCxn id="337" idx="2"/>
          </p:cNvCxnSpPr>
          <p:nvPr/>
        </p:nvCxnSpPr>
        <p:spPr>
          <a:xfrm>
            <a:off x="4865540" y="2254004"/>
            <a:ext cx="1960200" cy="0"/>
          </a:xfrm>
          <a:prstGeom prst="straightConnector1">
            <a:avLst/>
          </a:prstGeom>
          <a:noFill/>
          <a:ln cap="flat" cmpd="sng" w="9525">
            <a:solidFill>
              <a:srgbClr val="EAFF6A"/>
            </a:solidFill>
            <a:prstDash val="solid"/>
            <a:round/>
            <a:headEnd len="med" w="med" type="none"/>
            <a:tailEnd len="med" w="med" type="none"/>
          </a:ln>
        </p:spPr>
      </p:cxnSp>
      <p:sp>
        <p:nvSpPr>
          <p:cNvPr id="341" name="Google Shape;341;p61"/>
          <p:cNvSpPr txBox="1"/>
          <p:nvPr/>
        </p:nvSpPr>
        <p:spPr>
          <a:xfrm>
            <a:off x="6143875" y="2766050"/>
            <a:ext cx="19602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pt-BR">
                <a:solidFill>
                  <a:schemeClr val="dk1"/>
                </a:solidFill>
                <a:latin typeface="DM Sans"/>
                <a:ea typeface="DM Sans"/>
                <a:cs typeface="DM Sans"/>
                <a:sym typeface="DM Sans"/>
              </a:rPr>
              <a:t>Que tal</a:t>
            </a:r>
            <a:endParaRPr b="1">
              <a:latin typeface="DM Sans"/>
              <a:ea typeface="DM Sans"/>
              <a:cs typeface="DM Sans"/>
              <a:sym typeface="DM Sans"/>
            </a:endParaRPr>
          </a:p>
        </p:txBody>
      </p:sp>
      <p:sp>
        <p:nvSpPr>
          <p:cNvPr id="342" name="Google Shape;342;p61"/>
          <p:cNvSpPr txBox="1"/>
          <p:nvPr/>
        </p:nvSpPr>
        <p:spPr>
          <a:xfrm>
            <a:off x="1049225" y="3192575"/>
            <a:ext cx="1950900" cy="110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pt-BR" sz="1350">
                <a:solidFill>
                  <a:schemeClr val="dk1"/>
                </a:solidFill>
                <a:latin typeface="DM Sans"/>
                <a:ea typeface="DM Sans"/>
                <a:cs typeface="DM Sans"/>
                <a:sym typeface="DM Sans"/>
              </a:rPr>
              <a:t>O que foi super legal na aula e podemos sempre trazer para as próximas?</a:t>
            </a:r>
            <a:endParaRPr sz="1350">
              <a:latin typeface="DM Sans"/>
              <a:ea typeface="DM Sans"/>
              <a:cs typeface="DM Sans"/>
              <a:sym typeface="DM Sans"/>
            </a:endParaRPr>
          </a:p>
        </p:txBody>
      </p:sp>
      <p:sp>
        <p:nvSpPr>
          <p:cNvPr id="343" name="Google Shape;343;p61"/>
          <p:cNvSpPr txBox="1"/>
          <p:nvPr/>
        </p:nvSpPr>
        <p:spPr>
          <a:xfrm>
            <a:off x="3596550" y="3192575"/>
            <a:ext cx="1950900" cy="87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pt-BR" sz="1350">
                <a:solidFill>
                  <a:schemeClr val="dk1"/>
                </a:solidFill>
                <a:latin typeface="DM Sans"/>
                <a:ea typeface="DM Sans"/>
                <a:cs typeface="DM Sans"/>
                <a:sym typeface="DM Sans"/>
              </a:rPr>
              <a:t>O que você acha que não funcionou bem e precisamos melhorar?</a:t>
            </a:r>
            <a:endParaRPr sz="1350">
              <a:latin typeface="DM Sans"/>
              <a:ea typeface="DM Sans"/>
              <a:cs typeface="DM Sans"/>
              <a:sym typeface="DM Sans"/>
            </a:endParaRPr>
          </a:p>
        </p:txBody>
      </p:sp>
      <p:sp>
        <p:nvSpPr>
          <p:cNvPr id="344" name="Google Shape;344;p61"/>
          <p:cNvSpPr txBox="1"/>
          <p:nvPr/>
        </p:nvSpPr>
        <p:spPr>
          <a:xfrm>
            <a:off x="6143875" y="3192575"/>
            <a:ext cx="1950900" cy="87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pt-BR" sz="1350">
                <a:solidFill>
                  <a:schemeClr val="dk1"/>
                </a:solidFill>
                <a:latin typeface="DM Sans"/>
                <a:ea typeface="DM Sans"/>
                <a:cs typeface="DM Sans"/>
                <a:sym typeface="DM Sans"/>
              </a:rPr>
              <a:t>Qual sugestão deveríamos tentar em próximas aulas?</a:t>
            </a:r>
            <a:endParaRPr sz="1350">
              <a:latin typeface="DM Sans"/>
              <a:ea typeface="DM Sans"/>
              <a:cs typeface="DM Sans"/>
              <a:sym typeface="DM Sans"/>
            </a:endParaRPr>
          </a:p>
        </p:txBody>
      </p:sp>
      <p:sp>
        <p:nvSpPr>
          <p:cNvPr id="345" name="Google Shape;345;p61"/>
          <p:cNvSpPr txBox="1"/>
          <p:nvPr/>
        </p:nvSpPr>
        <p:spPr>
          <a:xfrm>
            <a:off x="4364888"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3000">
                <a:solidFill>
                  <a:schemeClr val="dk1"/>
                </a:solidFill>
                <a:latin typeface="DM Sans"/>
                <a:ea typeface="DM Sans"/>
                <a:cs typeface="DM Sans"/>
                <a:sym typeface="DM Sans"/>
              </a:rPr>
              <a:t>2</a:t>
            </a:r>
            <a:endParaRPr b="1" sz="3000">
              <a:solidFill>
                <a:schemeClr val="dk1"/>
              </a:solidFill>
              <a:latin typeface="DM Sans"/>
              <a:ea typeface="DM Sans"/>
              <a:cs typeface="DM Sans"/>
              <a:sym typeface="DM Sans"/>
            </a:endParaRPr>
          </a:p>
        </p:txBody>
      </p:sp>
      <p:sp>
        <p:nvSpPr>
          <p:cNvPr id="346" name="Google Shape;346;p61"/>
          <p:cNvSpPr txBox="1"/>
          <p:nvPr/>
        </p:nvSpPr>
        <p:spPr>
          <a:xfrm>
            <a:off x="6912188"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3000">
                <a:solidFill>
                  <a:schemeClr val="dk1"/>
                </a:solidFill>
                <a:latin typeface="DM Sans"/>
                <a:ea typeface="DM Sans"/>
                <a:cs typeface="DM Sans"/>
                <a:sym typeface="DM Sans"/>
              </a:rPr>
              <a:t>3</a:t>
            </a:r>
            <a:endParaRPr b="1" sz="3000">
              <a:solidFill>
                <a:schemeClr val="dk1"/>
              </a:solidFill>
              <a:latin typeface="DM Sans"/>
              <a:ea typeface="DM Sans"/>
              <a:cs typeface="DM Sans"/>
              <a:sym typeface="DM Sans"/>
            </a:endParaRPr>
          </a:p>
        </p:txBody>
      </p:sp>
      <p:grpSp>
        <p:nvGrpSpPr>
          <p:cNvPr id="347" name="Google Shape;347;p61"/>
          <p:cNvGrpSpPr/>
          <p:nvPr/>
        </p:nvGrpSpPr>
        <p:grpSpPr>
          <a:xfrm>
            <a:off x="1731113" y="1953850"/>
            <a:ext cx="587100" cy="600300"/>
            <a:chOff x="1731113" y="1953850"/>
            <a:chExt cx="587100" cy="600300"/>
          </a:xfrm>
        </p:grpSpPr>
        <p:sp>
          <p:nvSpPr>
            <p:cNvPr id="339" name="Google Shape;339;p61"/>
            <p:cNvSpPr/>
            <p:nvPr/>
          </p:nvSpPr>
          <p:spPr>
            <a:xfrm>
              <a:off x="1731113" y="1960479"/>
              <a:ext cx="587100" cy="587100"/>
            </a:xfrm>
            <a:prstGeom prst="ellipse">
              <a:avLst/>
            </a:prstGeom>
            <a:solidFill>
              <a:srgbClr val="EAFF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61"/>
            <p:cNvSpPr txBox="1"/>
            <p:nvPr/>
          </p:nvSpPr>
          <p:spPr>
            <a:xfrm>
              <a:off x="1817525" y="1953850"/>
              <a:ext cx="4143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3000">
                  <a:solidFill>
                    <a:schemeClr val="dk1"/>
                  </a:solidFill>
                  <a:latin typeface="DM Sans"/>
                  <a:ea typeface="DM Sans"/>
                  <a:cs typeface="DM Sans"/>
                  <a:sym typeface="DM Sans"/>
                </a:rPr>
                <a:t>1</a:t>
              </a:r>
              <a:endParaRPr b="1" sz="3000">
                <a:solidFill>
                  <a:schemeClr val="dk1"/>
                </a:solidFill>
                <a:latin typeface="DM Sans"/>
                <a:ea typeface="DM Sans"/>
                <a:cs typeface="DM Sans"/>
                <a:sym typeface="DM Sans"/>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2"/>
          <p:cNvSpPr txBox="1"/>
          <p:nvPr/>
        </p:nvSpPr>
        <p:spPr>
          <a:xfrm>
            <a:off x="741962" y="1166875"/>
            <a:ext cx="4490400" cy="1403700"/>
          </a:xfrm>
          <a:prstGeom prst="rect">
            <a:avLst/>
          </a:prstGeom>
          <a:noFill/>
          <a:ln>
            <a:noFill/>
          </a:ln>
        </p:spPr>
        <p:txBody>
          <a:bodyPr anchorCtr="0" anchor="t" bIns="91425" lIns="91425" spcFirstLastPara="1" rIns="91425" wrap="square" tIns="91425">
            <a:spAutoFit/>
          </a:bodyPr>
          <a:lstStyle/>
          <a:p>
            <a:pPr indent="0" lvl="0" marL="0" marR="0" rtl="0" algn="r">
              <a:lnSpc>
                <a:spcPct val="90000"/>
              </a:lnSpc>
              <a:spcBef>
                <a:spcPts val="0"/>
              </a:spcBef>
              <a:spcAft>
                <a:spcPts val="0"/>
              </a:spcAft>
              <a:buClr>
                <a:srgbClr val="000000"/>
              </a:buClr>
              <a:buSzPts val="4400"/>
              <a:buFont typeface="Arial"/>
              <a:buNone/>
            </a:pPr>
            <a:r>
              <a:rPr b="1" i="0" lang="pt-BR" sz="4400" u="none" cap="none" strike="noStrike">
                <a:solidFill>
                  <a:srgbClr val="EAFF6A"/>
                </a:solidFill>
                <a:latin typeface="DM Sans"/>
                <a:ea typeface="DM Sans"/>
                <a:cs typeface="DM Sans"/>
                <a:sym typeface="DM Sans"/>
              </a:rPr>
              <a:t>O que você achou da aula?</a:t>
            </a:r>
            <a:endParaRPr b="1" i="0" sz="4400" u="none" cap="none" strike="noStrike">
              <a:solidFill>
                <a:srgbClr val="EAFF6A"/>
              </a:solidFill>
              <a:latin typeface="DM Sans"/>
              <a:ea typeface="DM Sans"/>
              <a:cs typeface="DM Sans"/>
              <a:sym typeface="DM Sans"/>
            </a:endParaRPr>
          </a:p>
        </p:txBody>
      </p:sp>
      <p:sp>
        <p:nvSpPr>
          <p:cNvPr id="354" name="Google Shape;354;p62"/>
          <p:cNvSpPr txBox="1"/>
          <p:nvPr/>
        </p:nvSpPr>
        <p:spPr>
          <a:xfrm>
            <a:off x="5397545" y="3224100"/>
            <a:ext cx="3004500" cy="9696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chemeClr val="lt1"/>
              </a:buClr>
              <a:buSzPts val="1700"/>
              <a:buFont typeface="DM Sans"/>
              <a:buAutoNum type="arabicPeriod"/>
            </a:pPr>
            <a:r>
              <a:rPr i="0" lang="pt-BR" sz="1700" u="none" cap="none" strike="noStrike">
                <a:solidFill>
                  <a:schemeClr val="lt1"/>
                </a:solidFill>
                <a:latin typeface="DM Sans"/>
                <a:ea typeface="DM Sans"/>
                <a:cs typeface="DM Sans"/>
                <a:sym typeface="DM Sans"/>
              </a:rPr>
              <a:t>Acesse a plataforma</a:t>
            </a:r>
            <a:endParaRPr i="0" sz="1700" u="none" cap="none" strike="noStrike">
              <a:solidFill>
                <a:schemeClr val="lt1"/>
              </a:solidFill>
              <a:latin typeface="DM Sans"/>
              <a:ea typeface="DM Sans"/>
              <a:cs typeface="DM Sans"/>
              <a:sym typeface="DM Sans"/>
            </a:endParaRPr>
          </a:p>
          <a:p>
            <a:pPr indent="-336550" lvl="0" marL="457200" marR="0" rtl="0" algn="l">
              <a:lnSpc>
                <a:spcPct val="100000"/>
              </a:lnSpc>
              <a:spcBef>
                <a:spcPts val="0"/>
              </a:spcBef>
              <a:spcAft>
                <a:spcPts val="0"/>
              </a:spcAft>
              <a:buClr>
                <a:schemeClr val="lt1"/>
              </a:buClr>
              <a:buSzPts val="1700"/>
              <a:buFont typeface="DM Sans"/>
              <a:buAutoNum type="arabicPeriod"/>
            </a:pPr>
            <a:r>
              <a:rPr i="0" lang="pt-BR" sz="1700" u="none" cap="none" strike="noStrike">
                <a:solidFill>
                  <a:schemeClr val="lt1"/>
                </a:solidFill>
                <a:latin typeface="DM Sans"/>
                <a:ea typeface="DM Sans"/>
                <a:cs typeface="DM Sans"/>
                <a:sym typeface="DM Sans"/>
              </a:rPr>
              <a:t>Vá na aula do dia</a:t>
            </a:r>
            <a:endParaRPr i="0" sz="1700" u="none" cap="none" strike="noStrike">
              <a:solidFill>
                <a:schemeClr val="lt1"/>
              </a:solidFill>
              <a:latin typeface="DM Sans"/>
              <a:ea typeface="DM Sans"/>
              <a:cs typeface="DM Sans"/>
              <a:sym typeface="DM Sans"/>
            </a:endParaRPr>
          </a:p>
          <a:p>
            <a:pPr indent="-336550" lvl="0" marL="457200" marR="0" rtl="0" algn="l">
              <a:lnSpc>
                <a:spcPct val="100000"/>
              </a:lnSpc>
              <a:spcBef>
                <a:spcPts val="0"/>
              </a:spcBef>
              <a:spcAft>
                <a:spcPts val="0"/>
              </a:spcAft>
              <a:buClr>
                <a:schemeClr val="lt1"/>
              </a:buClr>
              <a:buSzPts val="1700"/>
              <a:buFont typeface="DM Sans"/>
              <a:buAutoNum type="arabicPeriod"/>
            </a:pPr>
            <a:r>
              <a:rPr i="0" lang="pt-BR" sz="1700" u="none" cap="none" strike="noStrike">
                <a:solidFill>
                  <a:schemeClr val="lt1"/>
                </a:solidFill>
                <a:latin typeface="DM Sans"/>
                <a:ea typeface="DM Sans"/>
                <a:cs typeface="DM Sans"/>
                <a:sym typeface="DM Sans"/>
              </a:rPr>
              <a:t>Clique em </a:t>
            </a:r>
            <a:r>
              <a:rPr i="0" lang="pt-BR" sz="1700" u="none" cap="none" strike="noStrike">
                <a:solidFill>
                  <a:schemeClr val="dk1"/>
                </a:solidFill>
                <a:highlight>
                  <a:srgbClr val="EAFF6A"/>
                </a:highlight>
                <a:latin typeface="DM Sans"/>
                <a:ea typeface="DM Sans"/>
                <a:cs typeface="DM Sans"/>
                <a:sym typeface="DM Sans"/>
              </a:rPr>
              <a:t>Avaliar</a:t>
            </a:r>
            <a:endParaRPr i="0" sz="1700" u="none" cap="none" strike="noStrike">
              <a:solidFill>
                <a:schemeClr val="dk1"/>
              </a:solidFill>
              <a:highlight>
                <a:srgbClr val="EAFF6A"/>
              </a:highlight>
              <a:latin typeface="DM Sans"/>
              <a:ea typeface="DM Sans"/>
              <a:cs typeface="DM Sans"/>
              <a:sym typeface="DM Sans"/>
            </a:endParaRPr>
          </a:p>
        </p:txBody>
      </p:sp>
      <p:grpSp>
        <p:nvGrpSpPr>
          <p:cNvPr id="355" name="Google Shape;355;p62"/>
          <p:cNvGrpSpPr/>
          <p:nvPr/>
        </p:nvGrpSpPr>
        <p:grpSpPr>
          <a:xfrm>
            <a:off x="1527125" y="2646775"/>
            <a:ext cx="3705225" cy="923925"/>
            <a:chOff x="4463725" y="2301200"/>
            <a:chExt cx="3705225" cy="923925"/>
          </a:xfrm>
        </p:grpSpPr>
        <p:pic>
          <p:nvPicPr>
            <p:cNvPr id="356" name="Google Shape;356;p62"/>
            <p:cNvPicPr preferRelativeResize="0"/>
            <p:nvPr/>
          </p:nvPicPr>
          <p:blipFill rotWithShape="1">
            <a:blip r:embed="rId3">
              <a:alphaModFix/>
            </a:blip>
            <a:srcRect b="0" l="0" r="0" t="0"/>
            <a:stretch/>
          </p:blipFill>
          <p:spPr>
            <a:xfrm>
              <a:off x="4463725" y="2301200"/>
              <a:ext cx="3705225" cy="923925"/>
            </a:xfrm>
            <a:prstGeom prst="rect">
              <a:avLst/>
            </a:prstGeom>
            <a:noFill/>
            <a:ln>
              <a:noFill/>
            </a:ln>
          </p:spPr>
        </p:pic>
        <p:pic>
          <p:nvPicPr>
            <p:cNvPr id="357" name="Google Shape;357;p62"/>
            <p:cNvPicPr preferRelativeResize="0"/>
            <p:nvPr/>
          </p:nvPicPr>
          <p:blipFill rotWithShape="1">
            <a:blip r:embed="rId4">
              <a:alphaModFix/>
            </a:blip>
            <a:srcRect b="0" l="0" r="0" t="0"/>
            <a:stretch/>
          </p:blipFill>
          <p:spPr>
            <a:xfrm rot="-1227742">
              <a:off x="6045954" y="2821352"/>
              <a:ext cx="266496" cy="344899"/>
            </a:xfrm>
            <a:prstGeom prst="rect">
              <a:avLst/>
            </a:prstGeom>
            <a:noFill/>
            <a:ln>
              <a:noFill/>
            </a:ln>
          </p:spPr>
        </p:pic>
      </p:grpSp>
      <p:sp>
        <p:nvSpPr>
          <p:cNvPr id="358" name="Google Shape;358;p62"/>
          <p:cNvSpPr txBox="1"/>
          <p:nvPr/>
        </p:nvSpPr>
        <p:spPr>
          <a:xfrm>
            <a:off x="1527113" y="3661200"/>
            <a:ext cx="5947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i="0" lang="pt-BR" sz="1400" u="none" cap="none" strike="noStrike">
                <a:solidFill>
                  <a:srgbClr val="EAFF6A"/>
                </a:solidFill>
                <a:latin typeface="DM Sans"/>
                <a:ea typeface="DM Sans"/>
                <a:cs typeface="DM Sans"/>
                <a:sym typeface="DM Sans"/>
              </a:rPr>
              <a:t>Seu feedback vale pontos para o Top 10!! 😎</a:t>
            </a:r>
            <a:endParaRPr i="0" sz="1400" u="none" cap="none" strike="noStrike">
              <a:solidFill>
                <a:srgbClr val="EAFF6A"/>
              </a:solidFill>
              <a:latin typeface="DM Sans"/>
              <a:ea typeface="DM Sans"/>
              <a:cs typeface="DM Sans"/>
              <a:sym typeface="DM Sans"/>
            </a:endParaRPr>
          </a:p>
        </p:txBody>
      </p:sp>
      <p:sp>
        <p:nvSpPr>
          <p:cNvPr id="359" name="Google Shape;359;p62"/>
          <p:cNvSpPr txBox="1"/>
          <p:nvPr/>
        </p:nvSpPr>
        <p:spPr>
          <a:xfrm>
            <a:off x="5397538" y="2826038"/>
            <a:ext cx="23454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pt-BR" sz="1900" u="none" cap="none" strike="noStrike">
                <a:solidFill>
                  <a:schemeClr val="lt1"/>
                </a:solidFill>
                <a:latin typeface="DM Sans"/>
                <a:ea typeface="DM Sans"/>
                <a:cs typeface="DM Sans"/>
                <a:sym typeface="DM Sans"/>
              </a:rPr>
              <a:t>Deixe sua opinião!</a:t>
            </a:r>
            <a:endParaRPr b="1" i="0" sz="1900" u="none" cap="none" strike="noStrike">
              <a:solidFill>
                <a:schemeClr val="lt1"/>
              </a:solidFill>
              <a:latin typeface="DM Sans"/>
              <a:ea typeface="DM Sans"/>
              <a:cs typeface="DM Sans"/>
              <a:sym typeface="DM Sans"/>
            </a:endParaRPr>
          </a:p>
        </p:txBody>
      </p:sp>
      <p:pic>
        <p:nvPicPr>
          <p:cNvPr id="360" name="Google Shape;360;p62"/>
          <p:cNvPicPr preferRelativeResize="0"/>
          <p:nvPr/>
        </p:nvPicPr>
        <p:blipFill rotWithShape="1">
          <a:blip r:embed="rId5">
            <a:alphaModFix/>
          </a:blip>
          <a:srcRect b="14381" l="0" r="0" t="7840"/>
          <a:stretch/>
        </p:blipFill>
        <p:spPr>
          <a:xfrm>
            <a:off x="5473738" y="1273263"/>
            <a:ext cx="1996400" cy="1552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3"/>
          <p:cNvSpPr txBox="1"/>
          <p:nvPr/>
        </p:nvSpPr>
        <p:spPr>
          <a:xfrm>
            <a:off x="473350" y="1066200"/>
            <a:ext cx="81276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rgbClr val="EAFF6A"/>
                </a:solidFill>
                <a:latin typeface="DM Sans"/>
                <a:ea typeface="DM Sans"/>
                <a:cs typeface="DM Sans"/>
                <a:sym typeface="DM Sans"/>
              </a:rPr>
              <a:t>Benefícios 🎁</a:t>
            </a:r>
            <a:endParaRPr b="1" sz="4000">
              <a:solidFill>
                <a:srgbClr val="EAFF6A"/>
              </a:solidFill>
              <a:latin typeface="DM Sans"/>
              <a:ea typeface="DM Sans"/>
              <a:cs typeface="DM Sans"/>
              <a:sym typeface="DM Sans"/>
            </a:endParaRPr>
          </a:p>
        </p:txBody>
      </p:sp>
      <p:sp>
        <p:nvSpPr>
          <p:cNvPr id="366" name="Google Shape;366;p63"/>
          <p:cNvSpPr txBox="1"/>
          <p:nvPr/>
        </p:nvSpPr>
        <p:spPr>
          <a:xfrm>
            <a:off x="993100" y="1863750"/>
            <a:ext cx="70881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pt-BR" sz="2000">
                <a:solidFill>
                  <a:schemeClr val="lt1"/>
                </a:solidFill>
                <a:latin typeface="DM Sans"/>
                <a:ea typeface="DM Sans"/>
                <a:cs typeface="DM Sans"/>
                <a:sym typeface="DM Sans"/>
              </a:rPr>
              <a:t>Você sabia que fazendo parte da comunidade Coderhouse você tem </a:t>
            </a:r>
            <a:r>
              <a:rPr b="1" lang="pt-BR" sz="2000">
                <a:solidFill>
                  <a:schemeClr val="dk1"/>
                </a:solidFill>
                <a:highlight>
                  <a:srgbClr val="EAFF6A"/>
                </a:highlight>
                <a:latin typeface="DM Sans"/>
                <a:ea typeface="DM Sans"/>
                <a:cs typeface="DM Sans"/>
                <a:sym typeface="DM Sans"/>
              </a:rPr>
              <a:t>20% de desconto adicional</a:t>
            </a:r>
            <a:r>
              <a:rPr b="1" lang="pt-BR" sz="2000">
                <a:solidFill>
                  <a:schemeClr val="lt1"/>
                </a:solidFill>
                <a:latin typeface="DM Sans"/>
                <a:ea typeface="DM Sans"/>
                <a:cs typeface="DM Sans"/>
                <a:sym typeface="DM Sans"/>
              </a:rPr>
              <a:t> em qualquer curso ou carreira fazendo a compra através da plataforma? 👀</a:t>
            </a:r>
            <a:endParaRPr b="1" sz="2000">
              <a:solidFill>
                <a:srgbClr val="DEFC52"/>
              </a:solidFill>
              <a:latin typeface="Helvetica Neue"/>
              <a:ea typeface="Helvetica Neue"/>
              <a:cs typeface="Helvetica Neue"/>
              <a:sym typeface="Helvetica Neue"/>
            </a:endParaRPr>
          </a:p>
        </p:txBody>
      </p:sp>
      <p:grpSp>
        <p:nvGrpSpPr>
          <p:cNvPr id="367" name="Google Shape;367;p63"/>
          <p:cNvGrpSpPr/>
          <p:nvPr/>
        </p:nvGrpSpPr>
        <p:grpSpPr>
          <a:xfrm>
            <a:off x="2965133" y="3538850"/>
            <a:ext cx="3213737" cy="785100"/>
            <a:chOff x="2815425" y="3385100"/>
            <a:chExt cx="3006302" cy="785100"/>
          </a:xfrm>
        </p:grpSpPr>
        <p:sp>
          <p:nvSpPr>
            <p:cNvPr id="368" name="Google Shape;368;p63"/>
            <p:cNvSpPr/>
            <p:nvPr/>
          </p:nvSpPr>
          <p:spPr>
            <a:xfrm>
              <a:off x="2815425" y="3408200"/>
              <a:ext cx="3006300" cy="738900"/>
            </a:xfrm>
            <a:prstGeom prst="rect">
              <a:avLst/>
            </a:prstGeom>
            <a:noFill/>
            <a:ln cap="flat" cmpd="sng" w="9525">
              <a:solidFill>
                <a:srgbClr val="EAFF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63"/>
            <p:cNvSpPr txBox="1"/>
            <p:nvPr/>
          </p:nvSpPr>
          <p:spPr>
            <a:xfrm>
              <a:off x="2815427" y="3385100"/>
              <a:ext cx="30063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1300">
                  <a:solidFill>
                    <a:schemeClr val="lt1"/>
                  </a:solidFill>
                  <a:latin typeface="DM Sans"/>
                  <a:ea typeface="DM Sans"/>
                  <a:cs typeface="DM Sans"/>
                  <a:sym typeface="DM Sans"/>
                </a:rPr>
                <a:t>No seu perfil, acesse a barra lateral e clique em 🛒</a:t>
              </a:r>
              <a:r>
                <a:rPr lang="pt-BR" sz="1300">
                  <a:solidFill>
                    <a:srgbClr val="EAFF6A"/>
                  </a:solidFill>
                  <a:latin typeface="DM Sans"/>
                  <a:ea typeface="DM Sans"/>
                  <a:cs typeface="DM Sans"/>
                  <a:sym typeface="DM Sans"/>
                </a:rPr>
                <a:t>Cursos e Carreiras. </a:t>
              </a:r>
              <a:r>
                <a:rPr lang="pt-BR" sz="1300">
                  <a:solidFill>
                    <a:schemeClr val="lt1"/>
                  </a:solidFill>
                  <a:latin typeface="DM Sans"/>
                  <a:ea typeface="DM Sans"/>
                  <a:cs typeface="DM Sans"/>
                  <a:sym typeface="DM Sans"/>
                </a:rPr>
                <a:t>Agora é só selecionar seu próximo passo!</a:t>
              </a:r>
              <a:endParaRPr sz="1300">
                <a:solidFill>
                  <a:schemeClr val="lt1"/>
                </a:solidFill>
                <a:latin typeface="DM Sans"/>
                <a:ea typeface="DM Sans"/>
                <a:cs typeface="DM Sans"/>
                <a:sym typeface="DM Sa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7"/>
          <p:cNvSpPr txBox="1"/>
          <p:nvPr/>
        </p:nvSpPr>
        <p:spPr>
          <a:xfrm>
            <a:off x="1461300" y="2252975"/>
            <a:ext cx="62214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rgbClr val="EAFF6A"/>
                </a:solidFill>
                <a:latin typeface="DM Sans"/>
                <a:ea typeface="DM Sans"/>
                <a:cs typeface="DM Sans"/>
                <a:sym typeface="DM Sans"/>
              </a:rPr>
              <a:t>Fundamentos de programação II</a:t>
            </a:r>
            <a:endParaRPr b="1" sz="4000">
              <a:solidFill>
                <a:srgbClr val="EAFF6A"/>
              </a:solidFill>
              <a:latin typeface="DM Sans"/>
              <a:ea typeface="DM Sans"/>
              <a:cs typeface="DM Sans"/>
              <a:sym typeface="DM Sans"/>
            </a:endParaRPr>
          </a:p>
        </p:txBody>
      </p:sp>
      <p:sp>
        <p:nvSpPr>
          <p:cNvPr id="133" name="Google Shape;133;p37"/>
          <p:cNvSpPr txBox="1"/>
          <p:nvPr/>
        </p:nvSpPr>
        <p:spPr>
          <a:xfrm>
            <a:off x="1461300" y="1665250"/>
            <a:ext cx="6221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pt-BR" sz="1800">
                <a:solidFill>
                  <a:schemeClr val="lt1"/>
                </a:solidFill>
                <a:latin typeface="DM Sans"/>
                <a:ea typeface="DM Sans"/>
                <a:cs typeface="DM Sans"/>
                <a:sym typeface="DM Sans"/>
              </a:rPr>
              <a:t>Aula 03.</a:t>
            </a:r>
            <a:r>
              <a:rPr lang="pt-BR" sz="1800">
                <a:solidFill>
                  <a:schemeClr val="lt1"/>
                </a:solidFill>
                <a:latin typeface="DM Sans"/>
                <a:ea typeface="DM Sans"/>
                <a:cs typeface="DM Sans"/>
                <a:sym typeface="DM Sans"/>
              </a:rPr>
              <a:t> PYTHON</a:t>
            </a:r>
            <a:endParaRPr sz="1600">
              <a:solidFill>
                <a:schemeClr val="lt1"/>
              </a:solidFill>
              <a:latin typeface="DM Sans"/>
              <a:ea typeface="DM Sans"/>
              <a:cs typeface="DM Sans"/>
              <a:sym typeface="DM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4"/>
          <p:cNvSpPr txBox="1"/>
          <p:nvPr/>
        </p:nvSpPr>
        <p:spPr>
          <a:xfrm>
            <a:off x="1339500" y="693075"/>
            <a:ext cx="6465000" cy="108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BR" sz="4000">
                <a:solidFill>
                  <a:schemeClr val="accent6"/>
                </a:solidFill>
                <a:latin typeface="DM Sans"/>
                <a:ea typeface="DM Sans"/>
                <a:cs typeface="DM Sans"/>
                <a:sym typeface="DM Sans"/>
              </a:rPr>
              <a:t>Resumo</a:t>
            </a:r>
            <a:r>
              <a:rPr b="1" lang="pt-BR" sz="4000">
                <a:solidFill>
                  <a:srgbClr val="DEFC52"/>
                </a:solidFill>
                <a:latin typeface="DM Sans"/>
                <a:ea typeface="DM Sans"/>
                <a:cs typeface="DM Sans"/>
                <a:sym typeface="DM Sans"/>
              </a:rPr>
              <a:t> </a:t>
            </a:r>
            <a:endParaRPr b="1" sz="4000">
              <a:solidFill>
                <a:srgbClr val="DEFC52"/>
              </a:solidFill>
              <a:latin typeface="DM Sans"/>
              <a:ea typeface="DM Sans"/>
              <a:cs typeface="DM Sans"/>
              <a:sym typeface="DM Sans"/>
            </a:endParaRPr>
          </a:p>
          <a:p>
            <a:pPr indent="0" lvl="0" marL="0" rtl="0" algn="ctr">
              <a:spcBef>
                <a:spcPts val="0"/>
              </a:spcBef>
              <a:spcAft>
                <a:spcPts val="0"/>
              </a:spcAft>
              <a:buClr>
                <a:schemeClr val="dk1"/>
              </a:buClr>
              <a:buSzPts val="1100"/>
              <a:buFont typeface="Arial"/>
              <a:buNone/>
            </a:pPr>
            <a:r>
              <a:rPr b="1" lang="pt-BR" sz="4000">
                <a:solidFill>
                  <a:schemeClr val="lt1"/>
                </a:solidFill>
                <a:latin typeface="DM Sans"/>
                <a:ea typeface="DM Sans"/>
                <a:cs typeface="DM Sans"/>
                <a:sym typeface="DM Sans"/>
              </a:rPr>
              <a:t>da aula de hoje</a:t>
            </a:r>
            <a:endParaRPr b="1" sz="4000">
              <a:solidFill>
                <a:srgbClr val="EAFF6A"/>
              </a:solidFill>
              <a:latin typeface="DM Sans"/>
              <a:ea typeface="DM Sans"/>
              <a:cs typeface="DM Sans"/>
              <a:sym typeface="DM Sans"/>
            </a:endParaRPr>
          </a:p>
        </p:txBody>
      </p:sp>
      <p:sp>
        <p:nvSpPr>
          <p:cNvPr id="375" name="Google Shape;375;p64"/>
          <p:cNvSpPr txBox="1"/>
          <p:nvPr/>
        </p:nvSpPr>
        <p:spPr>
          <a:xfrm>
            <a:off x="2109143" y="2502363"/>
            <a:ext cx="4925700" cy="7284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rgbClr val="EAFF6A"/>
              </a:buClr>
              <a:buSzPts val="1350"/>
              <a:buFont typeface="DM Sans"/>
              <a:buChar char="✓"/>
            </a:pPr>
            <a:r>
              <a:rPr lang="pt-BR" sz="1350">
                <a:solidFill>
                  <a:schemeClr val="lt1"/>
                </a:solidFill>
                <a:latin typeface="DM Sans"/>
                <a:ea typeface="DM Sans"/>
                <a:cs typeface="DM Sans"/>
                <a:sym typeface="DM Sans"/>
              </a:rPr>
              <a:t>Condicionais: if. elif, else</a:t>
            </a:r>
            <a:endParaRPr sz="1350">
              <a:solidFill>
                <a:schemeClr val="lt1"/>
              </a:solidFill>
              <a:latin typeface="DM Sans"/>
              <a:ea typeface="DM Sans"/>
              <a:cs typeface="DM Sans"/>
              <a:sym typeface="DM Sans"/>
            </a:endParaRPr>
          </a:p>
          <a:p>
            <a:pPr indent="-314325" lvl="0" marL="457200" rtl="0" algn="l">
              <a:spcBef>
                <a:spcPts val="1000"/>
              </a:spcBef>
              <a:spcAft>
                <a:spcPts val="1000"/>
              </a:spcAft>
              <a:buClr>
                <a:srgbClr val="EAFF6A"/>
              </a:buClr>
              <a:buSzPts val="1350"/>
              <a:buFont typeface="DM Sans"/>
              <a:buChar char="✓"/>
            </a:pPr>
            <a:r>
              <a:rPr lang="pt-BR" sz="1350">
                <a:solidFill>
                  <a:schemeClr val="lt1"/>
                </a:solidFill>
                <a:latin typeface="DM Sans"/>
                <a:ea typeface="DM Sans"/>
                <a:cs typeface="DM Sans"/>
                <a:sym typeface="DM Sans"/>
              </a:rPr>
              <a:t>Estrutura de repetição: while, for</a:t>
            </a:r>
            <a:endParaRPr sz="1350">
              <a:solidFill>
                <a:schemeClr val="lt1"/>
              </a:solidFill>
              <a:latin typeface="DM Sans"/>
              <a:ea typeface="DM Sans"/>
              <a:cs typeface="DM Sans"/>
              <a:sym typeface="DM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5"/>
          <p:cNvSpPr txBox="1"/>
          <p:nvPr/>
        </p:nvSpPr>
        <p:spPr>
          <a:xfrm>
            <a:off x="1461300" y="1578900"/>
            <a:ext cx="6221400" cy="19857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5000">
                <a:solidFill>
                  <a:schemeClr val="dk1"/>
                </a:solidFill>
                <a:latin typeface="DM Sans"/>
                <a:ea typeface="DM Sans"/>
                <a:cs typeface="DM Sans"/>
                <a:sym typeface="DM Sans"/>
              </a:rPr>
              <a:t>🎓</a:t>
            </a:r>
            <a:endParaRPr b="1" sz="5000">
              <a:solidFill>
                <a:schemeClr val="dk1"/>
              </a:solidFill>
              <a:latin typeface="DM Sans"/>
              <a:ea typeface="DM Sans"/>
              <a:cs typeface="DM Sans"/>
              <a:sym typeface="DM Sans"/>
            </a:endParaRPr>
          </a:p>
          <a:p>
            <a:pPr indent="0" lvl="0" marL="0" rtl="0" algn="ctr">
              <a:lnSpc>
                <a:spcPct val="90000"/>
              </a:lnSpc>
              <a:spcBef>
                <a:spcPts val="0"/>
              </a:spcBef>
              <a:spcAft>
                <a:spcPts val="0"/>
              </a:spcAft>
              <a:buNone/>
            </a:pPr>
            <a:r>
              <a:rPr b="1" lang="pt-BR" sz="4000">
                <a:solidFill>
                  <a:schemeClr val="dk1"/>
                </a:solidFill>
                <a:latin typeface="DM Sans"/>
                <a:ea typeface="DM Sans"/>
                <a:cs typeface="DM Sans"/>
                <a:sym typeface="DM Sans"/>
              </a:rPr>
              <a:t>Obrigado por estudar conosco!</a:t>
            </a:r>
            <a:endParaRPr b="1" sz="4000">
              <a:solidFill>
                <a:schemeClr val="dk1"/>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8"/>
          <p:cNvSpPr txBox="1"/>
          <p:nvPr/>
        </p:nvSpPr>
        <p:spPr>
          <a:xfrm>
            <a:off x="1339500" y="693075"/>
            <a:ext cx="6465000" cy="108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pt-BR" sz="4000">
                <a:solidFill>
                  <a:srgbClr val="EAFF6A"/>
                </a:solidFill>
                <a:latin typeface="DM Sans"/>
                <a:ea typeface="DM Sans"/>
                <a:cs typeface="DM Sans"/>
                <a:sym typeface="DM Sans"/>
              </a:rPr>
              <a:t>Resumo</a:t>
            </a:r>
            <a:r>
              <a:rPr b="1" lang="pt-BR" sz="4000">
                <a:solidFill>
                  <a:srgbClr val="DEFC52"/>
                </a:solidFill>
                <a:latin typeface="DM Sans"/>
                <a:ea typeface="DM Sans"/>
                <a:cs typeface="DM Sans"/>
                <a:sym typeface="DM Sans"/>
              </a:rPr>
              <a:t> </a:t>
            </a:r>
            <a:endParaRPr b="1" sz="4000">
              <a:solidFill>
                <a:srgbClr val="DEFC52"/>
              </a:solidFill>
              <a:latin typeface="DM Sans"/>
              <a:ea typeface="DM Sans"/>
              <a:cs typeface="DM Sans"/>
              <a:sym typeface="DM Sans"/>
            </a:endParaRPr>
          </a:p>
          <a:p>
            <a:pPr indent="0" lvl="0" marL="0" rtl="0" algn="ctr">
              <a:lnSpc>
                <a:spcPct val="100000"/>
              </a:lnSpc>
              <a:spcBef>
                <a:spcPts val="0"/>
              </a:spcBef>
              <a:spcAft>
                <a:spcPts val="0"/>
              </a:spcAft>
              <a:buNone/>
            </a:pPr>
            <a:r>
              <a:rPr b="1" lang="pt-BR" sz="4000">
                <a:solidFill>
                  <a:schemeClr val="lt1"/>
                </a:solidFill>
                <a:latin typeface="DM Sans"/>
                <a:ea typeface="DM Sans"/>
                <a:cs typeface="DM Sans"/>
                <a:sym typeface="DM Sans"/>
              </a:rPr>
              <a:t>da aula anterior</a:t>
            </a:r>
            <a:endParaRPr sz="4000">
              <a:solidFill>
                <a:schemeClr val="lt1"/>
              </a:solidFill>
              <a:latin typeface="DM Sans"/>
              <a:ea typeface="DM Sans"/>
              <a:cs typeface="DM Sans"/>
              <a:sym typeface="DM Sans"/>
            </a:endParaRPr>
          </a:p>
        </p:txBody>
      </p:sp>
      <p:sp>
        <p:nvSpPr>
          <p:cNvPr id="139" name="Google Shape;139;p38"/>
          <p:cNvSpPr txBox="1"/>
          <p:nvPr/>
        </p:nvSpPr>
        <p:spPr>
          <a:xfrm>
            <a:off x="370675" y="2368625"/>
            <a:ext cx="3572100" cy="10647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0"/>
              </a:spcAft>
              <a:buClr>
                <a:schemeClr val="accent6"/>
              </a:buClr>
              <a:buSzPts val="1350"/>
              <a:buFont typeface="DM Sans"/>
              <a:buChar char="✓"/>
            </a:pPr>
            <a:r>
              <a:rPr lang="pt-BR" sz="1350">
                <a:solidFill>
                  <a:schemeClr val="lt1"/>
                </a:solidFill>
                <a:latin typeface="DM Sans"/>
                <a:ea typeface="DM Sans"/>
                <a:cs typeface="DM Sans"/>
                <a:sym typeface="DM Sans"/>
              </a:rPr>
              <a:t>Variáveis: int, float, string, boolean </a:t>
            </a:r>
            <a:endParaRPr sz="1350">
              <a:solidFill>
                <a:schemeClr val="lt1"/>
              </a:solidFill>
              <a:latin typeface="DM Sans"/>
              <a:ea typeface="DM Sans"/>
              <a:cs typeface="DM Sans"/>
              <a:sym typeface="DM Sans"/>
            </a:endParaRPr>
          </a:p>
          <a:p>
            <a:pPr indent="0" lvl="0" marL="457200" rtl="0" algn="l">
              <a:spcBef>
                <a:spcPts val="1000"/>
              </a:spcBef>
              <a:spcAft>
                <a:spcPts val="0"/>
              </a:spcAft>
              <a:buNone/>
            </a:pPr>
            <a:r>
              <a:t/>
            </a:r>
            <a:endParaRPr sz="1350">
              <a:solidFill>
                <a:schemeClr val="lt1"/>
              </a:solidFill>
              <a:latin typeface="DM Sans"/>
              <a:ea typeface="DM Sans"/>
              <a:cs typeface="DM Sans"/>
              <a:sym typeface="DM Sans"/>
            </a:endParaRPr>
          </a:p>
          <a:p>
            <a:pPr indent="0" lvl="0" marL="457200" rtl="0" algn="l">
              <a:spcBef>
                <a:spcPts val="1000"/>
              </a:spcBef>
              <a:spcAft>
                <a:spcPts val="1000"/>
              </a:spcAft>
              <a:buNone/>
            </a:pPr>
            <a:r>
              <a:t/>
            </a:r>
            <a:endParaRPr sz="1350">
              <a:solidFill>
                <a:schemeClr val="lt1"/>
              </a:solidFill>
              <a:latin typeface="DM Sans"/>
              <a:ea typeface="DM Sans"/>
              <a:cs typeface="DM Sans"/>
              <a:sym typeface="DM Sans"/>
            </a:endParaRPr>
          </a:p>
        </p:txBody>
      </p:sp>
      <p:pic>
        <p:nvPicPr>
          <p:cNvPr id="140" name="Google Shape;140;p38"/>
          <p:cNvPicPr preferRelativeResize="0"/>
          <p:nvPr/>
        </p:nvPicPr>
        <p:blipFill>
          <a:blip r:embed="rId3">
            <a:alphaModFix/>
          </a:blip>
          <a:stretch>
            <a:fillRect/>
          </a:stretch>
        </p:blipFill>
        <p:spPr>
          <a:xfrm>
            <a:off x="4340150" y="2761025"/>
            <a:ext cx="1363726" cy="1311425"/>
          </a:xfrm>
          <a:prstGeom prst="rect">
            <a:avLst/>
          </a:prstGeom>
          <a:noFill/>
          <a:ln>
            <a:noFill/>
          </a:ln>
        </p:spPr>
      </p:pic>
      <p:sp>
        <p:nvSpPr>
          <p:cNvPr id="141" name="Google Shape;141;p38"/>
          <p:cNvSpPr txBox="1"/>
          <p:nvPr/>
        </p:nvSpPr>
        <p:spPr>
          <a:xfrm>
            <a:off x="4153375" y="2368625"/>
            <a:ext cx="1737300" cy="3924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1000"/>
              </a:spcAft>
              <a:buClr>
                <a:srgbClr val="EAFF6A"/>
              </a:buClr>
              <a:buSzPts val="1350"/>
              <a:buFont typeface="DM Sans"/>
              <a:buChar char="✓"/>
            </a:pPr>
            <a:r>
              <a:rPr lang="pt-BR" sz="1350">
                <a:solidFill>
                  <a:schemeClr val="lt1"/>
                </a:solidFill>
                <a:latin typeface="DM Sans"/>
                <a:ea typeface="DM Sans"/>
                <a:cs typeface="DM Sans"/>
                <a:sym typeface="DM Sans"/>
              </a:rPr>
              <a:t>Indexação</a:t>
            </a:r>
            <a:endParaRPr sz="1350">
              <a:solidFill>
                <a:schemeClr val="lt1"/>
              </a:solidFill>
              <a:latin typeface="DM Sans"/>
              <a:ea typeface="DM Sans"/>
              <a:cs typeface="DM Sans"/>
              <a:sym typeface="DM Sans"/>
            </a:endParaRPr>
          </a:p>
        </p:txBody>
      </p:sp>
      <p:pic>
        <p:nvPicPr>
          <p:cNvPr id="142" name="Google Shape;142;p38"/>
          <p:cNvPicPr preferRelativeResize="0"/>
          <p:nvPr/>
        </p:nvPicPr>
        <p:blipFill>
          <a:blip r:embed="rId4">
            <a:alphaModFix/>
          </a:blip>
          <a:stretch>
            <a:fillRect/>
          </a:stretch>
        </p:blipFill>
        <p:spPr>
          <a:xfrm>
            <a:off x="814212" y="2761013"/>
            <a:ext cx="2685025" cy="1311450"/>
          </a:xfrm>
          <a:prstGeom prst="rect">
            <a:avLst/>
          </a:prstGeom>
          <a:noFill/>
          <a:ln>
            <a:noFill/>
          </a:ln>
        </p:spPr>
      </p:pic>
      <p:sp>
        <p:nvSpPr>
          <p:cNvPr id="143" name="Google Shape;143;p38"/>
          <p:cNvSpPr txBox="1"/>
          <p:nvPr/>
        </p:nvSpPr>
        <p:spPr>
          <a:xfrm>
            <a:off x="6353150" y="2368625"/>
            <a:ext cx="1737300" cy="3924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1000"/>
              </a:spcAft>
              <a:buClr>
                <a:srgbClr val="EAFF6A"/>
              </a:buClr>
              <a:buSzPts val="1350"/>
              <a:buFont typeface="DM Sans"/>
              <a:buChar char="✓"/>
            </a:pPr>
            <a:r>
              <a:rPr lang="pt-BR" sz="1350">
                <a:solidFill>
                  <a:schemeClr val="lt1"/>
                </a:solidFill>
                <a:latin typeface="DM Sans"/>
                <a:ea typeface="DM Sans"/>
                <a:cs typeface="DM Sans"/>
                <a:sym typeface="DM Sans"/>
              </a:rPr>
              <a:t>Input e Print</a:t>
            </a:r>
            <a:endParaRPr sz="1350">
              <a:solidFill>
                <a:schemeClr val="lt1"/>
              </a:solidFill>
              <a:latin typeface="DM Sans"/>
              <a:ea typeface="DM Sans"/>
              <a:cs typeface="DM Sans"/>
              <a:sym typeface="DM Sans"/>
            </a:endParaRPr>
          </a:p>
        </p:txBody>
      </p:sp>
      <p:pic>
        <p:nvPicPr>
          <p:cNvPr id="144" name="Google Shape;144;p38"/>
          <p:cNvPicPr preferRelativeResize="0"/>
          <p:nvPr/>
        </p:nvPicPr>
        <p:blipFill>
          <a:blip r:embed="rId5">
            <a:alphaModFix/>
          </a:blip>
          <a:stretch>
            <a:fillRect/>
          </a:stretch>
        </p:blipFill>
        <p:spPr>
          <a:xfrm>
            <a:off x="6468100" y="2827325"/>
            <a:ext cx="2156175" cy="868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9"/>
          <p:cNvSpPr txBox="1"/>
          <p:nvPr/>
        </p:nvSpPr>
        <p:spPr>
          <a:xfrm>
            <a:off x="1339500" y="693075"/>
            <a:ext cx="6465000" cy="1088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pt-BR" sz="4000">
                <a:solidFill>
                  <a:srgbClr val="EAFF6A"/>
                </a:solidFill>
                <a:latin typeface="DM Sans"/>
                <a:ea typeface="DM Sans"/>
                <a:cs typeface="DM Sans"/>
                <a:sym typeface="DM Sans"/>
              </a:rPr>
              <a:t>Resumo</a:t>
            </a:r>
            <a:r>
              <a:rPr b="1" lang="pt-BR" sz="4000">
                <a:solidFill>
                  <a:srgbClr val="DEFC52"/>
                </a:solidFill>
                <a:latin typeface="DM Sans"/>
                <a:ea typeface="DM Sans"/>
                <a:cs typeface="DM Sans"/>
                <a:sym typeface="DM Sans"/>
              </a:rPr>
              <a:t> </a:t>
            </a:r>
            <a:endParaRPr b="1" sz="4000">
              <a:solidFill>
                <a:srgbClr val="DEFC52"/>
              </a:solidFill>
              <a:latin typeface="DM Sans"/>
              <a:ea typeface="DM Sans"/>
              <a:cs typeface="DM Sans"/>
              <a:sym typeface="DM Sans"/>
            </a:endParaRPr>
          </a:p>
          <a:p>
            <a:pPr indent="0" lvl="0" marL="0" rtl="0" algn="ctr">
              <a:lnSpc>
                <a:spcPct val="100000"/>
              </a:lnSpc>
              <a:spcBef>
                <a:spcPts val="0"/>
              </a:spcBef>
              <a:spcAft>
                <a:spcPts val="0"/>
              </a:spcAft>
              <a:buNone/>
            </a:pPr>
            <a:r>
              <a:rPr b="1" lang="pt-BR" sz="4000">
                <a:solidFill>
                  <a:schemeClr val="lt1"/>
                </a:solidFill>
                <a:latin typeface="DM Sans"/>
                <a:ea typeface="DM Sans"/>
                <a:cs typeface="DM Sans"/>
                <a:sym typeface="DM Sans"/>
              </a:rPr>
              <a:t>da aula anterior</a:t>
            </a:r>
            <a:endParaRPr sz="4000">
              <a:solidFill>
                <a:schemeClr val="lt1"/>
              </a:solidFill>
              <a:latin typeface="DM Sans"/>
              <a:ea typeface="DM Sans"/>
              <a:cs typeface="DM Sans"/>
              <a:sym typeface="DM Sans"/>
            </a:endParaRPr>
          </a:p>
        </p:txBody>
      </p:sp>
      <p:sp>
        <p:nvSpPr>
          <p:cNvPr id="150" name="Google Shape;150;p39"/>
          <p:cNvSpPr txBox="1"/>
          <p:nvPr/>
        </p:nvSpPr>
        <p:spPr>
          <a:xfrm>
            <a:off x="4227875" y="2447400"/>
            <a:ext cx="3572100" cy="3924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1000"/>
              </a:spcAft>
              <a:buClr>
                <a:schemeClr val="accent6"/>
              </a:buClr>
              <a:buSzPts val="1350"/>
              <a:buFont typeface="DM Sans"/>
              <a:buChar char="✓"/>
            </a:pPr>
            <a:r>
              <a:rPr lang="pt-BR" sz="1350">
                <a:solidFill>
                  <a:schemeClr val="lt1"/>
                </a:solidFill>
                <a:latin typeface="DM Sans"/>
                <a:ea typeface="DM Sans"/>
                <a:cs typeface="DM Sans"/>
                <a:sym typeface="DM Sans"/>
              </a:rPr>
              <a:t>Estruturas de Dados</a:t>
            </a:r>
            <a:endParaRPr sz="1350">
              <a:solidFill>
                <a:schemeClr val="lt1"/>
              </a:solidFill>
              <a:latin typeface="DM Sans"/>
              <a:ea typeface="DM Sans"/>
              <a:cs typeface="DM Sans"/>
              <a:sym typeface="DM Sans"/>
            </a:endParaRPr>
          </a:p>
        </p:txBody>
      </p:sp>
      <p:graphicFrame>
        <p:nvGraphicFramePr>
          <p:cNvPr id="151" name="Google Shape;151;p39"/>
          <p:cNvGraphicFramePr/>
          <p:nvPr/>
        </p:nvGraphicFramePr>
        <p:xfrm>
          <a:off x="4227875" y="2980075"/>
          <a:ext cx="3000000" cy="3000000"/>
        </p:xfrm>
        <a:graphic>
          <a:graphicData uri="http://schemas.openxmlformats.org/drawingml/2006/table">
            <a:tbl>
              <a:tblPr>
                <a:noFill/>
                <a:tableStyleId>{0D94FECB-ED6B-4046-81B7-88411BD4F971}</a:tableStyleId>
              </a:tblPr>
              <a:tblGrid>
                <a:gridCol w="867650"/>
                <a:gridCol w="867650"/>
                <a:gridCol w="867650"/>
                <a:gridCol w="867650"/>
                <a:gridCol w="867650"/>
              </a:tblGrid>
              <a:tr h="248350">
                <a:tc>
                  <a:txBody>
                    <a:bodyPr/>
                    <a:lstStyle/>
                    <a:p>
                      <a:pPr indent="0" lvl="0" marL="0" rtl="0" algn="l">
                        <a:spcBef>
                          <a:spcPts val="0"/>
                        </a:spcBef>
                        <a:spcAft>
                          <a:spcPts val="0"/>
                        </a:spcAft>
                        <a:buNone/>
                      </a:pPr>
                      <a:r>
                        <a:t/>
                      </a:r>
                      <a:endParaRPr>
                        <a:solidFill>
                          <a:schemeClr val="lt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rgbClr val="EAFF6A"/>
                    </a:solidFill>
                  </a:tcPr>
                </a:tc>
                <a:tc>
                  <a:txBody>
                    <a:bodyPr/>
                    <a:lstStyle/>
                    <a:p>
                      <a:pPr indent="0" lvl="0" marL="0" rtl="0" algn="ctr">
                        <a:lnSpc>
                          <a:spcPct val="115000"/>
                        </a:lnSpc>
                        <a:spcBef>
                          <a:spcPts val="0"/>
                        </a:spcBef>
                        <a:spcAft>
                          <a:spcPts val="0"/>
                        </a:spcAft>
                        <a:buNone/>
                      </a:pPr>
                      <a:r>
                        <a:rPr b="1" lang="pt-BR" sz="1000">
                          <a:solidFill>
                            <a:schemeClr val="dk1"/>
                          </a:solidFill>
                          <a:latin typeface="DM Sans"/>
                          <a:ea typeface="DM Sans"/>
                          <a:cs typeface="DM Sans"/>
                          <a:sym typeface="DM Sans"/>
                        </a:rPr>
                        <a:t>list</a:t>
                      </a:r>
                      <a:endParaRPr b="1" sz="1000">
                        <a:solidFill>
                          <a:schemeClr val="dk1"/>
                        </a:solidFill>
                        <a:latin typeface="DM Sans"/>
                        <a:ea typeface="DM Sans"/>
                        <a:cs typeface="DM Sans"/>
                        <a:sym typeface="DM Sans"/>
                      </a:endParaRPr>
                    </a:p>
                  </a:txBody>
                  <a:tcPr marT="19050" marB="19050" marR="28575" marL="28575" anchor="b">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rgbClr val="EAFF6A"/>
                    </a:solidFill>
                  </a:tcPr>
                </a:tc>
                <a:tc>
                  <a:txBody>
                    <a:bodyPr/>
                    <a:lstStyle/>
                    <a:p>
                      <a:pPr indent="0" lvl="0" marL="0" rtl="0" algn="ctr">
                        <a:lnSpc>
                          <a:spcPct val="115000"/>
                        </a:lnSpc>
                        <a:spcBef>
                          <a:spcPts val="0"/>
                        </a:spcBef>
                        <a:spcAft>
                          <a:spcPts val="0"/>
                        </a:spcAft>
                        <a:buNone/>
                      </a:pPr>
                      <a:r>
                        <a:rPr b="1" lang="pt-BR" sz="1000">
                          <a:solidFill>
                            <a:schemeClr val="dk1"/>
                          </a:solidFill>
                          <a:latin typeface="DM Sans"/>
                          <a:ea typeface="DM Sans"/>
                          <a:cs typeface="DM Sans"/>
                          <a:sym typeface="DM Sans"/>
                        </a:rPr>
                        <a:t>dict</a:t>
                      </a:r>
                      <a:endParaRPr b="1" sz="1000">
                        <a:solidFill>
                          <a:schemeClr val="dk1"/>
                        </a:solidFill>
                        <a:latin typeface="DM Sans"/>
                        <a:ea typeface="DM Sans"/>
                        <a:cs typeface="DM Sans"/>
                        <a:sym typeface="DM Sans"/>
                      </a:endParaRPr>
                    </a:p>
                  </a:txBody>
                  <a:tcPr marT="19050" marB="19050" marR="28575" marL="28575" anchor="b">
                    <a:lnL cap="flat" cmpd="sng" w="7625">
                      <a:solidFill>
                        <a:schemeClr val="lt2"/>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rgbClr val="EAFF6A"/>
                    </a:solidFill>
                  </a:tcPr>
                </a:tc>
                <a:tc>
                  <a:txBody>
                    <a:bodyPr/>
                    <a:lstStyle/>
                    <a:p>
                      <a:pPr indent="0" lvl="0" marL="0" rtl="0" algn="ctr">
                        <a:lnSpc>
                          <a:spcPct val="115000"/>
                        </a:lnSpc>
                        <a:spcBef>
                          <a:spcPts val="0"/>
                        </a:spcBef>
                        <a:spcAft>
                          <a:spcPts val="0"/>
                        </a:spcAft>
                        <a:buNone/>
                      </a:pPr>
                      <a:r>
                        <a:rPr b="1" lang="pt-BR" sz="1000">
                          <a:solidFill>
                            <a:schemeClr val="dk1"/>
                          </a:solidFill>
                          <a:latin typeface="DM Sans"/>
                          <a:ea typeface="DM Sans"/>
                          <a:cs typeface="DM Sans"/>
                          <a:sym typeface="DM Sans"/>
                        </a:rPr>
                        <a:t>tuple</a:t>
                      </a:r>
                      <a:endParaRPr b="1"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rgbClr val="EAFF6A"/>
                    </a:solidFill>
                  </a:tcPr>
                </a:tc>
                <a:tc>
                  <a:txBody>
                    <a:bodyPr/>
                    <a:lstStyle/>
                    <a:p>
                      <a:pPr indent="0" lvl="0" marL="0" rtl="0" algn="ctr">
                        <a:lnSpc>
                          <a:spcPct val="115000"/>
                        </a:lnSpc>
                        <a:spcBef>
                          <a:spcPts val="0"/>
                        </a:spcBef>
                        <a:spcAft>
                          <a:spcPts val="0"/>
                        </a:spcAft>
                        <a:buNone/>
                      </a:pPr>
                      <a:r>
                        <a:rPr b="1" lang="pt-BR" sz="1000">
                          <a:solidFill>
                            <a:schemeClr val="dk1"/>
                          </a:solidFill>
                          <a:latin typeface="DM Sans"/>
                          <a:ea typeface="DM Sans"/>
                          <a:cs typeface="DM Sans"/>
                          <a:sym typeface="DM Sans"/>
                        </a:rPr>
                        <a:t>set</a:t>
                      </a:r>
                      <a:endParaRPr b="1"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rgbClr val="EAFF6A"/>
                    </a:solidFill>
                  </a:tcPr>
                </a:tc>
              </a:tr>
              <a:tr h="206950">
                <a:tc>
                  <a:txBody>
                    <a:bodyPr/>
                    <a:lstStyle/>
                    <a:p>
                      <a:pPr indent="0" lvl="0" marL="0" rtl="0" algn="ctr">
                        <a:lnSpc>
                          <a:spcPct val="115000"/>
                        </a:lnSpc>
                        <a:spcBef>
                          <a:spcPts val="0"/>
                        </a:spcBef>
                        <a:spcAft>
                          <a:spcPts val="0"/>
                        </a:spcAft>
                        <a:buNone/>
                      </a:pPr>
                      <a:r>
                        <a:rPr b="1" lang="pt-BR" sz="1000">
                          <a:solidFill>
                            <a:schemeClr val="dk1"/>
                          </a:solidFill>
                          <a:latin typeface="DM Sans"/>
                          <a:ea typeface="DM Sans"/>
                          <a:cs typeface="DM Sans"/>
                          <a:sym typeface="DM Sans"/>
                        </a:rPr>
                        <a:t>mutável</a:t>
                      </a:r>
                      <a:endParaRPr b="1"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Sim</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Sim</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Não</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Sim</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r>
              <a:tr h="206950">
                <a:tc>
                  <a:txBody>
                    <a:bodyPr/>
                    <a:lstStyle/>
                    <a:p>
                      <a:pPr indent="0" lvl="0" marL="0" rtl="0" algn="ctr">
                        <a:lnSpc>
                          <a:spcPct val="115000"/>
                        </a:lnSpc>
                        <a:spcBef>
                          <a:spcPts val="0"/>
                        </a:spcBef>
                        <a:spcAft>
                          <a:spcPts val="0"/>
                        </a:spcAft>
                        <a:buNone/>
                      </a:pPr>
                      <a:r>
                        <a:rPr b="1" lang="pt-BR" sz="1000">
                          <a:solidFill>
                            <a:schemeClr val="dk1"/>
                          </a:solidFill>
                          <a:latin typeface="DM Sans"/>
                          <a:ea typeface="DM Sans"/>
                          <a:cs typeface="DM Sans"/>
                          <a:sym typeface="DM Sans"/>
                        </a:rPr>
                        <a:t>ordenado</a:t>
                      </a:r>
                      <a:endParaRPr b="1"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Sim</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Não</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Sim</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Não</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r>
              <a:tr h="206950">
                <a:tc>
                  <a:txBody>
                    <a:bodyPr/>
                    <a:lstStyle/>
                    <a:p>
                      <a:pPr indent="0" lvl="0" marL="0" rtl="0" algn="ctr">
                        <a:lnSpc>
                          <a:spcPct val="115000"/>
                        </a:lnSpc>
                        <a:spcBef>
                          <a:spcPts val="0"/>
                        </a:spcBef>
                        <a:spcAft>
                          <a:spcPts val="0"/>
                        </a:spcAft>
                        <a:buNone/>
                      </a:pPr>
                      <a:r>
                        <a:rPr b="1" lang="pt-BR" sz="1000">
                          <a:solidFill>
                            <a:schemeClr val="dk1"/>
                          </a:solidFill>
                          <a:latin typeface="DM Sans"/>
                          <a:ea typeface="DM Sans"/>
                          <a:cs typeface="DM Sans"/>
                          <a:sym typeface="DM Sans"/>
                        </a:rPr>
                        <a:t>acesso</a:t>
                      </a:r>
                      <a:endParaRPr b="1"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índice</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chave</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índice</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valor</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r>
              <a:tr h="206950">
                <a:tc>
                  <a:txBody>
                    <a:bodyPr/>
                    <a:lstStyle/>
                    <a:p>
                      <a:pPr indent="0" lvl="0" marL="0" rtl="0" algn="ctr">
                        <a:lnSpc>
                          <a:spcPct val="115000"/>
                        </a:lnSpc>
                        <a:spcBef>
                          <a:spcPts val="0"/>
                        </a:spcBef>
                        <a:spcAft>
                          <a:spcPts val="0"/>
                        </a:spcAft>
                        <a:buNone/>
                      </a:pPr>
                      <a:r>
                        <a:rPr b="1" lang="pt-BR" sz="1000">
                          <a:solidFill>
                            <a:schemeClr val="dk1"/>
                          </a:solidFill>
                          <a:latin typeface="DM Sans"/>
                          <a:ea typeface="DM Sans"/>
                          <a:cs typeface="DM Sans"/>
                          <a:sym typeface="DM Sans"/>
                        </a:rPr>
                        <a:t>exemplo</a:t>
                      </a:r>
                      <a:endParaRPr b="1"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[1,2,3]</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{'nome':'joao'}</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(1,2,3)</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pt-BR" sz="1000">
                          <a:solidFill>
                            <a:schemeClr val="dk1"/>
                          </a:solidFill>
                          <a:latin typeface="DM Sans"/>
                          <a:ea typeface="DM Sans"/>
                          <a:cs typeface="DM Sans"/>
                          <a:sym typeface="DM Sans"/>
                        </a:rPr>
                        <a:t>{1,2,3}</a:t>
                      </a:r>
                      <a:endParaRPr sz="1000">
                        <a:solidFill>
                          <a:schemeClr val="dk1"/>
                        </a:solidFill>
                        <a:latin typeface="DM Sans"/>
                        <a:ea typeface="DM Sans"/>
                        <a:cs typeface="DM Sans"/>
                        <a:sym typeface="DM Sans"/>
                      </a:endParaRPr>
                    </a:p>
                  </a:txBody>
                  <a:tcPr marT="19050" marB="19050" marR="28575" marL="28575" anchor="b">
                    <a:lnL cap="flat" cmpd="sng" w="7625">
                      <a:solidFill>
                        <a:srgbClr val="B7B7B7"/>
                      </a:solidFill>
                      <a:prstDash val="solid"/>
                      <a:round/>
                      <a:headEnd len="sm" w="sm" type="none"/>
                      <a:tailEnd len="sm" w="sm" type="none"/>
                    </a:lnL>
                    <a:lnR cap="flat" cmpd="sng" w="7625">
                      <a:solidFill>
                        <a:srgbClr val="B7B7B7"/>
                      </a:solidFill>
                      <a:prstDash val="solid"/>
                      <a:round/>
                      <a:headEnd len="sm" w="sm" type="none"/>
                      <a:tailEnd len="sm" w="sm" type="none"/>
                    </a:lnR>
                    <a:lnT cap="flat" cmpd="sng" w="7625">
                      <a:solidFill>
                        <a:srgbClr val="B7B7B7"/>
                      </a:solidFill>
                      <a:prstDash val="solid"/>
                      <a:round/>
                      <a:headEnd len="sm" w="sm" type="none"/>
                      <a:tailEnd len="sm" w="sm" type="none"/>
                    </a:lnT>
                    <a:lnB cap="flat" cmpd="sng" w="7625">
                      <a:solidFill>
                        <a:srgbClr val="B7B7B7"/>
                      </a:solidFill>
                      <a:prstDash val="solid"/>
                      <a:round/>
                      <a:headEnd len="sm" w="sm" type="none"/>
                      <a:tailEnd len="sm" w="sm" type="none"/>
                    </a:lnB>
                    <a:solidFill>
                      <a:schemeClr val="lt1"/>
                    </a:solidFill>
                  </a:tcPr>
                </a:tc>
              </a:tr>
            </a:tbl>
          </a:graphicData>
        </a:graphic>
      </p:graphicFrame>
      <p:sp>
        <p:nvSpPr>
          <p:cNvPr id="152" name="Google Shape;152;p39"/>
          <p:cNvSpPr txBox="1"/>
          <p:nvPr/>
        </p:nvSpPr>
        <p:spPr>
          <a:xfrm>
            <a:off x="456875" y="2411475"/>
            <a:ext cx="3572100" cy="600300"/>
          </a:xfrm>
          <a:prstGeom prst="rect">
            <a:avLst/>
          </a:prstGeom>
          <a:noFill/>
          <a:ln>
            <a:noFill/>
          </a:ln>
        </p:spPr>
        <p:txBody>
          <a:bodyPr anchorCtr="0" anchor="t" bIns="91425" lIns="91425" spcFirstLastPara="1" rIns="91425" wrap="square" tIns="91425">
            <a:spAutoFit/>
          </a:bodyPr>
          <a:lstStyle/>
          <a:p>
            <a:pPr indent="-314325" lvl="0" marL="457200" rtl="0" algn="l">
              <a:spcBef>
                <a:spcPts val="0"/>
              </a:spcBef>
              <a:spcAft>
                <a:spcPts val="1000"/>
              </a:spcAft>
              <a:buClr>
                <a:schemeClr val="accent6"/>
              </a:buClr>
              <a:buSzPts val="1350"/>
              <a:buFont typeface="DM Sans"/>
              <a:buChar char="✓"/>
            </a:pPr>
            <a:r>
              <a:rPr lang="pt-BR" sz="1350">
                <a:solidFill>
                  <a:schemeClr val="lt1"/>
                </a:solidFill>
                <a:latin typeface="DM Sans"/>
                <a:ea typeface="DM Sans"/>
                <a:cs typeface="DM Sans"/>
                <a:sym typeface="DM Sans"/>
              </a:rPr>
              <a:t>Operações com string: split, strip, replace, upper, lower </a:t>
            </a:r>
            <a:endParaRPr sz="1350">
              <a:solidFill>
                <a:schemeClr val="lt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40"/>
          <p:cNvSpPr txBox="1"/>
          <p:nvPr/>
        </p:nvSpPr>
        <p:spPr>
          <a:xfrm>
            <a:off x="1461300" y="2202300"/>
            <a:ext cx="6221400" cy="73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pt-BR" sz="4000">
                <a:solidFill>
                  <a:srgbClr val="EAFF6A"/>
                </a:solidFill>
                <a:latin typeface="DM Sans"/>
                <a:ea typeface="DM Sans"/>
                <a:cs typeface="DM Sans"/>
                <a:sym typeface="DM Sans"/>
              </a:rPr>
              <a:t>Perguntas?</a:t>
            </a:r>
            <a:endParaRPr b="1" sz="4000">
              <a:solidFill>
                <a:srgbClr val="EAFF6A"/>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1"/>
          <p:cNvSpPr txBox="1"/>
          <p:nvPr/>
        </p:nvSpPr>
        <p:spPr>
          <a:xfrm>
            <a:off x="501450" y="468275"/>
            <a:ext cx="8141100" cy="600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pt-BR" sz="3000">
                <a:solidFill>
                  <a:srgbClr val="EAFF6A"/>
                </a:solidFill>
                <a:latin typeface="DM Sans"/>
                <a:ea typeface="DM Sans"/>
                <a:cs typeface="DM Sans"/>
                <a:sym typeface="DM Sans"/>
              </a:rPr>
              <a:t>Objetivos da aula</a:t>
            </a:r>
            <a:endParaRPr b="1" sz="3000">
              <a:solidFill>
                <a:srgbClr val="EAFF6A"/>
              </a:solidFill>
              <a:latin typeface="DM Sans"/>
              <a:ea typeface="DM Sans"/>
              <a:cs typeface="DM Sans"/>
              <a:sym typeface="DM Sans"/>
            </a:endParaRPr>
          </a:p>
        </p:txBody>
      </p:sp>
      <p:pic>
        <p:nvPicPr>
          <p:cNvPr id="163" name="Google Shape;163;p41"/>
          <p:cNvPicPr preferRelativeResize="0"/>
          <p:nvPr/>
        </p:nvPicPr>
        <p:blipFill>
          <a:blip r:embed="rId3">
            <a:alphaModFix/>
          </a:blip>
          <a:stretch>
            <a:fillRect/>
          </a:stretch>
        </p:blipFill>
        <p:spPr>
          <a:xfrm>
            <a:off x="2172438" y="1545313"/>
            <a:ext cx="196975" cy="196975"/>
          </a:xfrm>
          <a:prstGeom prst="rect">
            <a:avLst/>
          </a:prstGeom>
          <a:noFill/>
          <a:ln>
            <a:noFill/>
          </a:ln>
        </p:spPr>
      </p:pic>
      <p:sp>
        <p:nvSpPr>
          <p:cNvPr id="164" name="Google Shape;164;p41"/>
          <p:cNvSpPr txBox="1"/>
          <p:nvPr/>
        </p:nvSpPr>
        <p:spPr>
          <a:xfrm>
            <a:off x="2690561" y="1451613"/>
            <a:ext cx="4281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350">
                <a:solidFill>
                  <a:schemeClr val="lt1"/>
                </a:solidFill>
                <a:latin typeface="DM Sans"/>
                <a:ea typeface="DM Sans"/>
                <a:cs typeface="DM Sans"/>
                <a:sym typeface="DM Sans"/>
              </a:rPr>
              <a:t>Compreender </a:t>
            </a:r>
            <a:r>
              <a:rPr lang="pt-BR" sz="1350">
                <a:solidFill>
                  <a:schemeClr val="lt1"/>
                </a:solidFill>
                <a:latin typeface="DM Sans"/>
                <a:ea typeface="DM Sans"/>
                <a:cs typeface="DM Sans"/>
                <a:sym typeface="DM Sans"/>
              </a:rPr>
              <a:t>estruturas condicionais e de repetição</a:t>
            </a:r>
            <a:endParaRPr sz="1350">
              <a:solidFill>
                <a:schemeClr val="lt1"/>
              </a:solidFill>
              <a:latin typeface="DM Sans"/>
              <a:ea typeface="DM Sans"/>
              <a:cs typeface="DM Sans"/>
              <a:sym typeface="DM Sans"/>
            </a:endParaRPr>
          </a:p>
        </p:txBody>
      </p:sp>
      <p:pic>
        <p:nvPicPr>
          <p:cNvPr id="165" name="Google Shape;165;p41"/>
          <p:cNvPicPr preferRelativeResize="0"/>
          <p:nvPr/>
        </p:nvPicPr>
        <p:blipFill>
          <a:blip r:embed="rId3">
            <a:alphaModFix/>
          </a:blip>
          <a:stretch>
            <a:fillRect/>
          </a:stretch>
        </p:blipFill>
        <p:spPr>
          <a:xfrm>
            <a:off x="2172138" y="2178713"/>
            <a:ext cx="196975" cy="196975"/>
          </a:xfrm>
          <a:prstGeom prst="rect">
            <a:avLst/>
          </a:prstGeom>
          <a:noFill/>
          <a:ln>
            <a:noFill/>
          </a:ln>
        </p:spPr>
      </p:pic>
      <p:sp>
        <p:nvSpPr>
          <p:cNvPr id="166" name="Google Shape;166;p41"/>
          <p:cNvSpPr txBox="1"/>
          <p:nvPr/>
        </p:nvSpPr>
        <p:spPr>
          <a:xfrm>
            <a:off x="2690561" y="2054738"/>
            <a:ext cx="42813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1350">
                <a:solidFill>
                  <a:schemeClr val="lt1"/>
                </a:solidFill>
                <a:latin typeface="DM Sans"/>
                <a:ea typeface="DM Sans"/>
                <a:cs typeface="DM Sans"/>
                <a:sym typeface="DM Sans"/>
              </a:rPr>
              <a:t>Exercitar </a:t>
            </a:r>
            <a:r>
              <a:rPr lang="pt-BR" sz="1350">
                <a:solidFill>
                  <a:schemeClr val="lt1"/>
                </a:solidFill>
                <a:latin typeface="DM Sans"/>
                <a:ea typeface="DM Sans"/>
                <a:cs typeface="DM Sans"/>
                <a:sym typeface="DM Sans"/>
              </a:rPr>
              <a:t>lógica de programação </a:t>
            </a:r>
            <a:endParaRPr sz="1350">
              <a:solidFill>
                <a:schemeClr val="lt1"/>
              </a:solidFill>
              <a:latin typeface="DM Sans"/>
              <a:ea typeface="DM Sans"/>
              <a:cs typeface="DM Sans"/>
              <a:sym typeface="DM Sans"/>
            </a:endParaRPr>
          </a:p>
        </p:txBody>
      </p:sp>
      <p:cxnSp>
        <p:nvCxnSpPr>
          <p:cNvPr id="167" name="Google Shape;167;p41"/>
          <p:cNvCxnSpPr>
            <a:stCxn id="163" idx="2"/>
            <a:endCxn id="165" idx="0"/>
          </p:cNvCxnSpPr>
          <p:nvPr/>
        </p:nvCxnSpPr>
        <p:spPr>
          <a:xfrm flipH="1" rot="-5400000">
            <a:off x="2052975" y="1960237"/>
            <a:ext cx="436500" cy="600"/>
          </a:xfrm>
          <a:prstGeom prst="bentConnector3">
            <a:avLst>
              <a:gd fmla="val 49991" name="adj1"/>
            </a:avLst>
          </a:prstGeom>
          <a:noFill/>
          <a:ln cap="flat" cmpd="sng" w="9525">
            <a:solidFill>
              <a:srgbClr val="EAFF6A"/>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2"/>
          <p:cNvSpPr txBox="1"/>
          <p:nvPr/>
        </p:nvSpPr>
        <p:spPr>
          <a:xfrm>
            <a:off x="1404863" y="1941375"/>
            <a:ext cx="6221400" cy="12930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b="1" lang="pt-BR" sz="4000">
                <a:solidFill>
                  <a:srgbClr val="EAFF6A"/>
                </a:solidFill>
                <a:latin typeface="DM Sans"/>
                <a:ea typeface="DM Sans"/>
                <a:cs typeface="DM Sans"/>
                <a:sym typeface="DM Sans"/>
              </a:rPr>
              <a:t>Condicionais</a:t>
            </a:r>
            <a:endParaRPr b="1" sz="4000">
              <a:solidFill>
                <a:srgbClr val="EAFF6A"/>
              </a:solidFill>
              <a:latin typeface="DM Sans"/>
              <a:ea typeface="DM Sans"/>
              <a:cs typeface="DM Sans"/>
              <a:sym typeface="DM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6" name="Shape 176"/>
        <p:cNvGrpSpPr/>
        <p:nvPr/>
      </p:nvGrpSpPr>
      <p:grpSpPr>
        <a:xfrm>
          <a:off x="0" y="0"/>
          <a:ext cx="0" cy="0"/>
          <a:chOff x="0" y="0"/>
          <a:chExt cx="0" cy="0"/>
        </a:xfrm>
      </p:grpSpPr>
      <p:sp>
        <p:nvSpPr>
          <p:cNvPr id="177" name="Google Shape;177;p43"/>
          <p:cNvSpPr txBox="1"/>
          <p:nvPr>
            <p:ph idx="1" type="body"/>
          </p:nvPr>
        </p:nvSpPr>
        <p:spPr>
          <a:xfrm>
            <a:off x="311700" y="863550"/>
            <a:ext cx="85206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pt-BR">
                <a:latin typeface="DM Sans"/>
                <a:ea typeface="DM Sans"/>
                <a:cs typeface="DM Sans"/>
                <a:sym typeface="DM Sans"/>
              </a:rPr>
              <a:t>⚠️</a:t>
            </a:r>
            <a:r>
              <a:rPr lang="pt-BR">
                <a:solidFill>
                  <a:schemeClr val="dk1"/>
                </a:solidFill>
                <a:latin typeface="DM Sans"/>
                <a:ea typeface="DM Sans"/>
                <a:cs typeface="DM Sans"/>
                <a:sym typeface="DM Sans"/>
              </a:rPr>
              <a:t> </a:t>
            </a:r>
            <a:r>
              <a:rPr b="1" lang="pt-BR">
                <a:solidFill>
                  <a:schemeClr val="dk1"/>
                </a:solidFill>
                <a:latin typeface="DM Sans"/>
                <a:ea typeface="DM Sans"/>
                <a:cs typeface="DM Sans"/>
                <a:sym typeface="DM Sans"/>
              </a:rPr>
              <a:t>Indicações para o(a) professor(a)</a:t>
            </a:r>
            <a:br>
              <a:rPr lang="pt-BR">
                <a:solidFill>
                  <a:schemeClr val="dk1"/>
                </a:solidFill>
                <a:latin typeface="DM Sans"/>
                <a:ea typeface="DM Sans"/>
                <a:cs typeface="DM Sans"/>
                <a:sym typeface="DM Sans"/>
              </a:rPr>
            </a:br>
            <a:r>
              <a:rPr lang="pt-BR">
                <a:solidFill>
                  <a:schemeClr val="dk1"/>
                </a:solidFill>
                <a:latin typeface="DM Sans"/>
                <a:ea typeface="DM Sans"/>
                <a:cs typeface="DM Sans"/>
                <a:sym typeface="DM Sans"/>
              </a:rPr>
              <a:t>Você pode escolher se utiliza os slides para fazer a apresentação ou o próprio código.</a:t>
            </a:r>
            <a:endParaRPr>
              <a:solidFill>
                <a:schemeClr val="dk1"/>
              </a:solidFill>
              <a:latin typeface="DM Sans"/>
              <a:ea typeface="DM Sans"/>
              <a:cs typeface="DM Sans"/>
              <a:sym typeface="DM Sans"/>
            </a:endParaRPr>
          </a:p>
        </p:txBody>
      </p:sp>
    </p:spTree>
  </p:cSld>
  <p:clrMapOvr>
    <a:masterClrMapping/>
  </p:clrMapOvr>
</p:sld>
</file>

<file path=ppt/theme/theme1.xml><?xml version="1.0" encoding="utf-8"?>
<a:theme xmlns:a="http://schemas.openxmlformats.org/drawingml/2006/main" xmlns:r="http://schemas.openxmlformats.org/officeDocument/2006/relationships" name="Coder">
  <a:themeElements>
    <a:clrScheme name="Simple Light">
      <a:dk1>
        <a:srgbClr val="000000"/>
      </a:dk1>
      <a:lt1>
        <a:srgbClr val="FFFFFF"/>
      </a:lt1>
      <a:dk2>
        <a:srgbClr val="595959"/>
      </a:dk2>
      <a:lt2>
        <a:srgbClr val="EEEEEE"/>
      </a:lt2>
      <a:accent1>
        <a:srgbClr val="9DF4E2"/>
      </a:accent1>
      <a:accent2>
        <a:srgbClr val="212121"/>
      </a:accent2>
      <a:accent3>
        <a:srgbClr val="78909C"/>
      </a:accent3>
      <a:accent4>
        <a:srgbClr val="EA90FF"/>
      </a:accent4>
      <a:accent5>
        <a:srgbClr val="83AEFB"/>
      </a:accent5>
      <a:accent6>
        <a:srgbClr val="EAFF6A"/>
      </a:accent6>
      <a:hlink>
        <a:srgbClr val="83AEF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