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0" r:id="rId9"/>
    <p:sldId id="27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9B024-4940-48AB-9EE1-3435D782F6F7}" v="8426" dt="2020-06-17T20:46:44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Latim</a:t>
            </a:r>
            <a:r>
              <a:rPr lang="de-DE" dirty="0">
                <a:cs typeface="Calibri Light"/>
              </a:rPr>
              <a:t> Code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Linguagem</a:t>
            </a:r>
            <a:r>
              <a:rPr lang="de-DE" dirty="0">
                <a:cs typeface="Calibri"/>
              </a:rPr>
              <a:t> de </a:t>
            </a:r>
            <a:r>
              <a:rPr lang="de-DE" dirty="0" err="1">
                <a:cs typeface="Calibri"/>
              </a:rPr>
              <a:t>programação</a:t>
            </a:r>
            <a:r>
              <a:rPr lang="de-DE" dirty="0">
                <a:cs typeface="Calibri"/>
              </a:rPr>
              <a:t> </a:t>
            </a:r>
            <a:endParaRPr lang="de-DE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Francisco Aveiro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8555A-16DB-4C37-B011-3A677682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Como Usar: primeiros passos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5F78C6-8DC3-4FF1-8CAC-79C4F098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 documento inicial precisa iniciar e terminar com as </a:t>
            </a:r>
            <a:r>
              <a:rPr lang="pt-BR" dirty="0" err="1">
                <a:cs typeface="Calibri"/>
              </a:rPr>
              <a:t>segintes</a:t>
            </a:r>
            <a:r>
              <a:rPr lang="pt-BR" dirty="0">
                <a:cs typeface="Calibri"/>
              </a:rPr>
              <a:t> definições: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Para comentários no código, usar :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1B4FD8-7945-4445-BA60-92CDD3678D8E}"/>
              </a:ext>
            </a:extLst>
          </p:cNvPr>
          <p:cNvSpPr txBox="1"/>
          <p:nvPr/>
        </p:nvSpPr>
        <p:spPr>
          <a:xfrm>
            <a:off x="2120900" y="2810327"/>
            <a:ext cx="27431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pelagus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?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/* Código */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algn="l"/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?</a:t>
            </a:r>
            <a:r>
              <a:rPr lang="pt-BR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prope</a:t>
            </a:r>
            <a:endParaRPr lang="pt-BR" err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C79266-C908-4454-B43D-8685EA9D7B68}"/>
              </a:ext>
            </a:extLst>
          </p:cNvPr>
          <p:cNvSpPr txBox="1"/>
          <p:nvPr/>
        </p:nvSpPr>
        <p:spPr>
          <a:xfrm>
            <a:off x="1510846" y="5502274"/>
            <a:ext cx="27431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/* </a:t>
            </a: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comentário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/*</a:t>
            </a:r>
          </a:p>
        </p:txBody>
      </p:sp>
    </p:spTree>
    <p:extLst>
      <p:ext uri="{BB962C8B-B14F-4D97-AF65-F5344CB8AC3E}">
        <p14:creationId xmlns:p14="http://schemas.microsoft.com/office/powerpoint/2010/main" val="408450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57B10-1C81-4937-A9AA-73A38745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Definição de variáveis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15488-6D57-4A3E-95E7-5352B63E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9" y="1517196"/>
            <a:ext cx="10515600" cy="48865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As variáveis são sempre nomeadas usando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cs typeface="Calibri"/>
              </a:rPr>
              <a:t>::</a:t>
            </a:r>
            <a:r>
              <a:rPr lang="pt-BR" dirty="0">
                <a:cs typeface="Calibri"/>
              </a:rPr>
              <a:t> no início: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 dirty="0" err="1">
                <a:cs typeface="Calibri" panose="020F0502020204030204"/>
              </a:rPr>
              <a:t>Variaveis</a:t>
            </a:r>
            <a:r>
              <a:rPr lang="pt-BR" dirty="0">
                <a:cs typeface="Calibri" panose="020F0502020204030204"/>
              </a:rPr>
              <a:t> podem ser de 3 tipos:</a:t>
            </a:r>
          </a:p>
          <a:p>
            <a:pPr lvl="1"/>
            <a:r>
              <a:rPr lang="pt-BR" dirty="0" err="1">
                <a:cs typeface="Calibri" panose="020F0502020204030204"/>
              </a:rPr>
              <a:t>Bool</a:t>
            </a:r>
            <a:r>
              <a:rPr lang="pt-BR" dirty="0">
                <a:cs typeface="Calibri" panose="020F0502020204030204"/>
              </a:rPr>
              <a:t> ('</a:t>
            </a:r>
            <a:r>
              <a:rPr lang="pt-BR" dirty="0" err="1">
                <a:cs typeface="Calibri" panose="020F0502020204030204"/>
              </a:rPr>
              <a:t>verum</a:t>
            </a:r>
            <a:r>
              <a:rPr lang="pt-BR" dirty="0">
                <a:cs typeface="Calibri" panose="020F0502020204030204"/>
              </a:rPr>
              <a:t>' | '</a:t>
            </a:r>
            <a:r>
              <a:rPr lang="pt-BR" dirty="0" err="1">
                <a:cs typeface="Calibri" panose="020F0502020204030204"/>
              </a:rPr>
              <a:t>falsus</a:t>
            </a:r>
            <a:r>
              <a:rPr lang="pt-BR" dirty="0">
                <a:cs typeface="Calibri" panose="020F0502020204030204"/>
              </a:rPr>
              <a:t>')</a:t>
            </a:r>
          </a:p>
          <a:p>
            <a:pPr lvl="1"/>
            <a:r>
              <a:rPr lang="pt-BR" dirty="0" err="1">
                <a:cs typeface="Calibri" panose="020F0502020204030204"/>
              </a:rPr>
              <a:t>Int</a:t>
            </a:r>
            <a:r>
              <a:rPr lang="pt-BR" dirty="0">
                <a:cs typeface="Calibri" panose="020F0502020204030204"/>
              </a:rPr>
              <a:t> ([0-9]*)</a:t>
            </a:r>
          </a:p>
          <a:p>
            <a:pPr lvl="1"/>
            <a:r>
              <a:rPr lang="pt-BR" dirty="0" err="1">
                <a:cs typeface="Calibri" panose="020F0502020204030204"/>
              </a:rPr>
              <a:t>String</a:t>
            </a:r>
            <a:r>
              <a:rPr lang="pt-BR" dirty="0">
                <a:cs typeface="Calibri" panose="020F0502020204030204"/>
              </a:rPr>
              <a:t> (</a:t>
            </a:r>
            <a:r>
              <a:rPr lang="pt-BR" dirty="0">
                <a:ea typeface="+mn-lt"/>
                <a:cs typeface="+mn-lt"/>
              </a:rPr>
              <a:t>' " ', ((' ' | [a-</a:t>
            </a:r>
            <a:r>
              <a:rPr lang="pt-BR" dirty="0" err="1">
                <a:ea typeface="+mn-lt"/>
                <a:cs typeface="+mn-lt"/>
              </a:rPr>
              <a:t>zA</a:t>
            </a:r>
            <a:r>
              <a:rPr lang="pt-BR" dirty="0">
                <a:ea typeface="+mn-lt"/>
                <a:cs typeface="+mn-lt"/>
              </a:rPr>
              <a:t>-Z]| [0-9]| '' ) , { ( ' ' | [a-</a:t>
            </a:r>
            <a:r>
              <a:rPr lang="pt-BR" dirty="0" err="1">
                <a:ea typeface="+mn-lt"/>
                <a:cs typeface="+mn-lt"/>
              </a:rPr>
              <a:t>zA</a:t>
            </a:r>
            <a:r>
              <a:rPr lang="pt-BR" dirty="0">
                <a:ea typeface="+mn-lt"/>
                <a:cs typeface="+mn-lt"/>
              </a:rPr>
              <a:t>-Z]| [0-9] | '') }), ' " '</a:t>
            </a:r>
            <a:r>
              <a:rPr lang="pt-BR" dirty="0">
                <a:cs typeface="Calibri" panose="020F0502020204030204"/>
              </a:rPr>
              <a:t>)</a:t>
            </a:r>
          </a:p>
          <a:p>
            <a:r>
              <a:rPr lang="pt-BR" dirty="0">
                <a:cs typeface="Calibri" panose="020F0502020204030204"/>
              </a:rPr>
              <a:t>Definição de tipo é </a:t>
            </a:r>
            <a:r>
              <a:rPr lang="pt-BR" dirty="0" err="1">
                <a:cs typeface="Calibri" panose="020F0502020204030204"/>
              </a:rPr>
              <a:t>implicita</a:t>
            </a:r>
            <a:r>
              <a:rPr lang="pt-BR" dirty="0">
                <a:cs typeface="Calibri" panose="020F0502020204030204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C24214-01BA-4D7B-949B-E1CCB83D0B67}"/>
              </a:ext>
            </a:extLst>
          </p:cNvPr>
          <p:cNvSpPr txBox="1"/>
          <p:nvPr/>
        </p:nvSpPr>
        <p:spPr>
          <a:xfrm>
            <a:off x="1758043" y="2211613"/>
            <a:ext cx="3840841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solidFill>
                  <a:srgbClr val="A8D08D"/>
                </a:solidFill>
                <a:cs typeface="Calibri"/>
              </a:rPr>
              <a:t>Pelagus</a:t>
            </a:r>
            <a:r>
              <a:rPr lang="pt-BR" dirty="0">
                <a:solidFill>
                  <a:srgbClr val="A8D08D"/>
                </a:solidFill>
                <a:cs typeface="Calibri"/>
              </a:rPr>
              <a:t>?</a:t>
            </a:r>
            <a:endParaRPr lang="pt-BR" dirty="0"/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variavel</a:t>
            </a:r>
            <a:r>
              <a:rPr lang="pt-BR" dirty="0">
                <a:solidFill>
                  <a:srgbClr val="A8D08D"/>
                </a:solidFill>
                <a:cs typeface="Calibri"/>
              </a:rPr>
              <a:t> = 0;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outra_variavel</a:t>
            </a:r>
            <a:r>
              <a:rPr lang="pt-BR" dirty="0">
                <a:solidFill>
                  <a:srgbClr val="A8D08D"/>
                </a:solidFill>
                <a:cs typeface="Calibri"/>
              </a:rPr>
              <a:t> = ::variavel+1;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::escrito = "Isso é escrito";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::booleano = 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falsus</a:t>
            </a:r>
            <a:r>
              <a:rPr lang="pt-BR" dirty="0">
                <a:solidFill>
                  <a:srgbClr val="A8D08D"/>
                </a:solidFill>
                <a:cs typeface="Calibri"/>
              </a:rPr>
              <a:t>; /* isso é falso */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?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prope</a:t>
            </a:r>
            <a:endParaRPr lang="pt-BR" dirty="0">
              <a:solidFill>
                <a:srgbClr val="A8D08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54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4C8FA-F7F6-4DE1-A8FF-3A704491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Funções matemáticas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61251-F4F2-4F1D-AA07-7DA01919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 </a:t>
            </a:r>
            <a:r>
              <a:rPr lang="pt-BR" dirty="0" err="1">
                <a:cs typeface="Calibri"/>
              </a:rPr>
              <a:t>CodeLatim</a:t>
            </a:r>
            <a:r>
              <a:rPr lang="pt-BR" dirty="0">
                <a:cs typeface="Calibri"/>
              </a:rPr>
              <a:t> suporta as seguintes funções matemáticas:</a:t>
            </a:r>
          </a:p>
          <a:p>
            <a:pPr lvl="1"/>
            <a:r>
              <a:rPr lang="pt-BR" dirty="0">
                <a:cs typeface="Calibri"/>
              </a:rPr>
              <a:t>Soma(+),Subtração(-),multiplicação(*),divisão(/) e </a:t>
            </a:r>
            <a:r>
              <a:rPr lang="pt-BR" dirty="0" err="1">
                <a:cs typeface="Calibri"/>
              </a:rPr>
              <a:t>potencia</a:t>
            </a:r>
            <a:r>
              <a:rPr lang="pt-BR" dirty="0">
                <a:cs typeface="Calibri"/>
              </a:rPr>
              <a:t>(^)</a:t>
            </a: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 alguma variável utilizada for booleana, as operações aritméticas definem que </a:t>
            </a:r>
            <a:r>
              <a:rPr lang="pt-BR" dirty="0" err="1">
                <a:ea typeface="+mn-lt"/>
                <a:cs typeface="+mn-lt"/>
              </a:rPr>
              <a:t>verum</a:t>
            </a:r>
            <a:r>
              <a:rPr lang="pt-BR" dirty="0">
                <a:ea typeface="+mn-lt"/>
                <a:cs typeface="+mn-lt"/>
              </a:rPr>
              <a:t>=1 e </a:t>
            </a:r>
            <a:r>
              <a:rPr lang="pt-BR" dirty="0" err="1">
                <a:ea typeface="+mn-lt"/>
                <a:cs typeface="+mn-lt"/>
              </a:rPr>
              <a:t>falsus</a:t>
            </a:r>
            <a:r>
              <a:rPr lang="pt-BR" dirty="0">
                <a:ea typeface="+mn-lt"/>
                <a:cs typeface="+mn-lt"/>
              </a:rPr>
              <a:t>=0;</a:t>
            </a:r>
            <a:endParaRPr lang="pt-BR" dirty="0">
              <a:cs typeface="Calibri"/>
            </a:endParaRPr>
          </a:p>
          <a:p>
            <a:pPr marL="457200" lvl="1" indent="0">
              <a:buNone/>
            </a:pPr>
            <a:endParaRPr lang="pt-BR" dirty="0">
              <a:cs typeface="Calibri"/>
            </a:endParaRPr>
          </a:p>
          <a:p>
            <a:pPr marL="457200" lvl="1" indent="0">
              <a:buNone/>
            </a:pPr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7C1F4C-A0E0-4888-B8A2-722D9FFD56FA}"/>
              </a:ext>
            </a:extLst>
          </p:cNvPr>
          <p:cNvSpPr txBox="1"/>
          <p:nvPr/>
        </p:nvSpPr>
        <p:spPr>
          <a:xfrm>
            <a:off x="1631043" y="2701470"/>
            <a:ext cx="5020127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Pelagus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?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   ::var1 = 2;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   ::var2 = 5*::var1; /* var2 = 10 */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   ::var3 = 5^::var2; /* var3 =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9765625 */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   ::var4 = var3-verum; /* var4 = 9765624 */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?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prope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13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E2B2F-16F6-4ECE-9A1B-2AB75B78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Funções Booleanas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3E0AC-FD05-40BB-B486-6FDB94FD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Para funções booleanas, temos:</a:t>
            </a:r>
          </a:p>
          <a:p>
            <a:pPr lvl="1" indent="0"/>
            <a:r>
              <a:rPr lang="pt-BR" dirty="0">
                <a:cs typeface="Calibri"/>
              </a:rPr>
              <a:t>AND (et)</a:t>
            </a:r>
          </a:p>
          <a:p>
            <a:pPr lvl="1" indent="0"/>
            <a:r>
              <a:rPr lang="pt-BR" dirty="0">
                <a:cs typeface="Calibri"/>
              </a:rPr>
              <a:t>OR (</a:t>
            </a:r>
            <a:r>
              <a:rPr lang="pt-BR" dirty="0" err="1">
                <a:cs typeface="Calibri"/>
              </a:rPr>
              <a:t>uel</a:t>
            </a:r>
            <a:r>
              <a:rPr lang="pt-BR" dirty="0">
                <a:cs typeface="Calibri"/>
              </a:rPr>
              <a:t>)</a:t>
            </a:r>
          </a:p>
          <a:p>
            <a:pPr lvl="1" indent="0"/>
            <a:r>
              <a:rPr lang="pt-BR" dirty="0">
                <a:cs typeface="Calibri"/>
              </a:rPr>
              <a:t>NOT (!)</a:t>
            </a:r>
          </a:p>
          <a:p>
            <a:pPr lvl="1" indent="0"/>
            <a:r>
              <a:rPr lang="pt-BR" dirty="0">
                <a:cs typeface="Calibri"/>
              </a:rPr>
              <a:t>Maior que (&gt;)</a:t>
            </a:r>
          </a:p>
          <a:p>
            <a:pPr lvl="1" indent="0"/>
            <a:r>
              <a:rPr lang="pt-BR" dirty="0">
                <a:cs typeface="Calibri"/>
              </a:rPr>
              <a:t>Menor que (&lt;)</a:t>
            </a:r>
          </a:p>
          <a:p>
            <a:pPr lvl="1" indent="0"/>
            <a:r>
              <a:rPr lang="pt-BR" dirty="0">
                <a:cs typeface="Calibri"/>
              </a:rPr>
              <a:t>Igual a (==)</a:t>
            </a:r>
          </a:p>
          <a:p>
            <a:pPr indent="0"/>
            <a:r>
              <a:rPr lang="pt-BR" dirty="0">
                <a:cs typeface="Calibri"/>
              </a:rPr>
              <a:t>No caso de operações booleanas(</a:t>
            </a:r>
            <a:r>
              <a:rPr lang="pt-BR" dirty="0" err="1">
                <a:cs typeface="Calibri"/>
              </a:rPr>
              <a:t>and</a:t>
            </a:r>
            <a:r>
              <a:rPr lang="pt-BR" dirty="0">
                <a:cs typeface="Calibri"/>
              </a:rPr>
              <a:t>, </a:t>
            </a:r>
            <a:r>
              <a:rPr lang="pt-BR" dirty="0" err="1">
                <a:cs typeface="Calibri"/>
              </a:rPr>
              <a:t>or</a:t>
            </a:r>
            <a:r>
              <a:rPr lang="pt-BR" dirty="0">
                <a:cs typeface="Calibri"/>
              </a:rPr>
              <a:t> , </a:t>
            </a:r>
            <a:r>
              <a:rPr lang="pt-BR" dirty="0" err="1">
                <a:cs typeface="Calibri"/>
              </a:rPr>
              <a:t>not</a:t>
            </a:r>
            <a:r>
              <a:rPr lang="pt-BR" dirty="0">
                <a:cs typeface="Calibri"/>
              </a:rPr>
              <a:t>), valores inteiros são convertidos para </a:t>
            </a:r>
            <a:r>
              <a:rPr lang="pt-BR" dirty="0" err="1">
                <a:cs typeface="Calibri"/>
              </a:rPr>
              <a:t>falsus</a:t>
            </a:r>
            <a:r>
              <a:rPr lang="pt-BR" dirty="0">
                <a:cs typeface="Calibri"/>
              </a:rPr>
              <a:t> se igual a zero e </a:t>
            </a:r>
            <a:r>
              <a:rPr lang="pt-BR" dirty="0" err="1">
                <a:cs typeface="Calibri"/>
              </a:rPr>
              <a:t>verum</a:t>
            </a:r>
            <a:r>
              <a:rPr lang="pt-BR" dirty="0">
                <a:cs typeface="Calibri"/>
              </a:rPr>
              <a:t> caso </a:t>
            </a:r>
            <a:r>
              <a:rPr lang="pt-BR" dirty="0" err="1">
                <a:cs typeface="Calibri"/>
              </a:rPr>
              <a:t>contrario</a:t>
            </a:r>
            <a:r>
              <a:rPr lang="pt-BR" dirty="0">
                <a:cs typeface="Calibri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587CD4-5C95-42BE-993B-DD54684C86F5}"/>
              </a:ext>
            </a:extLst>
          </p:cNvPr>
          <p:cNvSpPr txBox="1"/>
          <p:nvPr/>
        </p:nvSpPr>
        <p:spPr>
          <a:xfrm>
            <a:off x="5522686" y="2538185"/>
            <a:ext cx="567327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>
                <a:solidFill>
                  <a:srgbClr val="A8D08D"/>
                </a:solidFill>
                <a:cs typeface="Calibri"/>
              </a:rPr>
              <a:t>pelagus</a:t>
            </a:r>
            <a:r>
              <a:rPr lang="pt-BR" dirty="0">
                <a:solidFill>
                  <a:srgbClr val="A8D08D"/>
                </a:solidFill>
                <a:cs typeface="Calibri"/>
              </a:rPr>
              <a:t>?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::tmp = 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verum</a:t>
            </a:r>
            <a:r>
              <a:rPr lang="pt-BR" dirty="0">
                <a:solidFill>
                  <a:srgbClr val="A8D08D"/>
                </a:solidFill>
                <a:cs typeface="Calibri"/>
              </a:rPr>
              <a:t>;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::var1 = ::tmp et 2;  /* var1 = 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verum</a:t>
            </a:r>
            <a:r>
              <a:rPr lang="pt-BR" dirty="0">
                <a:solidFill>
                  <a:srgbClr val="A8D08D"/>
                </a:solidFill>
                <a:cs typeface="Calibri"/>
              </a:rPr>
              <a:t> */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::var2 = ::var1 &gt; 2; /* var2 = 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falsus</a:t>
            </a:r>
            <a:r>
              <a:rPr lang="pt-BR" dirty="0">
                <a:solidFill>
                  <a:srgbClr val="A8D08D"/>
                </a:solidFill>
                <a:cs typeface="Calibri"/>
              </a:rPr>
              <a:t> */  </a:t>
            </a: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    ::var3 = ! ::var2; /* var3 = 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verum</a:t>
            </a:r>
            <a:r>
              <a:rPr lang="pt-BR" dirty="0">
                <a:solidFill>
                  <a:srgbClr val="A8D08D"/>
                </a:solidFill>
                <a:cs typeface="Calibri"/>
              </a:rPr>
              <a:t> */</a:t>
            </a:r>
          </a:p>
          <a:p>
            <a:endParaRPr lang="pt-BR" dirty="0">
              <a:solidFill>
                <a:srgbClr val="A8D08D"/>
              </a:solidFill>
              <a:cs typeface="Calibri"/>
            </a:endParaRPr>
          </a:p>
          <a:p>
            <a:r>
              <a:rPr lang="pt-BR" dirty="0">
                <a:solidFill>
                  <a:srgbClr val="A8D08D"/>
                </a:solidFill>
                <a:cs typeface="Calibri"/>
              </a:rPr>
              <a:t>?</a:t>
            </a:r>
            <a:r>
              <a:rPr lang="pt-BR" dirty="0" err="1">
                <a:solidFill>
                  <a:srgbClr val="A8D08D"/>
                </a:solidFill>
                <a:cs typeface="Calibri"/>
              </a:rPr>
              <a:t>prope</a:t>
            </a:r>
            <a:endParaRPr lang="pt-BR" dirty="0">
              <a:solidFill>
                <a:srgbClr val="A8D08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3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863C3-FEAA-4173-A26F-8D16A5F6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Strings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FF76C-41D2-4737-BDD0-348382B0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Podemos trabalhar com strings usando aspas duplas(" "). Strings podem ser armazenadas em variaveis, mas não podem fazer operações matematicas e booleanas. </a:t>
            </a:r>
          </a:p>
          <a:p>
            <a:pPr lvl="1" indent="-342900"/>
            <a:r>
              <a:rPr lang="pt-BR">
                <a:cs typeface="Calibri"/>
              </a:rPr>
              <a:t>Existe a operação "." que serve para juntar diferentes strings. Variaveis Int e Bool podem ser transformados em strings quando usados com essa operação. Valores booleanos serão traduzidos para 1 e 0.</a:t>
            </a:r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96D0F8-9445-4425-9395-387FDBEF5BC6}"/>
              </a:ext>
            </a:extLst>
          </p:cNvPr>
          <p:cNvSpPr txBox="1"/>
          <p:nvPr/>
        </p:nvSpPr>
        <p:spPr>
          <a:xfrm>
            <a:off x="2374900" y="4352471"/>
            <a:ext cx="517434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pelagus?</a:t>
            </a: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::str1 = "str1 é essa: ";</a:t>
            </a: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::str2 = ::str1.1.falsus." ";  /* str2 = str1 é essa 10 */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?prope</a:t>
            </a:r>
          </a:p>
        </p:txBody>
      </p:sp>
    </p:spTree>
    <p:extLst>
      <p:ext uri="{BB962C8B-B14F-4D97-AF65-F5344CB8AC3E}">
        <p14:creationId xmlns:p14="http://schemas.microsoft.com/office/powerpoint/2010/main" val="25955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18B4-466B-406C-8B79-65BCCCB1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Conversando com terminal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4AB94-320C-4859-A5ED-CBC99A80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Existem 2 comandos para entrada e saida de dados. Eles são:</a:t>
            </a:r>
          </a:p>
          <a:p>
            <a:pPr lvl="1" indent="-342900"/>
            <a:r>
              <a:rPr lang="pt-BR">
                <a:cs typeface="Calibri"/>
              </a:rPr>
              <a:t>ostende – o que vier depois dele sera escrito no terminal</a:t>
            </a:r>
          </a:p>
          <a:p>
            <a:pPr lvl="1" indent="-342900"/>
            <a:r>
              <a:rPr lang="pt-BR">
                <a:cs typeface="Calibri"/>
              </a:rPr>
              <a:t>Initus – pega o input do terminal(somente valores inteiros)</a:t>
            </a:r>
            <a:endParaRPr lang="pt-BR" dirty="0">
              <a:cs typeface="Calibri"/>
            </a:endParaRPr>
          </a:p>
          <a:p>
            <a:pPr lvl="1" indent="-342900"/>
            <a:endParaRPr lang="pt-BR" dirty="0">
              <a:cs typeface="Calibri"/>
            </a:endParaRPr>
          </a:p>
          <a:p>
            <a:pPr lvl="1" indent="-342900"/>
            <a:endParaRPr lang="pt-BR" dirty="0">
              <a:cs typeface="Calibri"/>
            </a:endParaRPr>
          </a:p>
          <a:p>
            <a:pPr marL="342900" lvl="1" indent="0">
              <a:buNone/>
            </a:pPr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69F55E-CBE4-43FA-96BD-6AB46B863A5F}"/>
              </a:ext>
            </a:extLst>
          </p:cNvPr>
          <p:cNvSpPr txBox="1"/>
          <p:nvPr/>
        </p:nvSpPr>
        <p:spPr>
          <a:xfrm>
            <a:off x="1041400" y="3182256"/>
            <a:ext cx="4775198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pelagus?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    ::var = initus(); /* pega o valor inteiro */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    ostende ::var+1</a:t>
            </a:r>
            <a:r>
              <a:rPr lang="pt-BR" u="sng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; /* se entrar 1, a saida é 2 */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?prope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32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7C63B-9EA2-4772-8473-2FAB6020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Condicional</a:t>
            </a:r>
            <a:endParaRPr lang="pt-BR" dirty="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8E1B5-A2BF-4466-B962-7B8274BA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53" y="13632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Para lidar com condicionais, temos o si/alium. </a:t>
            </a:r>
          </a:p>
          <a:p>
            <a:pPr lvl="1" indent="-342900"/>
            <a:r>
              <a:rPr lang="pt-BR">
                <a:cs typeface="Calibri"/>
              </a:rPr>
              <a:t>Ao fazer um condicional, podemos usar o formato :</a:t>
            </a:r>
          </a:p>
          <a:p>
            <a:pPr lvl="1" indent="-342900"/>
            <a:r>
              <a:rPr lang="pt-BR">
                <a:cs typeface="Calibri"/>
              </a:rPr>
              <a:t>si ( BOOL ) { função }</a:t>
            </a:r>
          </a:p>
          <a:p>
            <a:pPr lvl="1" indent="-342900"/>
            <a:r>
              <a:rPr lang="pt-BR">
                <a:cs typeface="Calibri"/>
              </a:rPr>
              <a:t>si ( BOOL ) { função } alium { função }</a:t>
            </a:r>
          </a:p>
          <a:p>
            <a:r>
              <a:rPr lang="pt-BR">
                <a:ea typeface="+mn-lt"/>
                <a:cs typeface="+mn-lt"/>
              </a:rPr>
              <a:t>BOOL – resultado booleano. Se for verum(1), executa a função.</a:t>
            </a:r>
            <a:endParaRPr lang="en-US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função - O que sera executado enquando BOOL for verum</a:t>
            </a:r>
          </a:p>
          <a:p>
            <a:endParaRPr lang="pt-BR" dirty="0">
              <a:cs typeface="Calibri"/>
            </a:endParaRPr>
          </a:p>
          <a:p>
            <a:pPr lvl="1" indent="-342900"/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BDE0AF-29D8-486A-8BA7-63A90B98CA1E}"/>
              </a:ext>
            </a:extLst>
          </p:cNvPr>
          <p:cNvSpPr txBox="1"/>
          <p:nvPr/>
        </p:nvSpPr>
        <p:spPr>
          <a:xfrm>
            <a:off x="1034264" y="3962398"/>
            <a:ext cx="3813424" cy="280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rgbClr val="A8D08D"/>
                </a:solidFill>
              </a:rPr>
              <a:t>pelagus?</a:t>
            </a:r>
            <a:endParaRPr lang="pt-BR" sz="1600">
              <a:solidFill>
                <a:srgbClr val="FFFFFF"/>
              </a:solidFill>
              <a:cs typeface="Calibri"/>
            </a:endParaRP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::var = verum; /* vai entrar no si */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si (::var)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{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     ostende "entrou no si";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}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alium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{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     ostende "entrou no alium";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    }</a:t>
            </a:r>
          </a:p>
          <a:p>
            <a:r>
              <a:rPr lang="pt-BR" sz="1600">
                <a:solidFill>
                  <a:srgbClr val="A8D08D"/>
                </a:solidFill>
                <a:cs typeface="Calibri"/>
              </a:rPr>
              <a:t>?prope</a:t>
            </a:r>
            <a:endParaRPr lang="pt-BR" sz="1600" dirty="0">
              <a:solidFill>
                <a:srgbClr val="A8D08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58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69691-5A31-4C68-980E-3341EBB5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Loops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215EB3-984B-4C7F-BBC4-3508E82E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91" y="142322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Existem 2 formas de escrever um loop em LC. As duas geram o mesmo resultado.</a:t>
            </a:r>
          </a:p>
          <a:p>
            <a:pPr lvl="1" indent="-342900"/>
            <a:r>
              <a:rPr lang="pt-BR">
                <a:cs typeface="Calibri"/>
              </a:rPr>
              <a:t>dum ( BOOL ) { função } </a:t>
            </a:r>
          </a:p>
          <a:p>
            <a:pPr lvl="1" indent="-342900"/>
            <a:r>
              <a:rPr lang="pt-BR">
                <a:cs typeface="Calibri"/>
              </a:rPr>
              <a:t>facite { função } dum ( BOOL )</a:t>
            </a:r>
          </a:p>
          <a:p>
            <a:r>
              <a:rPr lang="pt-BR">
                <a:cs typeface="Calibri"/>
              </a:rPr>
              <a:t>BOOL – resultado booleano. Se for verum(1), executa a função.</a:t>
            </a:r>
          </a:p>
          <a:p>
            <a:r>
              <a:rPr lang="pt-BR">
                <a:cs typeface="Calibri"/>
              </a:rPr>
              <a:t>função - O que sera executado enquando BOOL for verum</a:t>
            </a:r>
            <a:endParaRPr lang="pt-BR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C2C8A5-2DC5-472C-AC1C-2E000AAA80CB}"/>
              </a:ext>
            </a:extLst>
          </p:cNvPr>
          <p:cNvSpPr txBox="1"/>
          <p:nvPr/>
        </p:nvSpPr>
        <p:spPr>
          <a:xfrm>
            <a:off x="871591" y="4193567"/>
            <a:ext cx="546585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A8D08D"/>
                </a:solidFill>
              </a:rPr>
              <a:t>pelagus?</a:t>
            </a:r>
            <a:endParaRPr lang="pt-BR">
              <a:solidFill>
                <a:srgbClr val="FFFFFF"/>
              </a:solidFill>
            </a:endParaRPr>
          </a:p>
          <a:p>
            <a:r>
              <a:rPr lang="pt-BR">
                <a:solidFill>
                  <a:srgbClr val="A8D08D"/>
                </a:solidFill>
                <a:cs typeface="Calibri"/>
              </a:rPr>
              <a:t>    ::var = 0    </a:t>
            </a:r>
            <a:endParaRPr lang="pt-BR" dirty="0">
              <a:solidFill>
                <a:srgbClr val="A8D08D"/>
              </a:solidFill>
              <a:cs typeface="Calibri"/>
            </a:endParaRPr>
          </a:p>
          <a:p>
            <a:r>
              <a:rPr lang="pt-BR">
                <a:solidFill>
                  <a:srgbClr val="A8D08D"/>
                </a:solidFill>
                <a:cs typeface="Calibri"/>
              </a:rPr>
              <a:t>    facite </a:t>
            </a:r>
          </a:p>
          <a:p>
            <a:r>
              <a:rPr lang="pt-BR">
                <a:solidFill>
                  <a:srgbClr val="A8D08D"/>
                </a:solidFill>
                <a:cs typeface="Calibri"/>
              </a:rPr>
              <a:t>    { </a:t>
            </a:r>
            <a:endParaRPr lang="pt-BR">
              <a:solidFill>
                <a:srgbClr val="FFFFFF"/>
              </a:solidFill>
              <a:cs typeface="Calibri"/>
            </a:endParaRPr>
          </a:p>
          <a:p>
            <a:r>
              <a:rPr lang="pt-BR">
                <a:solidFill>
                  <a:srgbClr val="A8D08D"/>
                </a:solidFill>
                <a:cs typeface="Calibri"/>
              </a:rPr>
              <a:t>        ::var = ::var+1; </a:t>
            </a:r>
            <a:endParaRPr lang="pt-BR">
              <a:solidFill>
                <a:srgbClr val="FFFFFF"/>
              </a:solidFill>
              <a:cs typeface="Calibri"/>
            </a:endParaRPr>
          </a:p>
          <a:p>
            <a:r>
              <a:rPr lang="pt-BR">
                <a:solidFill>
                  <a:srgbClr val="A8D08D"/>
                </a:solidFill>
                <a:cs typeface="Calibri"/>
              </a:rPr>
              <a:t>        ostende ::var; /* vai printar 1, 2, 3 */ </a:t>
            </a:r>
            <a:endParaRPr lang="pt-BR">
              <a:solidFill>
                <a:srgbClr val="FFFFFF"/>
              </a:solidFill>
              <a:cs typeface="Calibri"/>
            </a:endParaRPr>
          </a:p>
          <a:p>
            <a:r>
              <a:rPr lang="pt-BR">
                <a:solidFill>
                  <a:srgbClr val="A8D08D"/>
                </a:solidFill>
                <a:cs typeface="Calibri"/>
              </a:rPr>
              <a:t>    } dum (::var &lt; 3);</a:t>
            </a:r>
            <a:endParaRPr lang="pt-BR">
              <a:cs typeface="Calibri"/>
            </a:endParaRPr>
          </a:p>
          <a:p>
            <a:r>
              <a:rPr lang="pt-BR">
                <a:solidFill>
                  <a:srgbClr val="A8D08D"/>
                </a:solidFill>
                <a:cs typeface="Calibri"/>
              </a:rPr>
              <a:t>?prope</a:t>
            </a:r>
            <a:endParaRPr lang="pt-BR" dirty="0">
              <a:solidFill>
                <a:srgbClr val="A8D08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334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03B9C-71CF-405E-892B-9ED51322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Funções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74D29-3976-4469-B878-11B70FC3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Podemos definir funções em LC. Para definir, seguimos o formato a seguir</a:t>
            </a:r>
          </a:p>
          <a:p>
            <a:pPr lvl="1" indent="-342900"/>
            <a:r>
              <a:rPr lang="pt-BR">
                <a:cs typeface="Calibri"/>
              </a:rPr>
              <a:t>Officium NOME_DA_FUNCAO (variaveis) { função }</a:t>
            </a:r>
          </a:p>
          <a:p>
            <a:pPr lvl="2"/>
            <a:r>
              <a:rPr lang="pt-BR">
                <a:cs typeface="Calibri"/>
              </a:rPr>
              <a:t>Variaveis – variaveis locais a serem declaradas na chamada da função. Não é preciso introduzir nenhuma variavel. Se for mais de uma variavel, separar as variaveis com virgulas.</a:t>
            </a:r>
          </a:p>
          <a:p>
            <a:pPr lvl="2"/>
            <a:r>
              <a:rPr lang="pt-BR">
                <a:cs typeface="Calibri"/>
              </a:rPr>
              <a:t>Função - função interna a ser executado quando chamar a função. Todas as variaveis da função são locais. Se a função for retornar algo, usa-se o "reditus" da mesma forma que o "ostende"</a:t>
            </a:r>
          </a:p>
          <a:p>
            <a:r>
              <a:rPr lang="pt-BR">
                <a:cs typeface="Calibri"/>
              </a:rPr>
              <a:t>Para chamar a função: </a:t>
            </a:r>
            <a:endParaRPr lang="pt-BR" dirty="0">
              <a:cs typeface="Calibri"/>
            </a:endParaRPr>
          </a:p>
          <a:p>
            <a:pPr lvl="1" indent="-342900"/>
            <a:r>
              <a:rPr lang="pt-BR">
                <a:cs typeface="Calibri"/>
              </a:rPr>
              <a:t>NOME_DA_FUNCAO (variaveis);</a:t>
            </a:r>
          </a:p>
          <a:p>
            <a:pPr lvl="2"/>
            <a:r>
              <a:rPr lang="pt-BR">
                <a:cs typeface="Calibri"/>
              </a:rPr>
              <a:t>variaveis – valores ou expressões que serão designados as variaveis locais da função.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84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2F38A-7C38-4FE9-A733-2E0FBF6F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Exemplo funções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2F9637-D868-4A95-A561-AD9C790D18C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pelagus?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officium func1(::var1, ::var2)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si(::var1 &lt; ::var2)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::var2 = ::var1-1;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reditus ::var2;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ostende func1(10,20); /* print 9 */ 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?prope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73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C3630-8600-4546-98F7-49D9577F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Motivação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5B1B8-269E-4AE1-9317-4D768EAB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Entender os passos necessários para a criação de uma linguagem.</a:t>
            </a:r>
          </a:p>
          <a:p>
            <a:r>
              <a:rPr lang="pt-BR" dirty="0">
                <a:cs typeface="Calibri"/>
              </a:rPr>
              <a:t>Criar uma linguagem usando como base um língua que influenciou muitas outras línguas.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778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2536-EF16-45BB-B05F-8C49E666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Recursão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3AB15-85B9-4662-A7BE-120E30FF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As funções do LC suportam recursão.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AA5F27-BE53-4CB0-BB86-C2D434DC5F1E}"/>
              </a:ext>
            </a:extLst>
          </p:cNvPr>
          <p:cNvSpPr txBox="1"/>
          <p:nvPr/>
        </p:nvSpPr>
        <p:spPr>
          <a:xfrm>
            <a:off x="648984" y="2429837"/>
            <a:ext cx="8702210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pelagus?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officium fibonacci(::n)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si(::n &lt; 2)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reditus ::n; 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alium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reditus fibonacci(::n-1)+fibonacci(::n-2);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::v = initus();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ostende fibonacci(::v); /* printa o valor de posição ::v na sequencia de fibonacci */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algn="l"/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?prope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48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A5C86-54BE-44DA-9AC6-B87324D3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Exemplos de uso  - Fibonacci com strings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C964C1-4366-4759-BF4C-90AEE003681C}"/>
              </a:ext>
            </a:extLst>
          </p:cNvPr>
          <p:cNvSpPr txBox="1"/>
          <p:nvPr/>
        </p:nvSpPr>
        <p:spPr>
          <a:xfrm>
            <a:off x="700356" y="1625028"/>
            <a:ext cx="5397356" cy="4401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pelagus?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officium fibonacci(::n)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{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si(::n &lt; 2)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reditus ::n; </a:t>
            </a: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alium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reditus fibonacci(::n-1)+fibonacci(::n-2);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}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::v = initus();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::v2 = 0;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facite 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{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ostende "Valor ".::v2." na sequencia de fibonacci: ".fibonacci(::v2);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::v2 = ::v2 + 1;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}dum (::v2&lt;::v+1);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pPr algn="l"/>
            <a:r>
              <a:rPr lang="pt-BR" sz="14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?prope</a:t>
            </a:r>
            <a:endParaRPr lang="pt-BR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7377E2-D982-4881-8739-47DC7A4350EE}"/>
              </a:ext>
            </a:extLst>
          </p:cNvPr>
          <p:cNvSpPr txBox="1"/>
          <p:nvPr/>
        </p:nvSpPr>
        <p:spPr>
          <a:xfrm>
            <a:off x="6100174" y="1622353"/>
            <a:ext cx="520899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Saida do terminal para entrada 10:</a:t>
            </a:r>
          </a:p>
          <a:p>
            <a:endParaRPr lang="pt-BR" dirty="0"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0 na sequencia de fibonacci: 0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1 na sequencia de fibonacci: 1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2 na sequencia de fibonacci: 1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3 na sequencia de fibonacci: 2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4 na sequencia de fibonacci: 3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5 na sequencia de fibonacci: 5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6 na sequencia de fibonacci: 8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7 na sequencia de fibonacci: 13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8 na sequencia de fibonacci: 21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9 na sequencia de fibonacci: 34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r>
              <a:rPr lang="pt-BR">
                <a:solidFill>
                  <a:srgbClr val="7030A0"/>
                </a:solidFill>
                <a:ea typeface="+mn-lt"/>
                <a:cs typeface="+mn-lt"/>
              </a:rPr>
              <a:t>Valor 10 na sequencia de fibonacci: 55</a:t>
            </a:r>
            <a:endParaRPr lang="pt-BR">
              <a:solidFill>
                <a:srgbClr val="7030A0"/>
              </a:solidFill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9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EE971-EFB1-4FCA-A405-82374A1B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Ajuste de espaçamento para mostrar strings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FF4DD0-C823-4682-B0AD-63D1DA69F61C}"/>
              </a:ext>
            </a:extLst>
          </p:cNvPr>
          <p:cNvSpPr txBox="1"/>
          <p:nvPr/>
        </p:nvSpPr>
        <p:spPr>
          <a:xfrm>
            <a:off x="1154130" y="1385298"/>
            <a:ext cx="4952143" cy="4832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officium intStr(::deep,::value)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 {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::res = " ";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::space = 0;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dum(  (10^::space)-1 &lt; ::value)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{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     ::space = ::space +1;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}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si ((::deep-::space)&lt;1)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{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     reditus ::value;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}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::tmp = 0;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dum(::tmp &lt; (::deep-::space)-1)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{   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     ::res = ::res." ";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     ::tmp = ::tmp+1;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}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::ret = ::res.::value;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reditus ::ret;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 }</a:t>
            </a:r>
          </a:p>
          <a:p>
            <a:endParaRPr lang="pt-BR" sz="1400" dirty="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BDD38F-8E1A-4732-8FFB-C58802778779}"/>
              </a:ext>
            </a:extLst>
          </p:cNvPr>
          <p:cNvSpPr txBox="1"/>
          <p:nvPr/>
        </p:nvSpPr>
        <p:spPr>
          <a:xfrm>
            <a:off x="6262848" y="1536735"/>
            <a:ext cx="52518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Se usar em conjunto com o fibonacci: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E868A0-A778-425B-B54D-4492041CB085}"/>
              </a:ext>
            </a:extLst>
          </p:cNvPr>
          <p:cNvSpPr txBox="1"/>
          <p:nvPr/>
        </p:nvSpPr>
        <p:spPr>
          <a:xfrm>
            <a:off x="6097498" y="2090576"/>
            <a:ext cx="591962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 ::b = 0;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 dum(::b&lt;10)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 {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::b = ::b + 1;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     ostende "O valor na posição ".intStr(2,::b)." é: ".intStr(5,fibonacci(::b));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pt-BR" sz="1400">
                <a:solidFill>
                  <a:schemeClr val="accent6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   }</a:t>
            </a:r>
            <a:endParaRPr lang="pt-BR" sz="1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0C1423-D874-4FC4-ABA7-3B961308C802}"/>
              </a:ext>
            </a:extLst>
          </p:cNvPr>
          <p:cNvSpPr txBox="1"/>
          <p:nvPr/>
        </p:nvSpPr>
        <p:spPr>
          <a:xfrm>
            <a:off x="6094823" y="3474912"/>
            <a:ext cx="5928187" cy="27392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Resultado: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1 é:     1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2 é:     1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3 é:     2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4 é:     3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5 é:     5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6 é:     8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7 é:   13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8 é:   21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   9 é:   34</a:t>
            </a:r>
          </a:p>
          <a:p>
            <a:r>
              <a:rPr lang="pt-BR" sz="1400">
                <a:solidFill>
                  <a:srgbClr val="7030A0"/>
                </a:solidFill>
                <a:ea typeface="+mn-lt"/>
                <a:cs typeface="+mn-lt"/>
              </a:rPr>
              <a:t>O valor na posição 10 é:   55</a:t>
            </a:r>
          </a:p>
          <a:p>
            <a:endParaRPr lang="pt-BR" sz="1400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032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3E937-F95B-4676-AA04-32A28B5E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Exemplos - Ache o maior valor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41BAEE-815B-41B4-936A-D2365CC214CF}"/>
              </a:ext>
            </a:extLst>
          </p:cNvPr>
          <p:cNvSpPr txBox="1"/>
          <p:nvPr/>
        </p:nvSpPr>
        <p:spPr>
          <a:xfrm>
            <a:off x="811658" y="1453792"/>
            <a:ext cx="10012165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officium greater3(::a,::b,::c)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si((::a&gt;::c) et (::a&gt;::b))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reditus ::a;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si(::b&gt;::c)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{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     reditus ::b;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}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     reditus ::c;</a:t>
            </a:r>
            <a:endParaRPr lang="pt-BR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   }</a:t>
            </a:r>
          </a:p>
          <a:p>
            <a:r>
              <a:rPr lang="pt-BR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ostende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 greater3(2,1,3); /* printa o valor 3 */</a:t>
            </a:r>
          </a:p>
        </p:txBody>
      </p:sp>
    </p:spTree>
    <p:extLst>
      <p:ext uri="{BB962C8B-B14F-4D97-AF65-F5344CB8AC3E}">
        <p14:creationId xmlns:p14="http://schemas.microsoft.com/office/powerpoint/2010/main" val="1005023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503A1-1DF0-475C-A291-1CF728EE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Melhorias futuras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6C607-234F-4F73-BACE-5481898A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Adição de valores floats.</a:t>
            </a:r>
          </a:p>
          <a:p>
            <a:r>
              <a:rPr lang="pt-BR">
                <a:cs typeface="Calibri"/>
              </a:rPr>
              <a:t>Adição de listas.</a:t>
            </a:r>
          </a:p>
          <a:p>
            <a:r>
              <a:rPr lang="pt-BR">
                <a:cs typeface="Calibri"/>
              </a:rPr>
              <a:t>Desenvolvimento do compilador para gerar executavel.</a:t>
            </a:r>
          </a:p>
          <a:p>
            <a:r>
              <a:rPr lang="pt-BR">
                <a:cs typeface="Calibri"/>
              </a:rPr>
              <a:t>Desenvolver o compilador em LatimCode.</a:t>
            </a:r>
          </a:p>
          <a:p>
            <a:r>
              <a:rPr lang="pt-BR">
                <a:cs typeface="Calibri"/>
              </a:rPr>
              <a:t>Desenvolver um iterador for.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04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CFFC4-49FF-4772-B114-47196234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cs typeface="Calibri Light"/>
              </a:rPr>
              <a:t>EBNF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C329C-D558-4241-B3BC-29843AED612F}"/>
              </a:ext>
            </a:extLst>
          </p:cNvPr>
          <p:cNvSpPr txBox="1"/>
          <p:nvPr/>
        </p:nvSpPr>
        <p:spPr>
          <a:xfrm>
            <a:off x="315074" y="674669"/>
            <a:ext cx="9721064" cy="5898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PROGRAM = 'pelagus?', COMMAND , '?prope' ;</a:t>
            </a:r>
            <a:endParaRPr lang="pt-BR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BLOCK = '{', { COMMAND }, '}' ;</a:t>
            </a:r>
            <a:endParaRPr lang="pt-BR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COMMAND = ( λ | ASSIGNMENT | PRINT ), ';' | BLOCK | LOOP | DO_LOOP | CONDITIONAL | FUNCTION_CALL | RETURN | FUNCTION_DEF;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ASSIGNMENT = IDENTIFIER, '=', RELEXPR, ';'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PRINT = 'ostende', RELEXPR, ';'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LOOP = 'dum' , '(' , RELEXPR , ')' , COMMAND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FUNCTION_DEF = 'officium' , LETTER, { LETTER | DIGIT | '_' } , '('  , {RELEXPR}  , ')' , COMMAND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FUNCTION_CALL = LETTER, { LETTER | DIGIT | '_' }, '('  , {IDENTIFIER}  , ')';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RETURN = 'reditus' , RELEXPR ;</a:t>
            </a:r>
            <a:endParaRPr lang="en-US" sz="11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DO_LOOP = 'facite' , COMMAND , 'dum' , '(' , RELEXPR , ')'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CONDITIONAL = 'si' , '(', RELEXPR , ')' , COMMAND , λ | ('alium' , COMMAND 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RELEXPR = EXPRESSION, { ('==' | '&gt;' | '&lt;' ) , EXPRESSION}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EXPRESSION = TERM, { ('+' | '-' | 'uel' | '.'), TERM }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TERM = FACTOR, { ('*' | '/' | 'et' | '^' ), FACTOR }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FACTOR = (('+' | '-' | '!' ), FACTOR) | NUMBER | '(', RELEXPR, ')' | IDENTIFIER | 'initus()' | STRING | BOOL | FUNCTION_CALL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IDENTIFIER = '::', LETTER, { LETTER | DIGIT | '_' }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NUMBER = DIGIT, { DIGIT }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STRING = '"', ((' ' | LETTER | DIGIT | '' ) , { ( ' ' | LETTER | DIGIT | '') });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LETTER = ( a | ... | z | A | ... | Z )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DIGIT = ( 1 | 2 | 3 | 4 | 5 | 6 | 7 | 8 | 9 | 0 )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1100">
                <a:ea typeface="+mn-lt"/>
                <a:cs typeface="+mn-lt"/>
              </a:rPr>
              <a:t>BOOL = ( 'verum' | 'falsus') ;</a:t>
            </a:r>
            <a:endParaRPr lang="pt-B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60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1ACFC-1935-438A-BFF0-D12D1036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693"/>
            <a:ext cx="10515600" cy="5935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PROGRAM = 'pelagus?', COMMAND , '?prope' ;      /* inicio do programa, abre com "pelagus?" E fecha com "?prope". Chama o COMMAND */</a:t>
            </a: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BLOCK = '{', { COMMAND }, '}' ;                /*  Chama um ou mais COMMANDs entre {} */</a:t>
            </a: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COMMAND = ( λ | ASSIGNMENT | PRINT ), ';' | BLOCK | LOOP | DO_LOOP | CONDITIONAL | FUNCTION_CALL | RETURN | FUNCTION_DEF;</a:t>
            </a:r>
          </a:p>
          <a:p>
            <a:pPr marL="0" indent="0">
              <a:buNone/>
            </a:pPr>
            <a:r>
              <a:rPr lang="pt-BR" sz="1100">
                <a:cs typeface="Calibri" panose="020F0502020204030204"/>
              </a:rPr>
              <a:t>          /* Chama todas as funcoes que não tem retorno de dados. LOOPs, condicionais, retorno de funções, chamada de algumas funções que não tenham retorno */</a:t>
            </a:r>
            <a:endParaRPr lang="pt-BR"/>
          </a:p>
          <a:p>
            <a:pPr marL="0" indent="0">
              <a:buNone/>
            </a:pPr>
            <a:r>
              <a:rPr lang="pt-BR" sz="1100">
                <a:cs typeface="Calibri" panose="020F0502020204030204"/>
              </a:rPr>
              <a:t>          /* definição de função, definição de variavel, escrever para o terminal */</a:t>
            </a:r>
            <a:endParaRPr lang="pt-BR" sz="11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ASSIGNMENT = IDENTIFIER, '=', RELEXPR, ';' ;   /* Como definir variaveis, identidier sera linkado ao resultado do RELEXPR*/ 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PRINT = 'ostende', RELEXPR, ';' ;   /* escrevendo para o terminal o resultado de RELEXPR*/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LOOP = 'dum' , '(' , RELEXPR , ')' , COMMAND ';';    /* loop tipo 1, enquanto RELEXPR é verdadeiro, executa COMMAND */</a:t>
            </a:r>
            <a:endParaRPr lang="pt-BR"/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DO_LOOP = 'facite' , COMMAND , 'dum' , '(' , RELEXPR , ')' ;  /* loop tipo 2, do mesmo jeito que tipo 1*/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 dirty="0">
                <a:ea typeface="+mn-lt"/>
                <a:cs typeface="+mn-lt"/>
              </a:rPr>
              <a:t>CONDITIONAL = 'si' , '(', RELEXPR , ')' , COMMAND , λ | ('alium' , COMMAND )   /* condicional, se o RELEXPR for verdadeiro, executa o 1° COMMAND, se for falso </a:t>
            </a:r>
            <a:r>
              <a:rPr lang="pt-BR" sz="1100">
                <a:ea typeface="+mn-lt"/>
                <a:cs typeface="+mn-lt"/>
              </a:rPr>
              <a:t>e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  tiver  'alium', </a:t>
            </a:r>
            <a:r>
              <a:rPr lang="pt-BR" sz="1100" dirty="0">
                <a:ea typeface="+mn-lt"/>
                <a:cs typeface="+mn-lt"/>
              </a:rPr>
              <a:t>executa o 2° COMMAND */</a:t>
            </a:r>
            <a:endParaRPr lang="en-US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1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RELEXPR = EXPRESSION, { ('==' | '&gt;' | '&lt;' ) , EXPRESSION} ;   /* Retorna o valor de EXPRESSION caso não tenha comparação. Se tiver comparação, retorna o resultado dela */ 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EXPRESSION = TERM, { ('+' | '-' | 'uel' | '.'), TERM } ;   /* Retorna TERM, caso tenha '+', '-', 'uel', '.' retorna o resultado dessa operação com os dois TERM */ 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TERM = FACTOR, { ('*' | '/' | 'et' | '^' ), FACTOR } ;   /* Retorna Factor, caso tenha '*', '/', 'et', '^' retorna o resultado dessa operação com os dois FACTOR*/ 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FACTOR = (('+' | '-' | '!' ), FACTOR) | NUMBER | '(', RELEXPR, ')' | IDENTIFIER | 'initus()' | STRING | BOOL | FUNCTION_CALL ;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cs typeface="Calibri" panose="020F0502020204030204"/>
              </a:rPr>
              <a:t>/* Retorna valores do terminal, strings, ints, bools, resultados de funções, variaveis */</a:t>
            </a:r>
            <a:endParaRPr lang="pt-BR" sz="11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3415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0A8D3A-34B4-4478-AE75-3C23F6F7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996"/>
            <a:ext cx="10515600" cy="5823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400">
                <a:ea typeface="+mn-lt"/>
                <a:cs typeface="+mn-lt"/>
              </a:rPr>
              <a:t>FUNCTION_DEF = 'officium' , LETTER, { LETTER | DIGIT | '_' } , '('  , {IDENTIFIER}  , ')' , COMMAND ;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400">
                <a:ea typeface="+mn-lt"/>
                <a:cs typeface="+mn-lt"/>
              </a:rPr>
              <a:t>/* definição de função. Recebe o nome da função, pode ou não receber IDENTIFIER, se tiver mais de 1, separar por virgula. E recebe o COMMAND a executar */</a:t>
            </a:r>
            <a:endParaRPr lang="pt-BR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400">
                <a:ea typeface="+mn-lt"/>
                <a:cs typeface="+mn-lt"/>
              </a:rPr>
              <a:t>FUNCTION_CALL = LETTER, { LETTER | DIGIT | '_' }, '('  , {RELEXPR}  , ')';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400">
                <a:ea typeface="+mn-lt"/>
                <a:cs typeface="+mn-lt"/>
              </a:rPr>
              <a:t>/* Chamada de função. Usa o nome dado anteriormente da função, e coloca RELEXPR referentes aos IDENTIFIERS declarados na definição, na mesma posição. */</a:t>
            </a:r>
            <a:endParaRPr lang="pt-BR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400">
                <a:ea typeface="+mn-lt"/>
                <a:cs typeface="+mn-lt"/>
              </a:rPr>
              <a:t>RETURN = 'reditus' , RELEXPR ;</a:t>
            </a:r>
          </a:p>
          <a:p>
            <a:pPr marL="0" indent="0">
              <a:buNone/>
            </a:pPr>
            <a:r>
              <a:rPr lang="pt-BR" sz="1400">
                <a:ea typeface="+mn-lt"/>
                <a:cs typeface="+mn-lt"/>
              </a:rPr>
              <a:t>/* Retorno de função. Usar dentro de uma função para retornar o valor de RELEXPR. Seu uso não é obrigatório dentro de uma função, já que funções podem não retornar nada */</a:t>
            </a:r>
            <a:endParaRPr lang="pt-B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30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EC6FA-9135-46FA-A423-BE25FDAEB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861"/>
            <a:ext cx="10515600" cy="5704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IDENTIFIER = '::', LETTER, { LETTER | DIGIT | '_' } ;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/* Formação de um identificador, para declarar e chamar variaveis */</a:t>
            </a: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NUMBER = DIGIT, { DIGIT } ;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/* Formato de um numero */</a:t>
            </a: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STRING = '"', ((' ' | LETTER | DIGIT | '' ) , { ( ' ' | LETTER | DIGIT | '') });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/* Como montar uma string */</a:t>
            </a: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LETTER = ( a | ... | z | A | ... | Z ) ;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/* Definição de letras */</a:t>
            </a: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DIGIT = ( 1 | 2 | 3 | 4 | 5 | 6 | 7 | 8 | 9 | 0 ) ;</a:t>
            </a:r>
            <a:endParaRPr lang="en-US" sz="11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/* definição de digitos */</a:t>
            </a: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>
                <a:ea typeface="+mn-lt"/>
                <a:cs typeface="+mn-lt"/>
              </a:rPr>
              <a:t>BOOL = ( 'verum' | 'falsus') ;</a:t>
            </a:r>
          </a:p>
          <a:p>
            <a:pPr marL="0" indent="0">
              <a:buNone/>
            </a:pPr>
            <a:r>
              <a:rPr lang="pt-BR" sz="1100">
                <a:cs typeface="Calibri" panose="020F0502020204030204"/>
              </a:rPr>
              <a:t>/* definição dos valores booleanos */</a:t>
            </a:r>
            <a:endParaRPr lang="pt-BR" sz="11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822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1B6B6-A04C-4771-BB2A-707B68F9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Pontos Fortes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20E86-1DE4-4198-A3A1-FF6AAA82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Linguagem simples.</a:t>
            </a:r>
          </a:p>
          <a:p>
            <a:r>
              <a:rPr lang="pt-BR" dirty="0">
                <a:cs typeface="Calibri"/>
              </a:rPr>
              <a:t>Familiar para os que usam </a:t>
            </a:r>
            <a:r>
              <a:rPr lang="pt-BR">
                <a:cs typeface="Calibri"/>
              </a:rPr>
              <a:t>php.</a:t>
            </a:r>
          </a:p>
          <a:p>
            <a:r>
              <a:rPr lang="pt-BR" dirty="0">
                <a:cs typeface="Calibri"/>
              </a:rPr>
              <a:t>Suporta recursão.</a:t>
            </a: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41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6F48-2029-4348-B087-B73867A6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Pontos fracos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AAF94-2692-4ECB-A4FA-25ECE33A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Trabalha somente com valores inteiros</a:t>
            </a:r>
          </a:p>
          <a:p>
            <a:r>
              <a:rPr lang="pt-BR" dirty="0">
                <a:cs typeface="Calibri"/>
              </a:rPr>
              <a:t>Linguagem mais lenta para processar</a:t>
            </a:r>
          </a:p>
          <a:p>
            <a:r>
              <a:rPr lang="pt-BR" dirty="0">
                <a:cs typeface="Calibri"/>
              </a:rPr>
              <a:t>Compilador trabalha com </a:t>
            </a:r>
            <a:r>
              <a:rPr lang="pt-BR" dirty="0" err="1">
                <a:cs typeface="Calibri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74551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4A166-56FD-4CD3-AC20-2A3670A9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Para começar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B8DC5-AED2-417A-8DDF-7A38D6CD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python 3.7+ </a:t>
            </a:r>
          </a:p>
          <a:p>
            <a:r>
              <a:rPr lang="pt-BR">
                <a:cs typeface="Calibri"/>
              </a:rPr>
              <a:t>Numpy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Para rodar:</a:t>
            </a:r>
          </a:p>
          <a:p>
            <a:pPr lvl="1"/>
            <a:r>
              <a:rPr lang="pt-BR">
                <a:cs typeface="Calibri"/>
              </a:rPr>
              <a:t>Arquivo com extenção ".lc"</a:t>
            </a:r>
          </a:p>
          <a:p>
            <a:pPr lvl="1"/>
            <a:r>
              <a:rPr lang="pt-BR">
                <a:cs typeface="Calibri"/>
              </a:rPr>
              <a:t>Rodar "python compilador.py &lt;arquivo&gt;.lc"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971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Latim Code</vt:lpstr>
      <vt:lpstr>Motivação</vt:lpstr>
      <vt:lpstr>EBNF</vt:lpstr>
      <vt:lpstr>Apresentação do PowerPoint</vt:lpstr>
      <vt:lpstr>Apresentação do PowerPoint</vt:lpstr>
      <vt:lpstr>Apresentação do PowerPoint</vt:lpstr>
      <vt:lpstr>Pontos Fortes</vt:lpstr>
      <vt:lpstr>Pontos fracos</vt:lpstr>
      <vt:lpstr>Para começar</vt:lpstr>
      <vt:lpstr>Como Usar: primeiros passos</vt:lpstr>
      <vt:lpstr>Definição de variáveis</vt:lpstr>
      <vt:lpstr>Funções matemáticas</vt:lpstr>
      <vt:lpstr>Funções Booleanas</vt:lpstr>
      <vt:lpstr>Strings</vt:lpstr>
      <vt:lpstr>Conversando com terminal</vt:lpstr>
      <vt:lpstr>Condicional</vt:lpstr>
      <vt:lpstr>Loops</vt:lpstr>
      <vt:lpstr>Funções</vt:lpstr>
      <vt:lpstr>Exemplo funções</vt:lpstr>
      <vt:lpstr>Recursão</vt:lpstr>
      <vt:lpstr>Exemplos de uso  - Fibonacci com strings</vt:lpstr>
      <vt:lpstr>Ajuste de espaçamento para mostrar strings</vt:lpstr>
      <vt:lpstr>Exemplos - Ache o maior valor</vt:lpstr>
      <vt:lpstr>Melhorias futuras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1250</cp:revision>
  <dcterms:created xsi:type="dcterms:W3CDTF">2020-06-17T14:24:52Z</dcterms:created>
  <dcterms:modified xsi:type="dcterms:W3CDTF">2020-06-17T20:47:12Z</dcterms:modified>
</cp:coreProperties>
</file>