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12"/>
  </p:notesMasterIdLst>
  <p:sldIdLst>
    <p:sldId id="285" r:id="rId3"/>
    <p:sldId id="259" r:id="rId4"/>
    <p:sldId id="287" r:id="rId5"/>
    <p:sldId id="286" r:id="rId6"/>
    <p:sldId id="268" r:id="rId7"/>
    <p:sldId id="269" r:id="rId8"/>
    <p:sldId id="267" r:id="rId9"/>
    <p:sldId id="266" r:id="rId10"/>
    <p:sldId id="260" r:id="rId11"/>
  </p:sldIdLst>
  <p:sldSz cx="6858000" cy="9906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1581"/>
    <a:srgbClr val="83F868"/>
    <a:srgbClr val="C303C3"/>
    <a:srgbClr val="2D72B1"/>
    <a:srgbClr val="73A9DB"/>
    <a:srgbClr val="1F4F7B"/>
    <a:srgbClr val="94BEE4"/>
    <a:srgbClr val="1D1A9E"/>
    <a:srgbClr val="003B6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6280" autoAdjust="0"/>
    <p:restoredTop sz="94335" autoAdjust="0"/>
  </p:normalViewPr>
  <p:slideViewPr>
    <p:cSldViewPr snapToGrid="0">
      <p:cViewPr>
        <p:scale>
          <a:sx n="65" d="100"/>
          <a:sy n="65" d="100"/>
        </p:scale>
        <p:origin x="1376" y="-14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91311A-6BC5-47A8-8451-34932F1F09EC}" type="datetimeFigureOut">
              <a:rPr lang="en-US" smtClean="0"/>
              <a:t>3/6/2019</a:t>
            </a:fld>
            <a:endParaRPr lang="en-US"/>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DA66C6-A9D5-4DE4-84AE-ADB7EC6FE697}" type="slidenum">
              <a:rPr lang="en-US" smtClean="0"/>
              <a:t>‹#›</a:t>
            </a:fld>
            <a:endParaRPr lang="en-US"/>
          </a:p>
        </p:txBody>
      </p:sp>
    </p:spTree>
    <p:extLst>
      <p:ext uri="{BB962C8B-B14F-4D97-AF65-F5344CB8AC3E}">
        <p14:creationId xmlns:p14="http://schemas.microsoft.com/office/powerpoint/2010/main" val="2128470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0613" y="1143000"/>
            <a:ext cx="2136775" cy="3086100"/>
          </a:xfrm>
        </p:spPr>
      </p:sp>
      <p:sp>
        <p:nvSpPr>
          <p:cNvPr id="3" name="Notes Placeholder 2"/>
          <p:cNvSpPr>
            <a:spLocks noGrp="1"/>
          </p:cNvSpPr>
          <p:nvPr>
            <p:ph type="body" idx="1"/>
          </p:nvPr>
        </p:nvSpPr>
        <p:spPr/>
        <p:txBody>
          <a:bodyPr/>
          <a:lstStyle/>
          <a:p>
            <a:r>
              <a:rPr lang="en-US" dirty="0"/>
              <a:t>One in four young Singaporeans show signs of depression. Yet half of people affected by depression are not even seeking any help. The reason for not getting help? Fear of ridicule.</a:t>
            </a:r>
          </a:p>
          <a:p>
            <a:r>
              <a:rPr lang="en-US" dirty="0"/>
              <a:t>Some find hard it to reveal their depression because of stigma. But lately, more young people are breaking the silence to seek help for the condition. IMH treated 600 people youths between 20 to 29-years-old last year alone.</a:t>
            </a:r>
          </a:p>
          <a:p>
            <a:r>
              <a:rPr lang="en-US" dirty="0"/>
              <a:t>And one out of four people admitted to suffering from multiple symptoms of depression in a recent survey of youths aged 18 to 25. The study was conducted by students from Wee Kim Wee School of Communication and Information in NTU.</a:t>
            </a:r>
          </a:p>
          <a:p>
            <a:r>
              <a:rPr lang="en-US" dirty="0"/>
              <a:t>We know that depression may lead to suicide. But other times, its sufferers become less productive and are more at risk for other diseases.</a:t>
            </a:r>
          </a:p>
          <a:p>
            <a:r>
              <a:rPr lang="en-US" dirty="0"/>
              <a:t>The latest statistics on depression don’t paint a pretty picture of progress but it shows that the condition is more common than we think. Yet the stigma surrounding it walls off the victim who often suffers in silence.</a:t>
            </a:r>
          </a:p>
          <a:p>
            <a:endParaRPr lang="en-US" dirty="0"/>
          </a:p>
        </p:txBody>
      </p:sp>
      <p:sp>
        <p:nvSpPr>
          <p:cNvPr id="4" name="Slide Number Placeholder 3"/>
          <p:cNvSpPr>
            <a:spLocks noGrp="1"/>
          </p:cNvSpPr>
          <p:nvPr>
            <p:ph type="sldNum" sz="quarter" idx="10"/>
          </p:nvPr>
        </p:nvSpPr>
        <p:spPr/>
        <p:txBody>
          <a:bodyPr/>
          <a:lstStyle/>
          <a:p>
            <a:fld id="{27C4053E-467E-47F0-96FA-3042AD6D061D}" type="slidenum">
              <a:rPr lang="en-US" smtClean="0"/>
              <a:t>5</a:t>
            </a:fld>
            <a:endParaRPr lang="en-US"/>
          </a:p>
        </p:txBody>
      </p:sp>
    </p:spTree>
    <p:extLst>
      <p:ext uri="{BB962C8B-B14F-4D97-AF65-F5344CB8AC3E}">
        <p14:creationId xmlns:p14="http://schemas.microsoft.com/office/powerpoint/2010/main" val="4123149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0613" y="1143000"/>
            <a:ext cx="2136775"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DA66C6-A9D5-4DE4-84AE-ADB7EC6FE697}" type="slidenum">
              <a:rPr lang="en-US" smtClean="0"/>
              <a:t>7</a:t>
            </a:fld>
            <a:endParaRPr lang="en-US"/>
          </a:p>
        </p:txBody>
      </p:sp>
    </p:spTree>
    <p:extLst>
      <p:ext uri="{BB962C8B-B14F-4D97-AF65-F5344CB8AC3E}">
        <p14:creationId xmlns:p14="http://schemas.microsoft.com/office/powerpoint/2010/main" val="3762541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2DDAA0-F673-4FD4-ACAA-4DA536B98617}" type="datetimeFigureOut">
              <a:rPr lang="en-SG" smtClean="0"/>
              <a:t>6/3/2019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7EBF05A-3D21-489F-92E5-C2CA7463D2E0}" type="slidenum">
              <a:rPr lang="en-SG" smtClean="0"/>
              <a:t>‹#›</a:t>
            </a:fld>
            <a:endParaRPr lang="en-SG"/>
          </a:p>
        </p:txBody>
      </p:sp>
    </p:spTree>
    <p:extLst>
      <p:ext uri="{BB962C8B-B14F-4D97-AF65-F5344CB8AC3E}">
        <p14:creationId xmlns:p14="http://schemas.microsoft.com/office/powerpoint/2010/main" val="1904276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2DDAA0-F673-4FD4-ACAA-4DA536B98617}" type="datetimeFigureOut">
              <a:rPr lang="en-SG" smtClean="0"/>
              <a:t>6/3/2019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7EBF05A-3D21-489F-92E5-C2CA7463D2E0}" type="slidenum">
              <a:rPr lang="en-SG" smtClean="0"/>
              <a:t>‹#›</a:t>
            </a:fld>
            <a:endParaRPr lang="en-SG"/>
          </a:p>
        </p:txBody>
      </p:sp>
    </p:spTree>
    <p:extLst>
      <p:ext uri="{BB962C8B-B14F-4D97-AF65-F5344CB8AC3E}">
        <p14:creationId xmlns:p14="http://schemas.microsoft.com/office/powerpoint/2010/main" val="631975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2DDAA0-F673-4FD4-ACAA-4DA536B98617}" type="datetimeFigureOut">
              <a:rPr lang="en-SG" smtClean="0"/>
              <a:t>6/3/2019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7EBF05A-3D21-489F-92E5-C2CA7463D2E0}" type="slidenum">
              <a:rPr lang="en-SG" smtClean="0"/>
              <a:t>‹#›</a:t>
            </a:fld>
            <a:endParaRPr lang="en-SG"/>
          </a:p>
        </p:txBody>
      </p:sp>
    </p:spTree>
    <p:extLst>
      <p:ext uri="{BB962C8B-B14F-4D97-AF65-F5344CB8AC3E}">
        <p14:creationId xmlns:p14="http://schemas.microsoft.com/office/powerpoint/2010/main" val="34113016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603F4D-3446-428F-B0E7-575F6E04D4F6}" type="datetimeFigureOut">
              <a:rPr lang="en-US" smtClean="0"/>
              <a:t>3/6/2019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7655A-91B5-4622-BED7-90AC0C1F487E}" type="slidenum">
              <a:rPr lang="en-US" smtClean="0"/>
              <a:t>‹#›</a:t>
            </a:fld>
            <a:endParaRPr lang="en-US"/>
          </a:p>
        </p:txBody>
      </p:sp>
    </p:spTree>
    <p:extLst>
      <p:ext uri="{BB962C8B-B14F-4D97-AF65-F5344CB8AC3E}">
        <p14:creationId xmlns:p14="http://schemas.microsoft.com/office/powerpoint/2010/main" val="5505221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603F4D-3446-428F-B0E7-575F6E04D4F6}" type="datetimeFigureOut">
              <a:rPr lang="en-US" smtClean="0"/>
              <a:t>3/6/2019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7655A-91B5-4622-BED7-90AC0C1F487E}" type="slidenum">
              <a:rPr lang="en-US" smtClean="0"/>
              <a:t>‹#›</a:t>
            </a:fld>
            <a:endParaRPr lang="en-US"/>
          </a:p>
        </p:txBody>
      </p:sp>
    </p:spTree>
    <p:extLst>
      <p:ext uri="{BB962C8B-B14F-4D97-AF65-F5344CB8AC3E}">
        <p14:creationId xmlns:p14="http://schemas.microsoft.com/office/powerpoint/2010/main" val="2507941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603F4D-3446-428F-B0E7-575F6E04D4F6}" type="datetimeFigureOut">
              <a:rPr lang="en-US" smtClean="0"/>
              <a:t>3/6/2019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7655A-91B5-4622-BED7-90AC0C1F487E}" type="slidenum">
              <a:rPr lang="en-US" smtClean="0"/>
              <a:t>‹#›</a:t>
            </a:fld>
            <a:endParaRPr lang="en-US"/>
          </a:p>
        </p:txBody>
      </p:sp>
    </p:spTree>
    <p:extLst>
      <p:ext uri="{BB962C8B-B14F-4D97-AF65-F5344CB8AC3E}">
        <p14:creationId xmlns:p14="http://schemas.microsoft.com/office/powerpoint/2010/main" val="37556970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603F4D-3446-428F-B0E7-575F6E04D4F6}" type="datetimeFigureOut">
              <a:rPr lang="en-US" smtClean="0"/>
              <a:t>3/6/2019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07655A-91B5-4622-BED7-90AC0C1F487E}" type="slidenum">
              <a:rPr lang="en-US" smtClean="0"/>
              <a:t>‹#›</a:t>
            </a:fld>
            <a:endParaRPr lang="en-US"/>
          </a:p>
        </p:txBody>
      </p:sp>
    </p:spTree>
    <p:extLst>
      <p:ext uri="{BB962C8B-B14F-4D97-AF65-F5344CB8AC3E}">
        <p14:creationId xmlns:p14="http://schemas.microsoft.com/office/powerpoint/2010/main" val="17461305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603F4D-3446-428F-B0E7-575F6E04D4F6}" type="datetimeFigureOut">
              <a:rPr lang="en-US" smtClean="0"/>
              <a:t>3/6/2019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07655A-91B5-4622-BED7-90AC0C1F487E}" type="slidenum">
              <a:rPr lang="en-US" smtClean="0"/>
              <a:t>‹#›</a:t>
            </a:fld>
            <a:endParaRPr lang="en-US"/>
          </a:p>
        </p:txBody>
      </p:sp>
    </p:spTree>
    <p:extLst>
      <p:ext uri="{BB962C8B-B14F-4D97-AF65-F5344CB8AC3E}">
        <p14:creationId xmlns:p14="http://schemas.microsoft.com/office/powerpoint/2010/main" val="18746973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603F4D-3446-428F-B0E7-575F6E04D4F6}" type="datetimeFigureOut">
              <a:rPr lang="en-US" smtClean="0"/>
              <a:t>3/6/2019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07655A-91B5-4622-BED7-90AC0C1F487E}" type="slidenum">
              <a:rPr lang="en-US" smtClean="0"/>
              <a:t>‹#›</a:t>
            </a:fld>
            <a:endParaRPr lang="en-US"/>
          </a:p>
        </p:txBody>
      </p:sp>
    </p:spTree>
    <p:extLst>
      <p:ext uri="{BB962C8B-B14F-4D97-AF65-F5344CB8AC3E}">
        <p14:creationId xmlns:p14="http://schemas.microsoft.com/office/powerpoint/2010/main" val="40044092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603F4D-3446-428F-B0E7-575F6E04D4F6}" type="datetimeFigureOut">
              <a:rPr lang="en-US" smtClean="0"/>
              <a:t>3/6/2019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07655A-91B5-4622-BED7-90AC0C1F487E}" type="slidenum">
              <a:rPr lang="en-US" smtClean="0"/>
              <a:t>‹#›</a:t>
            </a:fld>
            <a:endParaRPr lang="en-US"/>
          </a:p>
        </p:txBody>
      </p:sp>
    </p:spTree>
    <p:extLst>
      <p:ext uri="{BB962C8B-B14F-4D97-AF65-F5344CB8AC3E}">
        <p14:creationId xmlns:p14="http://schemas.microsoft.com/office/powerpoint/2010/main" val="34187584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C0603F4D-3446-428F-B0E7-575F6E04D4F6}" type="datetimeFigureOut">
              <a:rPr lang="en-US" smtClean="0"/>
              <a:t>3/6/2019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07655A-91B5-4622-BED7-90AC0C1F487E}" type="slidenum">
              <a:rPr lang="en-US" smtClean="0"/>
              <a:t>‹#›</a:t>
            </a:fld>
            <a:endParaRPr lang="en-US"/>
          </a:p>
        </p:txBody>
      </p:sp>
    </p:spTree>
    <p:extLst>
      <p:ext uri="{BB962C8B-B14F-4D97-AF65-F5344CB8AC3E}">
        <p14:creationId xmlns:p14="http://schemas.microsoft.com/office/powerpoint/2010/main" val="3957313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2DDAA0-F673-4FD4-ACAA-4DA536B98617}" type="datetimeFigureOut">
              <a:rPr lang="en-SG" smtClean="0"/>
              <a:t>6/3/2019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7EBF05A-3D21-489F-92E5-C2CA7463D2E0}" type="slidenum">
              <a:rPr lang="en-SG" smtClean="0"/>
              <a:t>‹#›</a:t>
            </a:fld>
            <a:endParaRPr lang="en-SG"/>
          </a:p>
        </p:txBody>
      </p:sp>
    </p:spTree>
    <p:extLst>
      <p:ext uri="{BB962C8B-B14F-4D97-AF65-F5344CB8AC3E}">
        <p14:creationId xmlns:p14="http://schemas.microsoft.com/office/powerpoint/2010/main" val="19302548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C0603F4D-3446-428F-B0E7-575F6E04D4F6}" type="datetimeFigureOut">
              <a:rPr lang="en-US" smtClean="0"/>
              <a:t>3/6/2019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07655A-91B5-4622-BED7-90AC0C1F487E}" type="slidenum">
              <a:rPr lang="en-US" smtClean="0"/>
              <a:t>‹#›</a:t>
            </a:fld>
            <a:endParaRPr lang="en-US"/>
          </a:p>
        </p:txBody>
      </p:sp>
    </p:spTree>
    <p:extLst>
      <p:ext uri="{BB962C8B-B14F-4D97-AF65-F5344CB8AC3E}">
        <p14:creationId xmlns:p14="http://schemas.microsoft.com/office/powerpoint/2010/main" val="22443938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603F4D-3446-428F-B0E7-575F6E04D4F6}" type="datetimeFigureOut">
              <a:rPr lang="en-US" smtClean="0"/>
              <a:t>3/6/2019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7655A-91B5-4622-BED7-90AC0C1F487E}" type="slidenum">
              <a:rPr lang="en-US" smtClean="0"/>
              <a:t>‹#›</a:t>
            </a:fld>
            <a:endParaRPr lang="en-US"/>
          </a:p>
        </p:txBody>
      </p:sp>
    </p:spTree>
    <p:extLst>
      <p:ext uri="{BB962C8B-B14F-4D97-AF65-F5344CB8AC3E}">
        <p14:creationId xmlns:p14="http://schemas.microsoft.com/office/powerpoint/2010/main" val="30705898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603F4D-3446-428F-B0E7-575F6E04D4F6}" type="datetimeFigureOut">
              <a:rPr lang="en-US" smtClean="0"/>
              <a:t>3/6/2019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7655A-91B5-4622-BED7-90AC0C1F487E}" type="slidenum">
              <a:rPr lang="en-US" smtClean="0"/>
              <a:t>‹#›</a:t>
            </a:fld>
            <a:endParaRPr lang="en-US"/>
          </a:p>
        </p:txBody>
      </p:sp>
    </p:spTree>
    <p:extLst>
      <p:ext uri="{BB962C8B-B14F-4D97-AF65-F5344CB8AC3E}">
        <p14:creationId xmlns:p14="http://schemas.microsoft.com/office/powerpoint/2010/main" val="3329807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42DDAA0-F673-4FD4-ACAA-4DA536B98617}" type="datetimeFigureOut">
              <a:rPr lang="en-SG" smtClean="0"/>
              <a:t>6/3/2019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7EBF05A-3D21-489F-92E5-C2CA7463D2E0}" type="slidenum">
              <a:rPr lang="en-SG" smtClean="0"/>
              <a:t>‹#›</a:t>
            </a:fld>
            <a:endParaRPr lang="en-SG"/>
          </a:p>
        </p:txBody>
      </p:sp>
    </p:spTree>
    <p:extLst>
      <p:ext uri="{BB962C8B-B14F-4D97-AF65-F5344CB8AC3E}">
        <p14:creationId xmlns:p14="http://schemas.microsoft.com/office/powerpoint/2010/main" val="1030137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2DDAA0-F673-4FD4-ACAA-4DA536B98617}" type="datetimeFigureOut">
              <a:rPr lang="en-SG" smtClean="0"/>
              <a:t>6/3/2019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D7EBF05A-3D21-489F-92E5-C2CA7463D2E0}" type="slidenum">
              <a:rPr lang="en-SG" smtClean="0"/>
              <a:t>‹#›</a:t>
            </a:fld>
            <a:endParaRPr lang="en-SG"/>
          </a:p>
        </p:txBody>
      </p:sp>
    </p:spTree>
    <p:extLst>
      <p:ext uri="{BB962C8B-B14F-4D97-AF65-F5344CB8AC3E}">
        <p14:creationId xmlns:p14="http://schemas.microsoft.com/office/powerpoint/2010/main" val="863477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2DDAA0-F673-4FD4-ACAA-4DA536B98617}" type="datetimeFigureOut">
              <a:rPr lang="en-SG" smtClean="0"/>
              <a:t>6/3/2019</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D7EBF05A-3D21-489F-92E5-C2CA7463D2E0}" type="slidenum">
              <a:rPr lang="en-SG" smtClean="0"/>
              <a:t>‹#›</a:t>
            </a:fld>
            <a:endParaRPr lang="en-SG"/>
          </a:p>
        </p:txBody>
      </p:sp>
    </p:spTree>
    <p:extLst>
      <p:ext uri="{BB962C8B-B14F-4D97-AF65-F5344CB8AC3E}">
        <p14:creationId xmlns:p14="http://schemas.microsoft.com/office/powerpoint/2010/main" val="3023023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2DDAA0-F673-4FD4-ACAA-4DA536B98617}" type="datetimeFigureOut">
              <a:rPr lang="en-SG" smtClean="0"/>
              <a:t>6/3/2019</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D7EBF05A-3D21-489F-92E5-C2CA7463D2E0}" type="slidenum">
              <a:rPr lang="en-SG" smtClean="0"/>
              <a:t>‹#›</a:t>
            </a:fld>
            <a:endParaRPr lang="en-SG"/>
          </a:p>
        </p:txBody>
      </p:sp>
    </p:spTree>
    <p:extLst>
      <p:ext uri="{BB962C8B-B14F-4D97-AF65-F5344CB8AC3E}">
        <p14:creationId xmlns:p14="http://schemas.microsoft.com/office/powerpoint/2010/main" val="1146092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2DDAA0-F673-4FD4-ACAA-4DA536B98617}" type="datetimeFigureOut">
              <a:rPr lang="en-SG" smtClean="0"/>
              <a:t>6/3/2019</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D7EBF05A-3D21-489F-92E5-C2CA7463D2E0}" type="slidenum">
              <a:rPr lang="en-SG" smtClean="0"/>
              <a:t>‹#›</a:t>
            </a:fld>
            <a:endParaRPr lang="en-SG"/>
          </a:p>
        </p:txBody>
      </p:sp>
    </p:spTree>
    <p:extLst>
      <p:ext uri="{BB962C8B-B14F-4D97-AF65-F5344CB8AC3E}">
        <p14:creationId xmlns:p14="http://schemas.microsoft.com/office/powerpoint/2010/main" val="4158790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C42DDAA0-F673-4FD4-ACAA-4DA536B98617}" type="datetimeFigureOut">
              <a:rPr lang="en-SG" smtClean="0"/>
              <a:t>6/3/2019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D7EBF05A-3D21-489F-92E5-C2CA7463D2E0}" type="slidenum">
              <a:rPr lang="en-SG" smtClean="0"/>
              <a:t>‹#›</a:t>
            </a:fld>
            <a:endParaRPr lang="en-SG"/>
          </a:p>
        </p:txBody>
      </p:sp>
    </p:spTree>
    <p:extLst>
      <p:ext uri="{BB962C8B-B14F-4D97-AF65-F5344CB8AC3E}">
        <p14:creationId xmlns:p14="http://schemas.microsoft.com/office/powerpoint/2010/main" val="3548778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C42DDAA0-F673-4FD4-ACAA-4DA536B98617}" type="datetimeFigureOut">
              <a:rPr lang="en-SG" smtClean="0"/>
              <a:t>6/3/2019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D7EBF05A-3D21-489F-92E5-C2CA7463D2E0}" type="slidenum">
              <a:rPr lang="en-SG" smtClean="0"/>
              <a:t>‹#›</a:t>
            </a:fld>
            <a:endParaRPr lang="en-SG"/>
          </a:p>
        </p:txBody>
      </p:sp>
    </p:spTree>
    <p:extLst>
      <p:ext uri="{BB962C8B-B14F-4D97-AF65-F5344CB8AC3E}">
        <p14:creationId xmlns:p14="http://schemas.microsoft.com/office/powerpoint/2010/main" val="3133153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C42DDAA0-F673-4FD4-ACAA-4DA536B98617}" type="datetimeFigureOut">
              <a:rPr lang="en-SG" smtClean="0"/>
              <a:t>6/3/2019</a:t>
            </a:fld>
            <a:endParaRPr lang="en-SG"/>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D7EBF05A-3D21-489F-92E5-C2CA7463D2E0}" type="slidenum">
              <a:rPr lang="en-SG" smtClean="0"/>
              <a:t>‹#›</a:t>
            </a:fld>
            <a:endParaRPr lang="en-SG"/>
          </a:p>
        </p:txBody>
      </p:sp>
    </p:spTree>
    <p:extLst>
      <p:ext uri="{BB962C8B-B14F-4D97-AF65-F5344CB8AC3E}">
        <p14:creationId xmlns:p14="http://schemas.microsoft.com/office/powerpoint/2010/main" val="78907742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C0603F4D-3446-428F-B0E7-575F6E04D4F6}" type="datetimeFigureOut">
              <a:rPr lang="en-US" smtClean="0"/>
              <a:t>3/6/2019</a:t>
            </a:fld>
            <a:endParaRPr 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0007655A-91B5-4622-BED7-90AC0C1F487E}" type="slidenum">
              <a:rPr lang="en-US" smtClean="0"/>
              <a:t>‹#›</a:t>
            </a:fld>
            <a:endParaRPr lang="en-US"/>
          </a:p>
        </p:txBody>
      </p:sp>
    </p:spTree>
    <p:extLst>
      <p:ext uri="{BB962C8B-B14F-4D97-AF65-F5344CB8AC3E}">
        <p14:creationId xmlns:p14="http://schemas.microsoft.com/office/powerpoint/2010/main" val="370853246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9148" y="129208"/>
            <a:ext cx="6591852" cy="9662491"/>
          </a:xfrm>
          <a:prstGeom prst="rect">
            <a:avLst/>
          </a:prstGeom>
          <a:gradFill flip="none" rotWithShape="1">
            <a:gsLst>
              <a:gs pos="27000">
                <a:srgbClr val="136CD7"/>
              </a:gs>
              <a:gs pos="66000">
                <a:schemeClr val="accent1">
                  <a:tint val="44500"/>
                  <a:satMod val="160000"/>
                </a:schemeClr>
              </a:gs>
              <a:gs pos="100000">
                <a:schemeClr val="accent1">
                  <a:tint val="23500"/>
                  <a:satMod val="1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26869" r="32153"/>
          <a:stretch/>
        </p:blipFill>
        <p:spPr>
          <a:xfrm>
            <a:off x="3764335" y="5803900"/>
            <a:ext cx="2686589" cy="3687841"/>
          </a:xfrm>
          <a:prstGeom prst="rect">
            <a:avLst/>
          </a:prstGeom>
        </p:spPr>
      </p:pic>
      <p:sp>
        <p:nvSpPr>
          <p:cNvPr id="7" name="TextBox 6"/>
          <p:cNvSpPr txBox="1"/>
          <p:nvPr/>
        </p:nvSpPr>
        <p:spPr>
          <a:xfrm>
            <a:off x="406177" y="4535233"/>
            <a:ext cx="511832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schemeClr val="accent1">
                    <a:lumMod val="40000"/>
                    <a:lumOff val="60000"/>
                  </a:schemeClr>
                </a:solidFill>
                <a:effectLst/>
                <a:uLnTx/>
                <a:uFillTx/>
                <a:latin typeface="Calibri Light" panose="020F0302020204030204"/>
                <a:ea typeface="+mn-ea"/>
                <a:cs typeface="+mn-cs"/>
              </a:rPr>
              <a:t>Candidate </a:t>
            </a:r>
            <a:r>
              <a:rPr kumimoji="0" lang="en-US" sz="3200" b="0" i="0" u="none" strike="noStrike" kern="1200" cap="none" spc="0" normalizeH="0" baseline="0" noProof="0" dirty="0">
                <a:ln>
                  <a:noFill/>
                </a:ln>
                <a:solidFill>
                  <a:schemeClr val="accent1">
                    <a:lumMod val="40000"/>
                    <a:lumOff val="60000"/>
                  </a:schemeClr>
                </a:solidFill>
                <a:effectLst/>
                <a:uLnTx/>
                <a:uFillTx/>
                <a:latin typeface="Calibri Light" panose="020F0302020204030204"/>
                <a:ea typeface="+mn-ea"/>
                <a:cs typeface="+mn-cs"/>
              </a:rPr>
              <a:t>Screening System</a:t>
            </a:r>
          </a:p>
        </p:txBody>
      </p:sp>
      <p:sp>
        <p:nvSpPr>
          <p:cNvPr id="8" name="TextBox 7"/>
          <p:cNvSpPr txBox="1"/>
          <p:nvPr/>
        </p:nvSpPr>
        <p:spPr>
          <a:xfrm>
            <a:off x="406176" y="4172185"/>
            <a:ext cx="511832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schemeClr val="bg1"/>
                </a:solidFill>
                <a:effectLst/>
                <a:uLnTx/>
                <a:uFillTx/>
                <a:latin typeface="Calibri Light" panose="020F0302020204030204"/>
                <a:ea typeface="+mn-ea"/>
                <a:cs typeface="+mn-cs"/>
              </a:rPr>
              <a:t>Candidate </a:t>
            </a:r>
            <a:r>
              <a:rPr kumimoji="0" lang="en-US" sz="3200" b="0" i="0" u="none" strike="noStrike" kern="1200" cap="none" spc="0" normalizeH="0" baseline="0" noProof="0" dirty="0">
                <a:ln>
                  <a:noFill/>
                </a:ln>
                <a:solidFill>
                  <a:schemeClr val="bg1"/>
                </a:solidFill>
                <a:effectLst/>
                <a:uLnTx/>
                <a:uFillTx/>
                <a:latin typeface="Calibri Light" panose="020F0302020204030204"/>
                <a:ea typeface="+mn-ea"/>
                <a:cs typeface="+mn-cs"/>
              </a:rPr>
              <a:t>Screening System</a:t>
            </a:r>
          </a:p>
        </p:txBody>
      </p:sp>
      <p:sp>
        <p:nvSpPr>
          <p:cNvPr id="9" name="Subtitle 2"/>
          <p:cNvSpPr txBox="1">
            <a:spLocks/>
          </p:cNvSpPr>
          <p:nvPr/>
        </p:nvSpPr>
        <p:spPr>
          <a:xfrm>
            <a:off x="3908778" y="1568057"/>
            <a:ext cx="2760109" cy="32698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smtClean="0">
                <a:ln>
                  <a:noFill/>
                </a:ln>
                <a:solidFill>
                  <a:srgbClr val="47B0FF"/>
                </a:solidFill>
                <a:effectLst/>
                <a:uLnTx/>
                <a:uFillTx/>
                <a:latin typeface="Calibri" panose="020F0502020204030204"/>
                <a:ea typeface="+mn-ea"/>
                <a:cs typeface="+mn-cs"/>
              </a:rPr>
              <a:t>Individual</a:t>
            </a:r>
            <a:r>
              <a:rPr kumimoji="0" lang="en-US" sz="2000" b="0" i="0" u="none" strike="noStrike" kern="1200" cap="none" spc="0" normalizeH="0" noProof="0" dirty="0" smtClean="0">
                <a:ln>
                  <a:noFill/>
                </a:ln>
                <a:solidFill>
                  <a:srgbClr val="47B0FF"/>
                </a:solidFill>
                <a:effectLst/>
                <a:uLnTx/>
                <a:uFillTx/>
                <a:latin typeface="Calibri" panose="020F0502020204030204"/>
                <a:ea typeface="+mn-ea"/>
                <a:cs typeface="+mn-cs"/>
              </a:rPr>
              <a:t> Project</a:t>
            </a:r>
            <a:endParaRPr kumimoji="0" lang="en-US" sz="2000" b="0" i="0" u="none" strike="noStrike" kern="1200" cap="none" spc="0" normalizeH="0" baseline="0" noProof="0" dirty="0">
              <a:ln>
                <a:noFill/>
              </a:ln>
              <a:solidFill>
                <a:srgbClr val="47B0FF"/>
              </a:solidFill>
              <a:effectLst/>
              <a:uLnTx/>
              <a:uFillTx/>
              <a:latin typeface="Calibri" panose="020F0502020204030204"/>
              <a:ea typeface="+mn-ea"/>
              <a:cs typeface="+mn-cs"/>
            </a:endParaRPr>
          </a:p>
        </p:txBody>
      </p:sp>
      <p:graphicFrame>
        <p:nvGraphicFramePr>
          <p:cNvPr id="11" name="Table 10"/>
          <p:cNvGraphicFramePr>
            <a:graphicFrameLocks noGrp="1"/>
          </p:cNvGraphicFramePr>
          <p:nvPr>
            <p:extLst>
              <p:ext uri="{D42A27DB-BD31-4B8C-83A1-F6EECF244321}">
                <p14:modId xmlns:p14="http://schemas.microsoft.com/office/powerpoint/2010/main" val="380258202"/>
              </p:ext>
            </p:extLst>
          </p:nvPr>
        </p:nvGraphicFramePr>
        <p:xfrm>
          <a:off x="3988036" y="2053723"/>
          <a:ext cx="2601595" cy="198438"/>
        </p:xfrm>
        <a:graphic>
          <a:graphicData uri="http://schemas.openxmlformats.org/drawingml/2006/table">
            <a:tbl>
              <a:tblPr firstRow="1" firstCol="1" bandRow="1"/>
              <a:tblGrid>
                <a:gridCol w="1628775">
                  <a:extLst>
                    <a:ext uri="{9D8B030D-6E8A-4147-A177-3AD203B41FA5}">
                      <a16:colId xmlns:a16="http://schemas.microsoft.com/office/drawing/2014/main" val="4178535288"/>
                    </a:ext>
                  </a:extLst>
                </a:gridCol>
                <a:gridCol w="972820">
                  <a:extLst>
                    <a:ext uri="{9D8B030D-6E8A-4147-A177-3AD203B41FA5}">
                      <a16:colId xmlns:a16="http://schemas.microsoft.com/office/drawing/2014/main" val="3096863843"/>
                    </a:ext>
                  </a:extLst>
                </a:gridCol>
              </a:tblGrid>
              <a:tr h="0">
                <a:tc>
                  <a:txBody>
                    <a:bodyPr/>
                    <a:lstStyle/>
                    <a:p>
                      <a:pPr marL="0" marR="0">
                        <a:lnSpc>
                          <a:spcPct val="107000"/>
                        </a:lnSpc>
                        <a:spcBef>
                          <a:spcPts val="0"/>
                        </a:spcBef>
                        <a:spcAft>
                          <a:spcPts val="0"/>
                        </a:spcAft>
                      </a:pPr>
                      <a:r>
                        <a:rPr lang="en-US" sz="11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HAN DONGCHOU FRANCIS</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tc>
                  <a:txBody>
                    <a:bodyPr/>
                    <a:lstStyle/>
                    <a:p>
                      <a:pPr marL="0" marR="0" algn="ctr">
                        <a:lnSpc>
                          <a:spcPct val="107000"/>
                        </a:lnSpc>
                        <a:spcBef>
                          <a:spcPts val="0"/>
                        </a:spcBef>
                        <a:spcAft>
                          <a:spcPts val="0"/>
                        </a:spcAft>
                      </a:pPr>
                      <a:r>
                        <a:rPr lang="en-US" sz="11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A0195414A</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extLst>
                  <a:ext uri="{0D108BD9-81ED-4DB2-BD59-A6C34878D82A}">
                    <a16:rowId xmlns:a16="http://schemas.microsoft.com/office/drawing/2014/main" val="1019974183"/>
                  </a:ext>
                </a:extLst>
              </a:tr>
            </a:tbl>
          </a:graphicData>
        </a:graphic>
      </p:graphicFrame>
      <p:sp>
        <p:nvSpPr>
          <p:cNvPr id="2" name="TextBox 1">
            <a:extLst>
              <a:ext uri="{FF2B5EF4-FFF2-40B4-BE49-F238E27FC236}">
                <a16:creationId xmlns:a16="http://schemas.microsoft.com/office/drawing/2014/main" id="{8FEE9FD1-C95B-4E6C-BA15-71621B5F8DA8}"/>
              </a:ext>
            </a:extLst>
          </p:cNvPr>
          <p:cNvSpPr txBox="1"/>
          <p:nvPr/>
        </p:nvSpPr>
        <p:spPr>
          <a:xfrm>
            <a:off x="406176" y="6627998"/>
            <a:ext cx="2438005" cy="646331"/>
          </a:xfrm>
          <a:prstGeom prst="rect">
            <a:avLst/>
          </a:prstGeom>
          <a:noFill/>
        </p:spPr>
        <p:txBody>
          <a:bodyPr wrap="square" rtlCol="0">
            <a:spAutoFit/>
          </a:bodyPr>
          <a:lstStyle/>
          <a:p>
            <a:r>
              <a:rPr lang="en-SG" sz="3600" dirty="0">
                <a:solidFill>
                  <a:srgbClr val="181581"/>
                </a:solidFill>
                <a:latin typeface="Agency FB" panose="020B0503020202020204" pitchFamily="34" charset="0"/>
              </a:rPr>
              <a:t>Project Report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476" y="1654127"/>
            <a:ext cx="3235162" cy="2287007"/>
          </a:xfrm>
          <a:prstGeom prst="rect">
            <a:avLst/>
          </a:prstGeom>
        </p:spPr>
      </p:pic>
      <p:pic>
        <p:nvPicPr>
          <p:cNvPr id="12" name="Picture 11"/>
          <p:cNvPicPr>
            <a:picLocks noChangeAspect="1"/>
          </p:cNvPicPr>
          <p:nvPr/>
        </p:nvPicPr>
        <p:blipFill>
          <a:blip r:embed="rId4"/>
          <a:stretch>
            <a:fillRect/>
          </a:stretch>
        </p:blipFill>
        <p:spPr>
          <a:xfrm>
            <a:off x="4790660" y="239102"/>
            <a:ext cx="1829077" cy="618730"/>
          </a:xfrm>
          <a:prstGeom prst="rect">
            <a:avLst/>
          </a:prstGeom>
        </p:spPr>
      </p:pic>
      <p:sp>
        <p:nvSpPr>
          <p:cNvPr id="13" name="TextBox 12"/>
          <p:cNvSpPr txBox="1"/>
          <p:nvPr/>
        </p:nvSpPr>
        <p:spPr>
          <a:xfrm>
            <a:off x="285019" y="259757"/>
            <a:ext cx="5118323"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chemeClr val="bg1"/>
                </a:solidFill>
                <a:effectLst/>
                <a:uLnTx/>
                <a:uFillTx/>
                <a:latin typeface="Calibri Light" panose="020F0302020204030204"/>
                <a:ea typeface="+mn-ea"/>
                <a:cs typeface="+mn-cs"/>
              </a:rPr>
              <a:t>Master of Technology (IS)</a:t>
            </a:r>
            <a:endParaRPr kumimoji="0" lang="en-US" sz="2800" b="1" i="0" u="none" strike="noStrike" kern="1200" cap="none" spc="0" normalizeH="0" baseline="0" noProof="0" dirty="0">
              <a:ln>
                <a:noFill/>
              </a:ln>
              <a:solidFill>
                <a:schemeClr val="bg1"/>
              </a:solidFill>
              <a:effectLst/>
              <a:uLnTx/>
              <a:uFillTx/>
              <a:latin typeface="Calibri Light" panose="020F0302020204030204"/>
              <a:ea typeface="+mn-ea"/>
              <a:cs typeface="+mn-cs"/>
            </a:endParaRPr>
          </a:p>
        </p:txBody>
      </p:sp>
    </p:spTree>
    <p:extLst>
      <p:ext uri="{BB962C8B-B14F-4D97-AF65-F5344CB8AC3E}">
        <p14:creationId xmlns:p14="http://schemas.microsoft.com/office/powerpoint/2010/main" val="4216888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85750" y="1508302"/>
            <a:ext cx="5915025" cy="6285266"/>
          </a:xfrm>
        </p:spPr>
        <p:txBody>
          <a:bodyPr>
            <a:normAutofit/>
          </a:bodyPr>
          <a:lstStyle/>
          <a:p>
            <a:pPr>
              <a:buFontTx/>
              <a:buChar char="-"/>
            </a:pPr>
            <a:r>
              <a:rPr lang="en-US" sz="1600" dirty="0" smtClean="0"/>
              <a:t>Executive </a:t>
            </a:r>
            <a:r>
              <a:rPr lang="en-US" sz="1600" dirty="0"/>
              <a:t>Summary </a:t>
            </a:r>
            <a:endParaRPr lang="en-US" sz="1600" dirty="0" smtClean="0"/>
          </a:p>
          <a:p>
            <a:pPr>
              <a:buFontTx/>
              <a:buChar char="-"/>
            </a:pPr>
            <a:r>
              <a:rPr lang="en-US" sz="1600" dirty="0" smtClean="0"/>
              <a:t>Business </a:t>
            </a:r>
            <a:r>
              <a:rPr lang="en-US" sz="1600" dirty="0"/>
              <a:t>Problem </a:t>
            </a:r>
            <a:r>
              <a:rPr lang="en-US" sz="1600" dirty="0" smtClean="0"/>
              <a:t>Background</a:t>
            </a:r>
          </a:p>
          <a:p>
            <a:pPr>
              <a:buFontTx/>
              <a:buChar char="-"/>
            </a:pPr>
            <a:r>
              <a:rPr lang="en-US" sz="1600" dirty="0" smtClean="0"/>
              <a:t>Project Solution</a:t>
            </a:r>
          </a:p>
          <a:p>
            <a:pPr>
              <a:buFontTx/>
              <a:buChar char="-"/>
            </a:pPr>
            <a:r>
              <a:rPr lang="en-US" sz="1600" dirty="0" smtClean="0"/>
              <a:t>Implementation</a:t>
            </a:r>
          </a:p>
          <a:p>
            <a:pPr>
              <a:buFontTx/>
              <a:buChar char="-"/>
            </a:pPr>
            <a:r>
              <a:rPr lang="en-US" sz="1600" dirty="0" smtClean="0"/>
              <a:t>Project Validation</a:t>
            </a:r>
          </a:p>
        </p:txBody>
      </p:sp>
      <p:sp>
        <p:nvSpPr>
          <p:cNvPr id="5" name="Rectangle 4"/>
          <p:cNvSpPr/>
          <p:nvPr/>
        </p:nvSpPr>
        <p:spPr>
          <a:xfrm>
            <a:off x="285750" y="1100138"/>
            <a:ext cx="6257925" cy="80867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85750" y="347940"/>
            <a:ext cx="1957388" cy="584775"/>
          </a:xfrm>
          <a:prstGeom prst="rect">
            <a:avLst/>
          </a:prstGeom>
          <a:noFill/>
        </p:spPr>
        <p:txBody>
          <a:bodyPr wrap="square" rtlCol="0">
            <a:spAutoFit/>
          </a:bodyPr>
          <a:lstStyle/>
          <a:p>
            <a:r>
              <a:rPr lang="en-US" sz="3200" dirty="0">
                <a:solidFill>
                  <a:schemeClr val="tx2">
                    <a:lumMod val="60000"/>
                    <a:lumOff val="40000"/>
                  </a:schemeClr>
                </a:solidFill>
              </a:rPr>
              <a:t>Contents</a:t>
            </a:r>
          </a:p>
        </p:txBody>
      </p:sp>
    </p:spTree>
    <p:extLst>
      <p:ext uri="{BB962C8B-B14F-4D97-AF65-F5344CB8AC3E}">
        <p14:creationId xmlns:p14="http://schemas.microsoft.com/office/powerpoint/2010/main" val="533253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93160" y="1508302"/>
            <a:ext cx="5707615" cy="6285266"/>
          </a:xfrm>
        </p:spPr>
        <p:txBody>
          <a:bodyPr>
            <a:normAutofit/>
          </a:bodyPr>
          <a:lstStyle/>
          <a:p>
            <a:pPr marL="0" indent="0">
              <a:buNone/>
            </a:pPr>
            <a:r>
              <a:rPr lang="en-US" sz="1600" dirty="0" smtClean="0"/>
              <a:t>In the world of recruitment, matching the right talent to the vacancy is always a challenge. When a vacancy is posted, there will usually be many applications and the challenge is the arduous task of sieving through the sea of profiles.</a:t>
            </a:r>
          </a:p>
          <a:p>
            <a:pPr marL="0" indent="0">
              <a:buNone/>
            </a:pPr>
            <a:r>
              <a:rPr lang="en-US" sz="1600" dirty="0" smtClean="0"/>
              <a:t>For this reason, I have come up with a simple application to help recruiters screen the </a:t>
            </a:r>
            <a:r>
              <a:rPr lang="en-US" sz="1600" dirty="0" smtClean="0"/>
              <a:t>candidates </a:t>
            </a:r>
            <a:r>
              <a:rPr lang="en-US" sz="1600" dirty="0" smtClean="0"/>
              <a:t>that are submitted for the available positions</a:t>
            </a:r>
            <a:r>
              <a:rPr lang="en-US" sz="1600" dirty="0" smtClean="0"/>
              <a:t>. The candidates will first fill up a questionnaire as part of the job application. Based on the input by the candidate, the application will determine his/her suitability and decide the next step. This next step will either be a review by the recruiter or be a dropout from the workflow due to unsuitability.</a:t>
            </a:r>
            <a:endParaRPr lang="en-US" sz="1600" dirty="0" smtClean="0"/>
          </a:p>
          <a:p>
            <a:pPr marL="0" indent="0">
              <a:buNone/>
            </a:pPr>
            <a:r>
              <a:rPr lang="en-US" sz="1600" dirty="0" smtClean="0"/>
              <a:t>The purpose for this application is to cut down the time that the recruiters take to screen the profiles.</a:t>
            </a:r>
          </a:p>
          <a:p>
            <a:pPr marL="0" indent="0">
              <a:buNone/>
            </a:pPr>
            <a:r>
              <a:rPr lang="en-US" sz="1600" dirty="0" smtClean="0"/>
              <a:t>This application makes use of the KIE Workbench for the workflow, as well as the Decision Tree to execute the main logic.</a:t>
            </a:r>
          </a:p>
          <a:p>
            <a:pPr marL="0" indent="0">
              <a:buNone/>
            </a:pPr>
            <a:endParaRPr lang="en-US" sz="1800" dirty="0"/>
          </a:p>
        </p:txBody>
      </p:sp>
      <p:sp>
        <p:nvSpPr>
          <p:cNvPr id="5" name="Rectangle 4"/>
          <p:cNvSpPr/>
          <p:nvPr/>
        </p:nvSpPr>
        <p:spPr>
          <a:xfrm>
            <a:off x="285750" y="1100138"/>
            <a:ext cx="6257925" cy="80867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85749" y="347940"/>
            <a:ext cx="3936929" cy="584775"/>
          </a:xfrm>
          <a:prstGeom prst="rect">
            <a:avLst/>
          </a:prstGeom>
          <a:noFill/>
        </p:spPr>
        <p:txBody>
          <a:bodyPr wrap="square" rtlCol="0">
            <a:spAutoFit/>
          </a:bodyPr>
          <a:lstStyle/>
          <a:p>
            <a:r>
              <a:rPr lang="en-US" sz="3200" dirty="0" smtClean="0">
                <a:solidFill>
                  <a:schemeClr val="tx2">
                    <a:lumMod val="60000"/>
                    <a:lumOff val="40000"/>
                  </a:schemeClr>
                </a:solidFill>
              </a:rPr>
              <a:t>Executive Summary</a:t>
            </a:r>
            <a:endParaRPr lang="en-US" sz="3200" dirty="0">
              <a:solidFill>
                <a:schemeClr val="tx2">
                  <a:lumMod val="60000"/>
                  <a:lumOff val="40000"/>
                </a:schemeClr>
              </a:solidFill>
            </a:endParaRPr>
          </a:p>
        </p:txBody>
      </p:sp>
    </p:spTree>
    <p:extLst>
      <p:ext uri="{BB962C8B-B14F-4D97-AF65-F5344CB8AC3E}">
        <p14:creationId xmlns:p14="http://schemas.microsoft.com/office/powerpoint/2010/main" val="3785399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102E4D-0674-49A1-9E3D-3CC6B87FB671}"/>
              </a:ext>
            </a:extLst>
          </p:cNvPr>
          <p:cNvSpPr>
            <a:spLocks noGrp="1"/>
          </p:cNvSpPr>
          <p:nvPr>
            <p:ph idx="1"/>
          </p:nvPr>
        </p:nvSpPr>
        <p:spPr>
          <a:xfrm>
            <a:off x="347472" y="1664390"/>
            <a:ext cx="6163056" cy="6960221"/>
          </a:xfrm>
        </p:spPr>
        <p:txBody>
          <a:bodyPr>
            <a:noAutofit/>
          </a:bodyPr>
          <a:lstStyle/>
          <a:p>
            <a:pPr marL="0" indent="0">
              <a:buNone/>
            </a:pPr>
            <a:r>
              <a:rPr lang="en-US" sz="1600" dirty="0" smtClean="0"/>
              <a:t>Recruiters spend a lot of their time matching the right candidate for a particular vacancy. This has become increasing challenging as more variations in skillsets emerge in the new information centric economy.</a:t>
            </a:r>
          </a:p>
          <a:p>
            <a:pPr marL="0" indent="0">
              <a:buNone/>
            </a:pPr>
            <a:r>
              <a:rPr lang="en-US" sz="1600" dirty="0" smtClean="0"/>
              <a:t>Filtering through the hundreds, and sometimes thousands, of profiles is one reason that many recruiters spend less time on value added tasks like interacting with suitable candidates and keeping up with </a:t>
            </a:r>
            <a:r>
              <a:rPr lang="en-US" sz="1600" dirty="0" smtClean="0"/>
              <a:t>hiring managers’ </a:t>
            </a:r>
            <a:r>
              <a:rPr lang="en-US" sz="1600" dirty="0" smtClean="0"/>
              <a:t>requirements.</a:t>
            </a:r>
          </a:p>
          <a:p>
            <a:pPr marL="0" indent="0">
              <a:buNone/>
            </a:pPr>
            <a:r>
              <a:rPr lang="en-US" sz="1600" dirty="0" smtClean="0"/>
              <a:t>Imagine the scenario where we may end up placing the less suitable candidates in the job positions, or reaching out to the suitable ones too late</a:t>
            </a:r>
            <a:r>
              <a:rPr lang="en-US" sz="1600" dirty="0" smtClean="0"/>
              <a:t>. This will result in reduced potential for the business and lower productivity for the employees.</a:t>
            </a:r>
            <a:endParaRPr lang="en-US" sz="1600" dirty="0" smtClean="0"/>
          </a:p>
          <a:p>
            <a:pPr marL="0" indent="0">
              <a:buNone/>
            </a:pPr>
            <a:r>
              <a:rPr lang="en-US" sz="1600" dirty="0" smtClean="0"/>
              <a:t>We need a better way to streamline the screening process, for which the requirements are spelled out in a job scope. And we need to be able to filter through the many profiles quickly and reach out to the right candidates before they move on to other pastures. </a:t>
            </a:r>
            <a:endParaRPr lang="en-US" sz="1600" dirty="0"/>
          </a:p>
          <a:p>
            <a:pPr marL="0" indent="0">
              <a:buNone/>
            </a:pPr>
            <a:endParaRPr lang="en-SG" sz="1600" dirty="0"/>
          </a:p>
        </p:txBody>
      </p:sp>
      <p:sp>
        <p:nvSpPr>
          <p:cNvPr id="4" name="TextBox 3"/>
          <p:cNvSpPr txBox="1"/>
          <p:nvPr/>
        </p:nvSpPr>
        <p:spPr>
          <a:xfrm>
            <a:off x="234456" y="426591"/>
            <a:ext cx="6016639" cy="584775"/>
          </a:xfrm>
          <a:prstGeom prst="rect">
            <a:avLst/>
          </a:prstGeom>
          <a:noFill/>
        </p:spPr>
        <p:txBody>
          <a:bodyPr wrap="square" rtlCol="0">
            <a:spAutoFit/>
          </a:bodyPr>
          <a:lstStyle/>
          <a:p>
            <a:r>
              <a:rPr lang="en-US" sz="3200" dirty="0">
                <a:solidFill>
                  <a:schemeClr val="tx2">
                    <a:lumMod val="60000"/>
                    <a:lumOff val="40000"/>
                  </a:schemeClr>
                </a:solidFill>
              </a:rPr>
              <a:t>Business Problem </a:t>
            </a:r>
            <a:r>
              <a:rPr lang="en-US" sz="3200" dirty="0" smtClean="0">
                <a:solidFill>
                  <a:schemeClr val="tx2">
                    <a:lumMod val="60000"/>
                    <a:lumOff val="40000"/>
                  </a:schemeClr>
                </a:solidFill>
              </a:rPr>
              <a:t>Background</a:t>
            </a:r>
            <a:endParaRPr lang="en-US" sz="3200" dirty="0">
              <a:solidFill>
                <a:schemeClr val="tx2">
                  <a:lumMod val="60000"/>
                  <a:lumOff val="40000"/>
                </a:schemeClr>
              </a:solidFill>
            </a:endParaRPr>
          </a:p>
        </p:txBody>
      </p:sp>
    </p:spTree>
    <p:extLst>
      <p:ext uri="{BB962C8B-B14F-4D97-AF65-F5344CB8AC3E}">
        <p14:creationId xmlns:p14="http://schemas.microsoft.com/office/powerpoint/2010/main" val="2237154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0234" y="1580997"/>
            <a:ext cx="6205664" cy="3693319"/>
          </a:xfrm>
          <a:prstGeom prst="rect">
            <a:avLst/>
          </a:prstGeom>
        </p:spPr>
        <p:txBody>
          <a:bodyPr wrap="square">
            <a:spAutoFit/>
          </a:bodyPr>
          <a:lstStyle/>
          <a:p>
            <a:r>
              <a:rPr lang="en-US" dirty="0" smtClean="0"/>
              <a:t>This application </a:t>
            </a:r>
            <a:r>
              <a:rPr lang="en-US" dirty="0" smtClean="0"/>
              <a:t>performs </a:t>
            </a:r>
            <a:r>
              <a:rPr lang="en-US" dirty="0" smtClean="0"/>
              <a:t>a quick screening by getting the candidate to fill in some vital </a:t>
            </a:r>
            <a:r>
              <a:rPr lang="en-US" dirty="0" smtClean="0"/>
              <a:t>information </a:t>
            </a:r>
            <a:r>
              <a:rPr lang="en-US" dirty="0" smtClean="0"/>
              <a:t>about himself/herself.</a:t>
            </a:r>
          </a:p>
          <a:p>
            <a:r>
              <a:rPr lang="en-US" dirty="0" smtClean="0"/>
              <a:t>The KIE Workbench is employed to provide the workflow as well as the Decision Tree which comes with the built-in logic execution function.</a:t>
            </a:r>
          </a:p>
          <a:p>
            <a:r>
              <a:rPr lang="en-US" dirty="0" smtClean="0"/>
              <a:t>Based on the information entered, the application will determine if there is a match. If the result is positive, the profile will go on to a recruiter for review. Otherwise it will exit the </a:t>
            </a:r>
            <a:r>
              <a:rPr lang="en-US" dirty="0" smtClean="0"/>
              <a:t>workflow and be dropped.</a:t>
            </a:r>
            <a:endParaRPr lang="en-US" dirty="0" smtClean="0"/>
          </a:p>
          <a:p>
            <a:r>
              <a:rPr lang="en-US" dirty="0" smtClean="0"/>
              <a:t>Due to time constraint, the application is deliberately made simple. However, it can be extended with added data objects and workflow details to suit an actual recruitment situation.</a:t>
            </a:r>
            <a:endParaRPr lang="en-US" dirty="0"/>
          </a:p>
          <a:p>
            <a:endParaRPr lang="en-US" dirty="0"/>
          </a:p>
        </p:txBody>
      </p:sp>
      <p:sp>
        <p:nvSpPr>
          <p:cNvPr id="13" name="TextBox 12"/>
          <p:cNvSpPr txBox="1"/>
          <p:nvPr/>
        </p:nvSpPr>
        <p:spPr>
          <a:xfrm>
            <a:off x="217947" y="452741"/>
            <a:ext cx="6186163" cy="584775"/>
          </a:xfrm>
          <a:prstGeom prst="rect">
            <a:avLst/>
          </a:prstGeom>
          <a:noFill/>
        </p:spPr>
        <p:txBody>
          <a:bodyPr wrap="square" rtlCol="0">
            <a:spAutoFit/>
          </a:bodyPr>
          <a:lstStyle/>
          <a:p>
            <a:r>
              <a:rPr lang="en-US" sz="3200" dirty="0">
                <a:solidFill>
                  <a:schemeClr val="tx2">
                    <a:lumMod val="60000"/>
                    <a:lumOff val="40000"/>
                  </a:schemeClr>
                </a:solidFill>
              </a:rPr>
              <a:t>Project Solution </a:t>
            </a:r>
          </a:p>
        </p:txBody>
      </p:sp>
    </p:spTree>
    <p:extLst>
      <p:ext uri="{BB962C8B-B14F-4D97-AF65-F5344CB8AC3E}">
        <p14:creationId xmlns:p14="http://schemas.microsoft.com/office/powerpoint/2010/main" val="785086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102E4D-0674-49A1-9E3D-3CC6B87FB671}"/>
              </a:ext>
            </a:extLst>
          </p:cNvPr>
          <p:cNvSpPr>
            <a:spLocks noGrp="1"/>
          </p:cNvSpPr>
          <p:nvPr>
            <p:ph idx="1"/>
          </p:nvPr>
        </p:nvSpPr>
        <p:spPr>
          <a:xfrm>
            <a:off x="352697" y="1871073"/>
            <a:ext cx="6283904" cy="2688562"/>
          </a:xfrm>
        </p:spPr>
        <p:txBody>
          <a:bodyPr>
            <a:normAutofit fontScale="92500"/>
          </a:bodyPr>
          <a:lstStyle/>
          <a:p>
            <a:pPr marL="0" indent="0">
              <a:buNone/>
            </a:pPr>
            <a:r>
              <a:rPr lang="en-US" sz="1700" dirty="0"/>
              <a:t>In </a:t>
            </a:r>
            <a:r>
              <a:rPr lang="en-US" sz="1700" dirty="0" smtClean="0"/>
              <a:t>this simple setup, only 4 data objects are created.</a:t>
            </a:r>
          </a:p>
          <a:p>
            <a:pPr marL="457200" indent="-457200">
              <a:buAutoNum type="arabicParenR"/>
            </a:pPr>
            <a:r>
              <a:rPr lang="en-US" sz="1700" dirty="0" smtClean="0"/>
              <a:t>consulting – whether the candidate has a consulting background</a:t>
            </a:r>
          </a:p>
          <a:p>
            <a:pPr marL="457200" indent="-457200">
              <a:buAutoNum type="arabicParenR"/>
            </a:pPr>
            <a:r>
              <a:rPr lang="en-US" sz="1700" dirty="0" smtClean="0"/>
              <a:t>proceed – flag indicating ‘proceed’ to hire</a:t>
            </a:r>
          </a:p>
          <a:p>
            <a:pPr marL="457200" indent="-457200">
              <a:buAutoNum type="arabicParenR"/>
            </a:pPr>
            <a:r>
              <a:rPr lang="en-US" sz="1700" dirty="0" smtClean="0"/>
              <a:t>programming – possess programming experience</a:t>
            </a:r>
          </a:p>
          <a:p>
            <a:pPr marL="457200" indent="-457200">
              <a:buAutoNum type="arabicParenR"/>
            </a:pPr>
            <a:r>
              <a:rPr lang="en-US" sz="1700" dirty="0" smtClean="0"/>
              <a:t>yrsExp10 – more than 10 Years of Experience</a:t>
            </a:r>
            <a:endParaRPr lang="en-US" sz="1700" dirty="0"/>
          </a:p>
          <a:p>
            <a:pPr marL="0" indent="0">
              <a:buNone/>
            </a:pPr>
            <a:endParaRPr lang="en-US" sz="1700" dirty="0"/>
          </a:p>
          <a:p>
            <a:pPr marL="0" indent="0">
              <a:buNone/>
            </a:pPr>
            <a:r>
              <a:rPr lang="en-US" sz="1700" dirty="0" smtClean="0"/>
              <a:t>The idea behind this setup is to match a suitable candidate who would meet some requirements across the 3 main factors (1) Consulting background, (2) Programming skills, (3) Extensive experience.</a:t>
            </a:r>
          </a:p>
          <a:p>
            <a:pPr marL="0" indent="0">
              <a:buNone/>
            </a:pPr>
            <a:endParaRPr lang="en-US" sz="1700" dirty="0" smtClean="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SG" sz="2000" dirty="0"/>
          </a:p>
        </p:txBody>
      </p:sp>
      <p:sp>
        <p:nvSpPr>
          <p:cNvPr id="13" name="TextBox 12"/>
          <p:cNvSpPr txBox="1"/>
          <p:nvPr/>
        </p:nvSpPr>
        <p:spPr>
          <a:xfrm>
            <a:off x="199795" y="337508"/>
            <a:ext cx="6186163" cy="800219"/>
          </a:xfrm>
          <a:prstGeom prst="rect">
            <a:avLst/>
          </a:prstGeom>
          <a:noFill/>
        </p:spPr>
        <p:txBody>
          <a:bodyPr wrap="square" rtlCol="0">
            <a:spAutoFit/>
          </a:bodyPr>
          <a:lstStyle/>
          <a:p>
            <a:r>
              <a:rPr lang="en-US" sz="2800" dirty="0" smtClean="0">
                <a:solidFill>
                  <a:schemeClr val="tx2">
                    <a:lumMod val="60000"/>
                    <a:lumOff val="40000"/>
                  </a:schemeClr>
                </a:solidFill>
              </a:rPr>
              <a:t>Implementation</a:t>
            </a:r>
            <a:endParaRPr lang="en-US" sz="2800" dirty="0">
              <a:solidFill>
                <a:schemeClr val="tx2">
                  <a:lumMod val="60000"/>
                  <a:lumOff val="40000"/>
                </a:schemeClr>
              </a:solidFill>
            </a:endParaRPr>
          </a:p>
          <a:p>
            <a:r>
              <a:rPr lang="en-US" dirty="0" smtClean="0">
                <a:solidFill>
                  <a:srgbClr val="FF0000"/>
                </a:solidFill>
              </a:rPr>
              <a:t>	Data Objects</a:t>
            </a:r>
            <a:endParaRPr lang="en-US" dirty="0">
              <a:solidFill>
                <a:srgbClr val="FF0000"/>
              </a:solidFill>
            </a:endParaRPr>
          </a:p>
        </p:txBody>
      </p:sp>
      <p:pic>
        <p:nvPicPr>
          <p:cNvPr id="4" name="Picture 3"/>
          <p:cNvPicPr>
            <a:picLocks noChangeAspect="1"/>
          </p:cNvPicPr>
          <p:nvPr/>
        </p:nvPicPr>
        <p:blipFill rotWithShape="1">
          <a:blip r:embed="rId2"/>
          <a:srcRect l="6666" t="11778" r="38250" b="35630"/>
          <a:stretch/>
        </p:blipFill>
        <p:spPr>
          <a:xfrm>
            <a:off x="230050" y="6216788"/>
            <a:ext cx="6406551" cy="3440734"/>
          </a:xfrm>
          <a:prstGeom prst="rect">
            <a:avLst/>
          </a:prstGeom>
        </p:spPr>
      </p:pic>
    </p:spTree>
    <p:extLst>
      <p:ext uri="{BB962C8B-B14F-4D97-AF65-F5344CB8AC3E}">
        <p14:creationId xmlns:p14="http://schemas.microsoft.com/office/powerpoint/2010/main" val="394851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41102E4D-0674-49A1-9E3D-3CC6B87FB671}"/>
              </a:ext>
            </a:extLst>
          </p:cNvPr>
          <p:cNvSpPr>
            <a:spLocks noGrp="1"/>
          </p:cNvSpPr>
          <p:nvPr>
            <p:ph idx="1"/>
          </p:nvPr>
        </p:nvSpPr>
        <p:spPr>
          <a:xfrm>
            <a:off x="352695" y="1723496"/>
            <a:ext cx="6283904" cy="1516687"/>
          </a:xfrm>
        </p:spPr>
        <p:txBody>
          <a:bodyPr>
            <a:normAutofit/>
          </a:bodyPr>
          <a:lstStyle/>
          <a:p>
            <a:pPr marL="0" indent="0">
              <a:buNone/>
            </a:pPr>
            <a:r>
              <a:rPr lang="en-US" sz="1600" dirty="0" smtClean="0"/>
              <a:t>The workflow has a Business Rule task to execute the logic using the Decision Tree, as per the Rule Flow Group setting below.</a:t>
            </a:r>
          </a:p>
          <a:p>
            <a:pPr marL="0" indent="0">
              <a:buNone/>
            </a:pPr>
            <a:r>
              <a:rPr lang="en-US" sz="1600" dirty="0" smtClean="0"/>
              <a:t>After this step, the Recruiter will do a review if the result is a match. </a:t>
            </a:r>
          </a:p>
          <a:p>
            <a:pPr marL="0" indent="0">
              <a:buNone/>
            </a:pPr>
            <a:r>
              <a:rPr lang="en-US" sz="1600" dirty="0" smtClean="0"/>
              <a:t>Otherwise, the profile goes out of the workflow and ends.</a:t>
            </a:r>
            <a:endParaRPr lang="en-US" sz="1600" dirty="0"/>
          </a:p>
        </p:txBody>
      </p:sp>
      <p:sp>
        <p:nvSpPr>
          <p:cNvPr id="5" name="TextBox 4"/>
          <p:cNvSpPr txBox="1"/>
          <p:nvPr/>
        </p:nvSpPr>
        <p:spPr>
          <a:xfrm>
            <a:off x="199795" y="337508"/>
            <a:ext cx="6186163" cy="800219"/>
          </a:xfrm>
          <a:prstGeom prst="rect">
            <a:avLst/>
          </a:prstGeom>
          <a:noFill/>
        </p:spPr>
        <p:txBody>
          <a:bodyPr wrap="square" rtlCol="0">
            <a:spAutoFit/>
          </a:bodyPr>
          <a:lstStyle/>
          <a:p>
            <a:r>
              <a:rPr lang="en-US" sz="2800" dirty="0">
                <a:solidFill>
                  <a:schemeClr val="tx2">
                    <a:lumMod val="60000"/>
                    <a:lumOff val="40000"/>
                  </a:schemeClr>
                </a:solidFill>
              </a:rPr>
              <a:t>Implementation </a:t>
            </a:r>
            <a:endParaRPr lang="en-US" sz="2800" dirty="0" smtClean="0">
              <a:solidFill>
                <a:schemeClr val="tx2">
                  <a:lumMod val="60000"/>
                  <a:lumOff val="40000"/>
                </a:schemeClr>
              </a:solidFill>
            </a:endParaRPr>
          </a:p>
          <a:p>
            <a:r>
              <a:rPr lang="en-US" dirty="0" smtClean="0">
                <a:solidFill>
                  <a:srgbClr val="FF0000"/>
                </a:solidFill>
              </a:rPr>
              <a:t>	WORKFLOW</a:t>
            </a:r>
            <a:endParaRPr lang="en-US" dirty="0">
              <a:solidFill>
                <a:srgbClr val="FF0000"/>
              </a:solidFill>
            </a:endParaRPr>
          </a:p>
        </p:txBody>
      </p:sp>
      <p:pic>
        <p:nvPicPr>
          <p:cNvPr id="2" name="Picture 1"/>
          <p:cNvPicPr>
            <a:picLocks noChangeAspect="1"/>
          </p:cNvPicPr>
          <p:nvPr/>
        </p:nvPicPr>
        <p:blipFill rotWithShape="1">
          <a:blip r:embed="rId3"/>
          <a:srcRect l="4671" t="1977" r="40855" b="28105"/>
          <a:stretch/>
        </p:blipFill>
        <p:spPr>
          <a:xfrm>
            <a:off x="450081" y="5082627"/>
            <a:ext cx="5935877" cy="3670495"/>
          </a:xfrm>
          <a:prstGeom prst="rect">
            <a:avLst/>
          </a:prstGeom>
        </p:spPr>
      </p:pic>
      <p:pic>
        <p:nvPicPr>
          <p:cNvPr id="3" name="Picture 2"/>
          <p:cNvPicPr>
            <a:picLocks noChangeAspect="1"/>
          </p:cNvPicPr>
          <p:nvPr/>
        </p:nvPicPr>
        <p:blipFill rotWithShape="1">
          <a:blip r:embed="rId4"/>
          <a:srcRect l="41134" t="44023" r="6192" b="21042"/>
          <a:stretch/>
        </p:blipFill>
        <p:spPr>
          <a:xfrm>
            <a:off x="2466753" y="3335785"/>
            <a:ext cx="4169846" cy="1555638"/>
          </a:xfrm>
          <a:prstGeom prst="rect">
            <a:avLst/>
          </a:prstGeom>
        </p:spPr>
      </p:pic>
    </p:spTree>
    <p:extLst>
      <p:ext uri="{BB962C8B-B14F-4D97-AF65-F5344CB8AC3E}">
        <p14:creationId xmlns:p14="http://schemas.microsoft.com/office/powerpoint/2010/main" val="3599973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102E4D-0674-49A1-9E3D-3CC6B87FB671}"/>
              </a:ext>
            </a:extLst>
          </p:cNvPr>
          <p:cNvSpPr>
            <a:spLocks noGrp="1"/>
          </p:cNvSpPr>
          <p:nvPr>
            <p:ph idx="1"/>
          </p:nvPr>
        </p:nvSpPr>
        <p:spPr>
          <a:xfrm>
            <a:off x="461328" y="1319232"/>
            <a:ext cx="5842000" cy="3331819"/>
          </a:xfrm>
        </p:spPr>
        <p:txBody>
          <a:bodyPr>
            <a:normAutofit fontScale="92500" lnSpcReduction="10000"/>
          </a:bodyPr>
          <a:lstStyle/>
          <a:p>
            <a:pPr marL="0" indent="0">
              <a:buNone/>
            </a:pPr>
            <a:r>
              <a:rPr lang="en-US" sz="1700" dirty="0"/>
              <a:t>Using the Decision Tree, the </a:t>
            </a:r>
            <a:r>
              <a:rPr lang="en-US" sz="1700" dirty="0" smtClean="0"/>
              <a:t>filtering </a:t>
            </a:r>
            <a:r>
              <a:rPr lang="en-US" sz="1700" dirty="0"/>
              <a:t>is carried out </a:t>
            </a:r>
            <a:r>
              <a:rPr lang="en-US" sz="1700" dirty="0" smtClean="0"/>
              <a:t>based on the logic. The value for Proceed is default to False.</a:t>
            </a:r>
          </a:p>
          <a:p>
            <a:pPr marL="0" indent="0">
              <a:buNone/>
            </a:pPr>
            <a:endParaRPr lang="en-US" sz="2000" dirty="0" smtClean="0"/>
          </a:p>
          <a:p>
            <a:pPr marL="457200" indent="-457200">
              <a:buAutoNum type="arabicParenR"/>
            </a:pPr>
            <a:r>
              <a:rPr lang="en-US" sz="1300" dirty="0" smtClean="0"/>
              <a:t>IF Consulting Background </a:t>
            </a:r>
          </a:p>
          <a:p>
            <a:pPr marL="0" indent="0">
              <a:buNone/>
            </a:pPr>
            <a:r>
              <a:rPr lang="en-US" sz="1300" dirty="0"/>
              <a:t>	</a:t>
            </a:r>
            <a:r>
              <a:rPr lang="en-US" sz="1300" dirty="0" smtClean="0"/>
              <a:t>AND Programming Skills</a:t>
            </a:r>
          </a:p>
          <a:p>
            <a:pPr marL="0" indent="0">
              <a:buNone/>
            </a:pPr>
            <a:r>
              <a:rPr lang="en-US" sz="1300" dirty="0"/>
              <a:t>	</a:t>
            </a:r>
            <a:r>
              <a:rPr lang="en-US" sz="1300" dirty="0" smtClean="0"/>
              <a:t>AND &gt;10 Years Experience</a:t>
            </a:r>
          </a:p>
          <a:p>
            <a:pPr marL="0" indent="0">
              <a:buNone/>
            </a:pPr>
            <a:r>
              <a:rPr lang="en-US" sz="1300" dirty="0"/>
              <a:t>	</a:t>
            </a:r>
            <a:r>
              <a:rPr lang="en-US" sz="1300" dirty="0" smtClean="0"/>
              <a:t>THEN Proceed</a:t>
            </a:r>
          </a:p>
          <a:p>
            <a:pPr marL="0" indent="0">
              <a:buNone/>
            </a:pPr>
            <a:r>
              <a:rPr lang="en-US" sz="1300" dirty="0" smtClean="0"/>
              <a:t>2)        IF </a:t>
            </a:r>
            <a:r>
              <a:rPr lang="en-US" sz="1300" dirty="0"/>
              <a:t>Consulting Background </a:t>
            </a:r>
          </a:p>
          <a:p>
            <a:pPr marL="0" indent="0">
              <a:buNone/>
            </a:pPr>
            <a:r>
              <a:rPr lang="en-US" sz="1300" dirty="0"/>
              <a:t>	AND Programming Skills</a:t>
            </a:r>
          </a:p>
          <a:p>
            <a:pPr marL="0" indent="0">
              <a:buNone/>
            </a:pPr>
            <a:r>
              <a:rPr lang="en-US" sz="1300" dirty="0"/>
              <a:t>	</a:t>
            </a:r>
            <a:r>
              <a:rPr lang="en-US" sz="1300" dirty="0" smtClean="0"/>
              <a:t>THEN Proceed</a:t>
            </a:r>
          </a:p>
          <a:p>
            <a:pPr marL="0" indent="0">
              <a:buNone/>
            </a:pPr>
            <a:r>
              <a:rPr lang="en-US" sz="1300" dirty="0" smtClean="0"/>
              <a:t>3)        IF </a:t>
            </a:r>
            <a:r>
              <a:rPr lang="en-US" sz="1300" dirty="0"/>
              <a:t>Programming Skills</a:t>
            </a:r>
          </a:p>
          <a:p>
            <a:pPr marL="0" indent="0">
              <a:buNone/>
            </a:pPr>
            <a:r>
              <a:rPr lang="en-US" sz="1300" dirty="0"/>
              <a:t>	</a:t>
            </a:r>
            <a:r>
              <a:rPr lang="en-US" sz="1300" dirty="0" smtClean="0"/>
              <a:t>AND </a:t>
            </a:r>
            <a:r>
              <a:rPr lang="en-US" sz="1300" dirty="0"/>
              <a:t>&gt;10 Years Experience</a:t>
            </a:r>
          </a:p>
          <a:p>
            <a:pPr marL="0" indent="0">
              <a:buNone/>
            </a:pPr>
            <a:r>
              <a:rPr lang="en-US" sz="1300" dirty="0"/>
              <a:t>	THEN Proceed</a:t>
            </a:r>
          </a:p>
          <a:p>
            <a:pPr marL="0" indent="0">
              <a:buNone/>
            </a:pPr>
            <a:endParaRPr lang="en-US" sz="1300" dirty="0" smtClean="0"/>
          </a:p>
          <a:p>
            <a:pPr marL="0" indent="0">
              <a:buNone/>
            </a:pPr>
            <a:endParaRPr lang="en-US" sz="1300" dirty="0"/>
          </a:p>
          <a:p>
            <a:pPr marL="0" indent="0">
              <a:buNone/>
            </a:pPr>
            <a:endParaRPr lang="en-US" sz="13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SG" sz="2000" dirty="0"/>
          </a:p>
        </p:txBody>
      </p:sp>
      <p:sp>
        <p:nvSpPr>
          <p:cNvPr id="8" name="TextBox 7"/>
          <p:cNvSpPr txBox="1"/>
          <p:nvPr/>
        </p:nvSpPr>
        <p:spPr>
          <a:xfrm>
            <a:off x="199795" y="337508"/>
            <a:ext cx="6186163" cy="1354217"/>
          </a:xfrm>
          <a:prstGeom prst="rect">
            <a:avLst/>
          </a:prstGeom>
          <a:noFill/>
        </p:spPr>
        <p:txBody>
          <a:bodyPr wrap="square" rtlCol="0">
            <a:spAutoFit/>
          </a:bodyPr>
          <a:lstStyle/>
          <a:p>
            <a:r>
              <a:rPr lang="en-US" sz="3200" dirty="0">
                <a:solidFill>
                  <a:schemeClr val="tx2">
                    <a:lumMod val="60000"/>
                    <a:lumOff val="40000"/>
                  </a:schemeClr>
                </a:solidFill>
              </a:rPr>
              <a:t>Implementation </a:t>
            </a:r>
            <a:endParaRPr lang="en-US" sz="3200" dirty="0" smtClean="0">
              <a:solidFill>
                <a:schemeClr val="tx2">
                  <a:lumMod val="60000"/>
                  <a:lumOff val="40000"/>
                </a:schemeClr>
              </a:solidFill>
            </a:endParaRPr>
          </a:p>
          <a:p>
            <a:r>
              <a:rPr lang="en-US" dirty="0" smtClean="0">
                <a:solidFill>
                  <a:srgbClr val="FF0000"/>
                </a:solidFill>
              </a:rPr>
              <a:t>		</a:t>
            </a:r>
            <a:r>
              <a:rPr lang="en-US" b="1" dirty="0" smtClean="0">
                <a:solidFill>
                  <a:srgbClr val="FF0000"/>
                </a:solidFill>
              </a:rPr>
              <a:t>Decision Tree</a:t>
            </a:r>
            <a:endParaRPr lang="en-US" b="1" dirty="0">
              <a:solidFill>
                <a:srgbClr val="FF0000"/>
              </a:solidFill>
            </a:endParaRPr>
          </a:p>
          <a:p>
            <a:endParaRPr lang="en-US" sz="3200" dirty="0">
              <a:solidFill>
                <a:schemeClr val="tx2">
                  <a:lumMod val="60000"/>
                  <a:lumOff val="40000"/>
                </a:schemeClr>
              </a:solidFill>
            </a:endParaRPr>
          </a:p>
        </p:txBody>
      </p:sp>
      <p:pic>
        <p:nvPicPr>
          <p:cNvPr id="2" name="Picture 1"/>
          <p:cNvPicPr>
            <a:picLocks noChangeAspect="1"/>
          </p:cNvPicPr>
          <p:nvPr/>
        </p:nvPicPr>
        <p:blipFill rotWithShape="1">
          <a:blip r:embed="rId2"/>
          <a:srcRect l="5750" t="14075" r="51625" b="24814"/>
          <a:stretch/>
        </p:blipFill>
        <p:spPr>
          <a:xfrm>
            <a:off x="545366" y="4766829"/>
            <a:ext cx="6153608" cy="4962586"/>
          </a:xfrm>
          <a:prstGeom prst="rect">
            <a:avLst/>
          </a:prstGeom>
        </p:spPr>
      </p:pic>
    </p:spTree>
    <p:extLst>
      <p:ext uri="{BB962C8B-B14F-4D97-AF65-F5344CB8AC3E}">
        <p14:creationId xmlns:p14="http://schemas.microsoft.com/office/powerpoint/2010/main" val="318687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270A78-43F7-48BF-BFC5-689869C250AD}"/>
              </a:ext>
            </a:extLst>
          </p:cNvPr>
          <p:cNvSpPr>
            <a:spLocks noGrp="1"/>
          </p:cNvSpPr>
          <p:nvPr>
            <p:ph idx="1"/>
          </p:nvPr>
        </p:nvSpPr>
        <p:spPr>
          <a:xfrm>
            <a:off x="507257" y="1485900"/>
            <a:ext cx="5950692" cy="2728686"/>
          </a:xfrm>
        </p:spPr>
        <p:txBody>
          <a:bodyPr>
            <a:normAutofit/>
          </a:bodyPr>
          <a:lstStyle/>
          <a:p>
            <a:pPr marL="0" indent="0">
              <a:buNone/>
            </a:pPr>
            <a:r>
              <a:rPr lang="en-US" sz="1600" dirty="0" smtClean="0"/>
              <a:t>The user </a:t>
            </a:r>
            <a:r>
              <a:rPr lang="en-US" sz="1600" dirty="0" err="1" smtClean="0"/>
              <a:t>iss-barry</a:t>
            </a:r>
            <a:r>
              <a:rPr lang="en-US" sz="1600" dirty="0" smtClean="0"/>
              <a:t> logs in to execute the workflow with the screen showing the status below.</a:t>
            </a:r>
          </a:p>
          <a:p>
            <a:pPr marL="0" indent="0">
              <a:buNone/>
            </a:pPr>
            <a:r>
              <a:rPr lang="en-US" sz="1600" dirty="0" smtClean="0"/>
              <a:t>He will Start the process, and then Complete it to end the workflow.</a:t>
            </a:r>
          </a:p>
          <a:p>
            <a:pPr marL="0" indent="0">
              <a:buNone/>
            </a:pPr>
            <a:r>
              <a:rPr lang="en-US" sz="1600" dirty="0" smtClean="0"/>
              <a:t>For the test scenario, a positive set of inputs were given such that the Proceed flag becomes True.</a:t>
            </a:r>
            <a:endParaRPr lang="en-US" sz="1600" dirty="0"/>
          </a:p>
          <a:p>
            <a:pPr marL="0" indent="0">
              <a:buNone/>
            </a:pPr>
            <a:endParaRPr lang="en-US" sz="1600" dirty="0"/>
          </a:p>
        </p:txBody>
      </p:sp>
      <p:sp>
        <p:nvSpPr>
          <p:cNvPr id="5" name="TextBox 4"/>
          <p:cNvSpPr txBox="1"/>
          <p:nvPr/>
        </p:nvSpPr>
        <p:spPr>
          <a:xfrm>
            <a:off x="349993" y="245361"/>
            <a:ext cx="4615707" cy="861774"/>
          </a:xfrm>
          <a:prstGeom prst="rect">
            <a:avLst/>
          </a:prstGeom>
          <a:noFill/>
        </p:spPr>
        <p:txBody>
          <a:bodyPr wrap="square" rtlCol="0">
            <a:spAutoFit/>
          </a:bodyPr>
          <a:lstStyle/>
          <a:p>
            <a:r>
              <a:rPr lang="en-US" sz="3200" dirty="0" smtClean="0">
                <a:solidFill>
                  <a:schemeClr val="tx2">
                    <a:lumMod val="60000"/>
                    <a:lumOff val="40000"/>
                  </a:schemeClr>
                </a:solidFill>
              </a:rPr>
              <a:t>Project Validation </a:t>
            </a:r>
            <a:r>
              <a:rPr lang="en-US" dirty="0" smtClean="0">
                <a:solidFill>
                  <a:srgbClr val="FF0000"/>
                </a:solidFill>
              </a:rPr>
              <a:t>			Executing the Workflow</a:t>
            </a:r>
            <a:endParaRPr lang="en-US" sz="2400" b="1" dirty="0">
              <a:solidFill>
                <a:srgbClr val="FF0000"/>
              </a:solidFill>
            </a:endParaRPr>
          </a:p>
        </p:txBody>
      </p:sp>
      <p:pic>
        <p:nvPicPr>
          <p:cNvPr id="2" name="Picture 1"/>
          <p:cNvPicPr>
            <a:picLocks noChangeAspect="1"/>
          </p:cNvPicPr>
          <p:nvPr/>
        </p:nvPicPr>
        <p:blipFill rotWithShape="1">
          <a:blip r:embed="rId2"/>
          <a:srcRect l="5959" t="23144" r="22995" b="37269"/>
          <a:stretch/>
        </p:blipFill>
        <p:spPr>
          <a:xfrm>
            <a:off x="507257" y="5135027"/>
            <a:ext cx="6107956" cy="1914360"/>
          </a:xfrm>
          <a:prstGeom prst="rect">
            <a:avLst/>
          </a:prstGeom>
        </p:spPr>
      </p:pic>
    </p:spTree>
    <p:extLst>
      <p:ext uri="{BB962C8B-B14F-4D97-AF65-F5344CB8AC3E}">
        <p14:creationId xmlns:p14="http://schemas.microsoft.com/office/powerpoint/2010/main" val="29395664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5975</TotalTime>
  <Words>904</Words>
  <Application>Microsoft Office PowerPoint</Application>
  <PresentationFormat>A4 Paper (210x297 mm)</PresentationFormat>
  <Paragraphs>88</Paragraphs>
  <Slides>9</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vt:i4>
      </vt:variant>
    </vt:vector>
  </HeadingPairs>
  <TitlesOfParts>
    <vt:vector size="16" baseType="lpstr">
      <vt:lpstr>Agency FB</vt:lpstr>
      <vt:lpstr>Arial</vt:lpstr>
      <vt:lpstr>Calibri</vt:lpstr>
      <vt:lpstr>Calibri Light</vt:lpstr>
      <vt:lpstr>Times New Roman</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Francis Han</dc:creator>
  <cp:lastModifiedBy>FRHAN</cp:lastModifiedBy>
  <cp:revision>121</cp:revision>
  <dcterms:created xsi:type="dcterms:W3CDTF">2019-02-23T06:52:42Z</dcterms:created>
  <dcterms:modified xsi:type="dcterms:W3CDTF">2019-03-06T12:04:19Z</dcterms:modified>
</cp:coreProperties>
</file>