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87" r:id="rId7"/>
    <p:sldId id="283" r:id="rId8"/>
    <p:sldId id="288" r:id="rId9"/>
    <p:sldId id="284" r:id="rId10"/>
    <p:sldId id="285" r:id="rId11"/>
    <p:sldId id="289" r:id="rId12"/>
    <p:sldId id="290" r:id="rId13"/>
    <p:sldId id="291" r:id="rId14"/>
    <p:sldId id="296" r:id="rId15"/>
    <p:sldId id="286" r:id="rId16"/>
    <p:sldId id="261" r:id="rId17"/>
    <p:sldId id="292" r:id="rId18"/>
    <p:sldId id="295" r:id="rId19"/>
    <p:sldId id="293" r:id="rId20"/>
    <p:sldId id="294" r:id="rId21"/>
    <p:sldId id="263" r:id="rId22"/>
    <p:sldId id="264" r:id="rId23"/>
    <p:sldId id="265" r:id="rId24"/>
    <p:sldId id="29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714"/>
    <a:srgbClr val="85D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0"/>
  </p:normalViewPr>
  <p:slideViewPr>
    <p:cSldViewPr snapToGrid="0">
      <p:cViewPr varScale="1">
        <p:scale>
          <a:sx n="67" d="100"/>
          <a:sy n="67"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15-7F75-473E-BCBB-845217B6F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C50917-9B2F-4E64-9E09-FD02713F8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71B71-C931-48F7-B8CD-B31241B058CF}"/>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55BEC7B5-DF8D-45F7-A620-AF6716CAD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8F002-E164-49C0-966F-58294EC0B82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3484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5BD-1147-46F0-98F0-0BB1AD7629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64DD3-0E11-4ADF-8468-0CE6082BF0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7A8C6-AB04-4300-BFEF-8167DB0E48B3}"/>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449E4A4D-A5F7-4612-A50D-A882CB24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AB21-B54E-4E75-83B7-12C1CC559AA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8513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71C54-AC54-4AB7-BBBD-FC19F721AC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CE2C5-75D7-4278-B13A-F190D30221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50AD-5026-46A9-A348-C44DF2969E81}"/>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C5AF18F7-1005-4E43-B9B0-3EB3511F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7D636-D056-4576-970C-CFD997E9B4FB}"/>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61638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80BA-046F-4694-987D-674D6FDDB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E7FC0-8795-40FF-B217-230179235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2F01-9E81-41B3-B1BD-932963B8C628}"/>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FD29F98F-B8F2-4513-8895-D6028D017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3673F-D61E-4B3F-9892-00907429581D}"/>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2051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593-C33D-4D32-977C-DD979D121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AEAE-D35B-4419-9F61-EBD95FA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50E8F-2837-4A19-8E1A-A88A35BC51A6}"/>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3ED225F3-098A-4A72-967A-E93F42CB1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D0035-170C-4D1B-8D31-80837C9B1F9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6543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ED9-7BFF-4D29-B91B-03E18B92F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3263C-E9ED-4B2D-9ECD-C487D51675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B32FA-E0E8-4439-A328-9B5C4B248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8C985-20D9-4382-8050-44AC01A3C9A5}"/>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6" name="Footer Placeholder 5">
            <a:extLst>
              <a:ext uri="{FF2B5EF4-FFF2-40B4-BE49-F238E27FC236}">
                <a16:creationId xmlns:a16="http://schemas.microsoft.com/office/drawing/2014/main" id="{D72F3355-34C8-4950-B250-1FB20F079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77C3-1222-4394-855F-939CCCCFBFE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41859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38C4-5D6D-4540-A653-6B03A1033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06E7C-5E1B-4CB3-8B15-60B53458B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488036-8441-416E-A71B-D8545AE89A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8DF8B-20F8-4A2F-93D0-D4E0D9E1C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50B734-7BB9-45BA-9ED0-D65161D40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FDD1-80DC-475F-A4D9-253F9FA78974}"/>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8" name="Footer Placeholder 7">
            <a:extLst>
              <a:ext uri="{FF2B5EF4-FFF2-40B4-BE49-F238E27FC236}">
                <a16:creationId xmlns:a16="http://schemas.microsoft.com/office/drawing/2014/main" id="{D9199E5A-4258-4BEE-A968-5B52398F1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62148-660F-4BFE-A0AD-C0799D2D438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5156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26BC-80FF-4E8B-9CDF-D68E0499B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DE85D-6D14-449A-9CA2-7FD2DA39A4AF}"/>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4" name="Footer Placeholder 3">
            <a:extLst>
              <a:ext uri="{FF2B5EF4-FFF2-40B4-BE49-F238E27FC236}">
                <a16:creationId xmlns:a16="http://schemas.microsoft.com/office/drawing/2014/main" id="{596CE2AC-D064-4174-87A4-5D5B5F671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93416-3815-4F0E-834B-9287CF6B5179}"/>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2164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9131-D893-417E-842E-703FC44EC8F3}"/>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3" name="Footer Placeholder 2">
            <a:extLst>
              <a:ext uri="{FF2B5EF4-FFF2-40B4-BE49-F238E27FC236}">
                <a16:creationId xmlns:a16="http://schemas.microsoft.com/office/drawing/2014/main" id="{CBF5B1EC-3DD7-42CF-9A01-93FBDFBC2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0238-3338-4C3F-8AA6-27B7569621FF}"/>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9092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A4B-B51B-4DB7-BBB4-DB98D4750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651A8-FD23-46D6-905D-4EF8F177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68CBF-AFBF-4899-AFEB-5FC735195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623941-FAD6-43D3-B558-D45AF4C3BD6D}"/>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6" name="Footer Placeholder 5">
            <a:extLst>
              <a:ext uri="{FF2B5EF4-FFF2-40B4-BE49-F238E27FC236}">
                <a16:creationId xmlns:a16="http://schemas.microsoft.com/office/drawing/2014/main" id="{73E4CD17-FCC8-494C-9CFB-0D709C0E9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BCB7E-5C9C-4561-8519-1046EB4F93F3}"/>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6202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EE5E-01AF-48A8-937D-A9C455892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43F0E-EFDB-4B9F-A84E-E8B1833E9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6B19B-52BC-47EB-BB42-07C836D65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06589-5688-4BF5-A658-03F18E4D7A26}"/>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6" name="Footer Placeholder 5">
            <a:extLst>
              <a:ext uri="{FF2B5EF4-FFF2-40B4-BE49-F238E27FC236}">
                <a16:creationId xmlns:a16="http://schemas.microsoft.com/office/drawing/2014/main" id="{5076806C-52BC-4D11-9F16-43A8C2C40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D587E-ADF7-41FF-B47F-34A3D789D5B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58658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5DA6C-2B94-42F0-ADCB-117CBBEC4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E9485-E275-42B0-AF00-7F8C63279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E458-5189-41C2-B739-C8F7A7BDF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45FCE5D8-AE78-4161-833E-F930EBB98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3C33D-EDA9-4337-8901-9E4B1292A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B827-B181-4D24-8D4C-CD8683549ECE}" type="slidenum">
              <a:rPr lang="en-US" smtClean="0"/>
              <a:t>‹#›</a:t>
            </a:fld>
            <a:endParaRPr lang="en-US"/>
          </a:p>
        </p:txBody>
      </p:sp>
    </p:spTree>
    <p:extLst>
      <p:ext uri="{BB962C8B-B14F-4D97-AF65-F5344CB8AC3E}">
        <p14:creationId xmlns:p14="http://schemas.microsoft.com/office/powerpoint/2010/main" val="43622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ircuit board&#10;&#10;Description automatically generated">
            <a:extLst>
              <a:ext uri="{FF2B5EF4-FFF2-40B4-BE49-F238E27FC236}">
                <a16:creationId xmlns:a16="http://schemas.microsoft.com/office/drawing/2014/main" id="{9147E2FA-3DAB-4461-90A4-D5F70043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F0C0FD8-B0A4-43E5-B3C1-12CD7A05A897}"/>
              </a:ext>
            </a:extLst>
          </p:cNvPr>
          <p:cNvSpPr/>
          <p:nvPr/>
        </p:nvSpPr>
        <p:spPr>
          <a:xfrm>
            <a:off x="14608" y="0"/>
            <a:ext cx="12177392" cy="688022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0B15E-0137-4169-955C-D3C5145D495D}"/>
              </a:ext>
            </a:extLst>
          </p:cNvPr>
          <p:cNvSpPr>
            <a:spLocks noGrp="1"/>
          </p:cNvSpPr>
          <p:nvPr>
            <p:ph type="ctrTitle"/>
          </p:nvPr>
        </p:nvSpPr>
        <p:spPr/>
        <p:txBody>
          <a:bodyPr>
            <a:normAutofit/>
          </a:bodyPr>
          <a:lstStyle/>
          <a:p>
            <a:r>
              <a:rPr lang="en-US" dirty="0">
                <a:solidFill>
                  <a:schemeClr val="accent1">
                    <a:lumMod val="20000"/>
                    <a:lumOff val="80000"/>
                  </a:schemeClr>
                </a:solidFill>
                <a:effectLst>
                  <a:glow rad="228600">
                    <a:schemeClr val="accent1">
                      <a:satMod val="175000"/>
                      <a:alpha val="40000"/>
                    </a:schemeClr>
                  </a:glow>
                </a:effectLst>
              </a:rPr>
              <a:t>Identifying Wafer Failures</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with Deep Learning</a:t>
            </a:r>
          </a:p>
        </p:txBody>
      </p:sp>
      <p:sp>
        <p:nvSpPr>
          <p:cNvPr id="4" name="TextBox 3">
            <a:extLst>
              <a:ext uri="{FF2B5EF4-FFF2-40B4-BE49-F238E27FC236}">
                <a16:creationId xmlns:a16="http://schemas.microsoft.com/office/drawing/2014/main" id="{E1771E47-AB44-4381-8B9A-5F538854EA54}"/>
              </a:ext>
            </a:extLst>
          </p:cNvPr>
          <p:cNvSpPr txBox="1"/>
          <p:nvPr/>
        </p:nvSpPr>
        <p:spPr>
          <a:xfrm>
            <a:off x="7322400" y="4509856"/>
            <a:ext cx="4854992" cy="1200329"/>
          </a:xfrm>
          <a:prstGeom prst="rect">
            <a:avLst/>
          </a:prstGeom>
          <a:gradFill>
            <a:gsLst>
              <a:gs pos="0">
                <a:schemeClr val="tx1">
                  <a:lumMod val="50000"/>
                  <a:lumOff val="50000"/>
                </a:schemeClr>
              </a:gs>
              <a:gs pos="17000">
                <a:schemeClr val="bg2">
                  <a:lumMod val="50000"/>
                </a:schemeClr>
              </a:gs>
              <a:gs pos="100000">
                <a:schemeClr val="tx1">
                  <a:lumMod val="95000"/>
                  <a:lumOff val="5000"/>
                </a:schemeClr>
              </a:gs>
            </a:gsLst>
          </a:gra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solidFill>
                  <a:schemeClr val="bg1"/>
                </a:solidFill>
              </a:rPr>
              <a:t>Ong  Boon </a:t>
            </a:r>
            <a:r>
              <a:rPr lang="en-US" sz="2400">
                <a:solidFill>
                  <a:schemeClr val="bg1"/>
                </a:solidFill>
              </a:rPr>
              <a:t>Ping                 A0195172B</a:t>
            </a:r>
            <a:endParaRPr lang="en-US" sz="2400" dirty="0">
              <a:solidFill>
                <a:schemeClr val="bg1"/>
              </a:solidFill>
            </a:endParaRPr>
          </a:p>
          <a:p>
            <a:r>
              <a:rPr lang="en-US" sz="2400" dirty="0">
                <a:solidFill>
                  <a:schemeClr val="bg1"/>
                </a:solidFill>
              </a:rPr>
              <a:t>Tan Chin Gee                     A0195296M</a:t>
            </a:r>
          </a:p>
          <a:p>
            <a:r>
              <a:rPr lang="en-US" sz="2400" dirty="0">
                <a:solidFill>
                  <a:schemeClr val="bg1"/>
                </a:solidFill>
              </a:rPr>
              <a:t>Han </a:t>
            </a:r>
            <a:r>
              <a:rPr lang="en-US" sz="2400" dirty="0" err="1">
                <a:solidFill>
                  <a:schemeClr val="bg1"/>
                </a:solidFill>
              </a:rPr>
              <a:t>Dongchou</a:t>
            </a:r>
            <a:r>
              <a:rPr lang="en-US" sz="2400" dirty="0">
                <a:solidFill>
                  <a:schemeClr val="bg1"/>
                </a:solidFill>
              </a:rPr>
              <a:t> Francis    A0195414A</a:t>
            </a:r>
            <a:endParaRPr lang="en-SG" sz="2400" dirty="0">
              <a:solidFill>
                <a:schemeClr val="bg1"/>
              </a:solidFill>
            </a:endParaRPr>
          </a:p>
        </p:txBody>
      </p:sp>
      <p:sp>
        <p:nvSpPr>
          <p:cNvPr id="3" name="Subtitle 2">
            <a:extLst>
              <a:ext uri="{FF2B5EF4-FFF2-40B4-BE49-F238E27FC236}">
                <a16:creationId xmlns:a16="http://schemas.microsoft.com/office/drawing/2014/main" id="{64298377-381C-4C56-9CD0-2029B661EB57}"/>
              </a:ext>
            </a:extLst>
          </p:cNvPr>
          <p:cNvSpPr>
            <a:spLocks noGrp="1"/>
          </p:cNvSpPr>
          <p:nvPr>
            <p:ph type="subTitle" idx="1"/>
          </p:nvPr>
        </p:nvSpPr>
        <p:spPr>
          <a:xfrm>
            <a:off x="1524000" y="4509856"/>
            <a:ext cx="9144000" cy="747944"/>
          </a:xfrm>
        </p:spPr>
        <p:txBody>
          <a:bodyPr/>
          <a:lstStyle/>
          <a:p>
            <a:r>
              <a:rPr lang="en-US" dirty="0">
                <a:solidFill>
                  <a:schemeClr val="bg1"/>
                </a:solidFill>
              </a:rPr>
              <a:t>A CA2 Project by  </a:t>
            </a:r>
          </a:p>
        </p:txBody>
      </p:sp>
    </p:spTree>
    <p:extLst>
      <p:ext uri="{BB962C8B-B14F-4D97-AF65-F5344CB8AC3E}">
        <p14:creationId xmlns:p14="http://schemas.microsoft.com/office/powerpoint/2010/main" val="64055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A typical data set contains test results from the wafers. These test results are gathered and stored in excel file along with manual classification by the technician.</a:t>
            </a:r>
          </a:p>
          <a:p>
            <a:r>
              <a:rPr lang="en-MY" dirty="0">
                <a:solidFill>
                  <a:schemeClr val="bg1"/>
                </a:solidFill>
              </a:rPr>
              <a:t>The technician classifies  specify whether it is “</a:t>
            </a:r>
            <a:r>
              <a:rPr lang="en-MY" dirty="0" err="1">
                <a:solidFill>
                  <a:schemeClr val="bg1"/>
                </a:solidFill>
              </a:rPr>
              <a:t>Grind”,”Saw</a:t>
            </a:r>
            <a:r>
              <a:rPr lang="en-MY" dirty="0">
                <a:solidFill>
                  <a:schemeClr val="bg1"/>
                </a:solidFill>
              </a:rPr>
              <a:t>” or “Material” issue or combination based on manual inspection of the wafers. Hence, there will be 3 columns. </a:t>
            </a:r>
          </a:p>
          <a:p>
            <a:r>
              <a:rPr lang="en-MY" dirty="0">
                <a:solidFill>
                  <a:schemeClr val="bg1"/>
                </a:solidFill>
              </a:rPr>
              <a:t>In our application, there are a total of 8 classes that the neural network will sort the problems into.</a:t>
            </a:r>
          </a:p>
          <a:p>
            <a:r>
              <a:rPr lang="en-MY" dirty="0">
                <a:solidFill>
                  <a:schemeClr val="bg1"/>
                </a:solidFill>
              </a:rPr>
              <a:t>Our data set is of the exact format of the actual wafer test results and manual classifications.</a:t>
            </a:r>
          </a:p>
        </p:txBody>
      </p:sp>
    </p:spTree>
    <p:extLst>
      <p:ext uri="{BB962C8B-B14F-4D97-AF65-F5344CB8AC3E}">
        <p14:creationId xmlns:p14="http://schemas.microsoft.com/office/powerpoint/2010/main" val="307210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4265141" cy="4648201"/>
          </a:xfrm>
        </p:spPr>
        <p:txBody>
          <a:bodyPr vert="horz" lIns="91440" tIns="45720" rIns="91440" bIns="45720" rtlCol="0">
            <a:normAutofit fontScale="92500" lnSpcReduction="10000"/>
          </a:bodyPr>
          <a:lstStyle/>
          <a:p>
            <a:r>
              <a:rPr lang="en-MY" dirty="0">
                <a:solidFill>
                  <a:schemeClr val="bg1">
                    <a:lumMod val="95000"/>
                  </a:schemeClr>
                </a:solidFill>
              </a:rPr>
              <a:t>The data set containing test results on 1090 wafers were put together in an Excel file along with manual classifications.</a:t>
            </a:r>
          </a:p>
          <a:p>
            <a:r>
              <a:rPr lang="en-MY" dirty="0">
                <a:solidFill>
                  <a:schemeClr val="bg1">
                    <a:lumMod val="95000"/>
                  </a:schemeClr>
                </a:solidFill>
              </a:rPr>
              <a:t>The data set was split into train and test portions.</a:t>
            </a:r>
          </a:p>
          <a:p>
            <a:r>
              <a:rPr lang="en-MY" dirty="0">
                <a:solidFill>
                  <a:schemeClr val="bg1">
                    <a:lumMod val="95000"/>
                  </a:schemeClr>
                </a:solidFill>
              </a:rPr>
              <a:t>Each row in csv file represents 1 wafer and hence the need to reshape the raw data into 2D </a:t>
            </a:r>
            <a:r>
              <a:rPr lang="en-MY" dirty="0" err="1">
                <a:solidFill>
                  <a:schemeClr val="bg1">
                    <a:lumMod val="95000"/>
                  </a:schemeClr>
                </a:solidFill>
              </a:rPr>
              <a:t>numpy</a:t>
            </a:r>
            <a:r>
              <a:rPr lang="en-MY" dirty="0">
                <a:solidFill>
                  <a:schemeClr val="bg1">
                    <a:lumMod val="95000"/>
                  </a:schemeClr>
                </a:solidFill>
              </a:rPr>
              <a:t> array after test and train data split</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262979"/>
          </a:xfrm>
          <a:prstGeom prst="rect">
            <a:avLst/>
          </a:prstGeom>
        </p:spPr>
        <p:txBody>
          <a:bodyPr wrap="square">
            <a:spAutoFit/>
          </a:bodyPr>
          <a:lstStyle/>
          <a:p>
            <a:pPr lvl="0">
              <a:defRPr/>
            </a:pPr>
            <a:r>
              <a:rPr lang="en-MY" sz="1400" dirty="0" err="1">
                <a:solidFill>
                  <a:srgbClr val="FFFF00"/>
                </a:solidFill>
              </a:rPr>
              <a:t>raw_data</a:t>
            </a:r>
            <a:r>
              <a:rPr lang="en-MY" sz="1400" dirty="0">
                <a:solidFill>
                  <a:srgbClr val="FFFF00"/>
                </a:solidFill>
              </a:rPr>
              <a:t> = </a:t>
            </a:r>
            <a:r>
              <a:rPr lang="en-MY" sz="1400" dirty="0" err="1">
                <a:solidFill>
                  <a:srgbClr val="FFFF00"/>
                </a:solidFill>
              </a:rPr>
              <a:t>pd.read_excel</a:t>
            </a:r>
            <a:r>
              <a:rPr lang="en-MY" sz="1400" dirty="0">
                <a:solidFill>
                  <a:srgbClr val="FFFF00"/>
                </a:solidFill>
              </a:rPr>
              <a:t>('td6.xlsx',sheet_name = "td6")   #raw data</a:t>
            </a:r>
          </a:p>
          <a:p>
            <a:pPr lvl="0">
              <a:defRPr/>
            </a:pPr>
            <a:r>
              <a:rPr lang="en-MY" sz="1400" dirty="0" err="1">
                <a:solidFill>
                  <a:srgbClr val="FFFF00"/>
                </a:solidFill>
              </a:rPr>
              <a:t>sdarray</a:t>
            </a:r>
            <a:r>
              <a:rPr lang="en-MY" sz="1400" dirty="0">
                <a:solidFill>
                  <a:srgbClr val="FFFF00"/>
                </a:solidFill>
              </a:rPr>
              <a:t>=</a:t>
            </a:r>
            <a:r>
              <a:rPr lang="en-MY" sz="1400" dirty="0" err="1">
                <a:solidFill>
                  <a:srgbClr val="FFFF00"/>
                </a:solidFill>
              </a:rPr>
              <a:t>raw_data.drop</a:t>
            </a:r>
            <a:r>
              <a:rPr lang="en-MY" sz="1400" dirty="0">
                <a:solidFill>
                  <a:srgbClr val="FFFF00"/>
                </a:solidFill>
              </a:rPr>
              <a:t>(["</a:t>
            </a:r>
            <a:r>
              <a:rPr lang="en-MY" sz="1400" dirty="0" err="1">
                <a:solidFill>
                  <a:srgbClr val="FFFF00"/>
                </a:solidFill>
              </a:rPr>
              <a:t>saw","grind","dielectric</a:t>
            </a:r>
            <a:r>
              <a:rPr lang="en-MY" sz="1400" dirty="0">
                <a:solidFill>
                  <a:srgbClr val="FFFF00"/>
                </a:solidFill>
              </a:rPr>
              <a:t>"],axis=1)  #Just the features. Drop the outputs</a:t>
            </a:r>
          </a:p>
          <a:p>
            <a:pPr lvl="0">
              <a:defRPr/>
            </a:pPr>
            <a:r>
              <a:rPr lang="en-MY" sz="1400" dirty="0" err="1">
                <a:solidFill>
                  <a:srgbClr val="FFFF00"/>
                </a:solidFill>
              </a:rPr>
              <a:t>raw_label</a:t>
            </a:r>
            <a:r>
              <a:rPr lang="en-MY" sz="1400" dirty="0">
                <a:solidFill>
                  <a:srgbClr val="FFFF00"/>
                </a:solidFill>
              </a:rPr>
              <a:t>=raw_data.saw+2*raw_data.grind+4*</a:t>
            </a:r>
            <a:r>
              <a:rPr lang="en-MY" sz="1400" dirty="0" err="1">
                <a:solidFill>
                  <a:srgbClr val="FFFF00"/>
                </a:solidFill>
              </a:rPr>
              <a:t>raw_data.dielectric</a:t>
            </a:r>
            <a:r>
              <a:rPr lang="en-MY" sz="1400" dirty="0">
                <a:solidFill>
                  <a:srgbClr val="FFFF00"/>
                </a:solidFill>
              </a:rPr>
              <a:t>  #The result. Combining 3 rows into value of 0 to 7</a:t>
            </a:r>
          </a:p>
          <a:p>
            <a:pPr lvl="0">
              <a:defRPr/>
            </a:pPr>
            <a:endParaRPr lang="en-MY" sz="1400" dirty="0">
              <a:solidFill>
                <a:srgbClr val="FFFF00"/>
              </a:solidFill>
            </a:endParaRPr>
          </a:p>
          <a:p>
            <a:pPr lvl="0">
              <a:defRPr/>
            </a:pPr>
            <a:r>
              <a:rPr lang="en-MY" sz="1400" dirty="0" err="1">
                <a:solidFill>
                  <a:srgbClr val="FFFF00"/>
                </a:solidFill>
              </a:rPr>
              <a:t>sdarray_train,sdarray_test,label_train,label_test</a:t>
            </a:r>
            <a:r>
              <a:rPr lang="en-MY" sz="1400" dirty="0">
                <a:solidFill>
                  <a:srgbClr val="FFFF00"/>
                </a:solidFill>
              </a:rPr>
              <a:t> = </a:t>
            </a:r>
            <a:r>
              <a:rPr lang="en-MY" sz="1400" dirty="0" err="1">
                <a:solidFill>
                  <a:srgbClr val="FFFF00"/>
                </a:solidFill>
              </a:rPr>
              <a:t>train_test_split</a:t>
            </a:r>
            <a:r>
              <a:rPr lang="en-MY" sz="1400" dirty="0">
                <a:solidFill>
                  <a:srgbClr val="FFFF00"/>
                </a:solidFill>
              </a:rPr>
              <a:t>(</a:t>
            </a:r>
            <a:r>
              <a:rPr lang="en-MY" sz="1400" dirty="0" err="1">
                <a:solidFill>
                  <a:srgbClr val="FFFF00"/>
                </a:solidFill>
              </a:rPr>
              <a:t>sdarray,raw_label,test_size</a:t>
            </a:r>
            <a:r>
              <a:rPr lang="en-MY" sz="1400" dirty="0">
                <a:solidFill>
                  <a:srgbClr val="FFFF00"/>
                </a:solidFill>
              </a:rPr>
              <a:t> = 0.2) #split test data</a:t>
            </a:r>
          </a:p>
          <a:p>
            <a:pPr lvl="0">
              <a:defRPr/>
            </a:pPr>
            <a:endParaRPr lang="en-MY" sz="1400" dirty="0">
              <a:solidFill>
                <a:srgbClr val="FFFF00"/>
              </a:solidFill>
            </a:endParaRPr>
          </a:p>
          <a:p>
            <a:pPr lvl="0">
              <a:defRPr/>
            </a:pPr>
            <a:r>
              <a:rPr lang="en-MY" sz="1400" dirty="0" err="1">
                <a:solidFill>
                  <a:srgbClr val="FFFF00"/>
                </a:solidFill>
              </a:rPr>
              <a:t>sdarray_train_np</a:t>
            </a:r>
            <a:r>
              <a:rPr lang="en-MY" sz="1400" dirty="0">
                <a:solidFill>
                  <a:srgbClr val="FFFF00"/>
                </a:solidFill>
              </a:rPr>
              <a:t>=</a:t>
            </a:r>
            <a:r>
              <a:rPr lang="en-MY" sz="1400" dirty="0" err="1">
                <a:solidFill>
                  <a:srgbClr val="FFFF00"/>
                </a:solidFill>
              </a:rPr>
              <a:t>sdarray_train.as_matrix</a:t>
            </a:r>
            <a:r>
              <a:rPr lang="en-MY" sz="1400" dirty="0">
                <a:solidFill>
                  <a:srgbClr val="FFFF00"/>
                </a:solidFill>
              </a:rPr>
              <a:t>() #Changing input format</a:t>
            </a:r>
          </a:p>
          <a:p>
            <a:pPr lvl="0">
              <a:defRPr/>
            </a:pPr>
            <a:r>
              <a:rPr lang="en-MY" sz="1400" dirty="0" err="1">
                <a:solidFill>
                  <a:srgbClr val="FFFF00"/>
                </a:solidFill>
              </a:rPr>
              <a:t>twoDarray_train</a:t>
            </a:r>
            <a:r>
              <a:rPr lang="en-MY" sz="1400" dirty="0">
                <a:solidFill>
                  <a:srgbClr val="FFFF00"/>
                </a:solidFill>
              </a:rPr>
              <a:t> = </a:t>
            </a:r>
            <a:r>
              <a:rPr lang="en-MY" sz="1400" dirty="0" err="1">
                <a:solidFill>
                  <a:srgbClr val="FFFF00"/>
                </a:solidFill>
              </a:rPr>
              <a:t>sdarray_train_np.reshape</a:t>
            </a:r>
            <a:r>
              <a:rPr lang="en-MY" sz="1400" dirty="0">
                <a:solidFill>
                  <a:srgbClr val="FFFF00"/>
                </a:solidFill>
              </a:rPr>
              <a:t>((</a:t>
            </a:r>
            <a:r>
              <a:rPr lang="en-MY" sz="1400" dirty="0" err="1">
                <a:solidFill>
                  <a:srgbClr val="FFFF00"/>
                </a:solidFill>
              </a:rPr>
              <a:t>sdarray_train_np.shape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sdarray_test_np</a:t>
            </a:r>
            <a:r>
              <a:rPr lang="en-MY" sz="1400" dirty="0">
                <a:solidFill>
                  <a:srgbClr val="FFFF00"/>
                </a:solidFill>
              </a:rPr>
              <a:t>=</a:t>
            </a:r>
            <a:r>
              <a:rPr lang="en-MY" sz="1400" dirty="0" err="1">
                <a:solidFill>
                  <a:srgbClr val="FFFF00"/>
                </a:solidFill>
              </a:rPr>
              <a:t>sdarray_test.as_matrix</a:t>
            </a:r>
            <a:r>
              <a:rPr lang="en-MY" sz="1400" dirty="0">
                <a:solidFill>
                  <a:srgbClr val="FFFF00"/>
                </a:solidFill>
              </a:rPr>
              <a:t>()</a:t>
            </a:r>
          </a:p>
          <a:p>
            <a:pPr lvl="0">
              <a:defRPr/>
            </a:pPr>
            <a:r>
              <a:rPr lang="en-MY" sz="1400" dirty="0" err="1">
                <a:solidFill>
                  <a:srgbClr val="FFFF00"/>
                </a:solidFill>
              </a:rPr>
              <a:t>twoDarray_test</a:t>
            </a:r>
            <a:r>
              <a:rPr lang="en-MY" sz="1400" dirty="0">
                <a:solidFill>
                  <a:srgbClr val="FFFF00"/>
                </a:solidFill>
              </a:rPr>
              <a:t> = </a:t>
            </a:r>
            <a:r>
              <a:rPr lang="en-MY" sz="1400" dirty="0" err="1">
                <a:solidFill>
                  <a:srgbClr val="FFFF00"/>
                </a:solidFill>
              </a:rPr>
              <a:t>sdarray_test_np.reshape</a:t>
            </a:r>
            <a:r>
              <a:rPr lang="en-MY" sz="1400" dirty="0">
                <a:solidFill>
                  <a:srgbClr val="FFFF00"/>
                </a:solidFill>
              </a:rPr>
              <a:t>((</a:t>
            </a:r>
            <a:r>
              <a:rPr lang="en-MY" sz="1400" dirty="0" err="1">
                <a:solidFill>
                  <a:srgbClr val="FFFF00"/>
                </a:solidFill>
              </a:rPr>
              <a:t>sdarray_test_np.shape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trDat</a:t>
            </a:r>
            <a:r>
              <a:rPr lang="en-MY" sz="1400" dirty="0">
                <a:solidFill>
                  <a:srgbClr val="FFFF00"/>
                </a:solidFill>
              </a:rPr>
              <a:t>=</a:t>
            </a:r>
            <a:r>
              <a:rPr lang="en-MY" sz="1400" dirty="0" err="1">
                <a:solidFill>
                  <a:srgbClr val="FFFF00"/>
                </a:solidFill>
              </a:rPr>
              <a:t>twoDarray_train</a:t>
            </a:r>
            <a:r>
              <a:rPr lang="en-MY" sz="1400" dirty="0">
                <a:solidFill>
                  <a:srgbClr val="FFFF00"/>
                </a:solidFill>
              </a:rPr>
              <a:t> </a:t>
            </a:r>
          </a:p>
          <a:p>
            <a:pPr lvl="0">
              <a:defRPr/>
            </a:pPr>
            <a:r>
              <a:rPr lang="en-MY" sz="1400" dirty="0" err="1">
                <a:solidFill>
                  <a:srgbClr val="FFFF00"/>
                </a:solidFill>
              </a:rPr>
              <a:t>trLbl</a:t>
            </a:r>
            <a:r>
              <a:rPr lang="en-MY" sz="1400" dirty="0">
                <a:solidFill>
                  <a:srgbClr val="FFFF00"/>
                </a:solidFill>
              </a:rPr>
              <a:t>=</a:t>
            </a:r>
            <a:r>
              <a:rPr lang="en-MY" sz="1400" dirty="0" err="1">
                <a:solidFill>
                  <a:srgbClr val="FFFF00"/>
                </a:solidFill>
              </a:rPr>
              <a:t>label_train</a:t>
            </a:r>
            <a:endParaRPr lang="en-MY" sz="1400" dirty="0">
              <a:solidFill>
                <a:srgbClr val="FFFF00"/>
              </a:solidFill>
            </a:endParaRPr>
          </a:p>
          <a:p>
            <a:pPr lvl="0">
              <a:defRPr/>
            </a:pPr>
            <a:endParaRPr lang="en-MY" sz="1400" dirty="0">
              <a:solidFill>
                <a:srgbClr val="FFFF00"/>
              </a:solidFill>
            </a:endParaRPr>
          </a:p>
          <a:p>
            <a:pPr lvl="0">
              <a:defRPr/>
            </a:pPr>
            <a:r>
              <a:rPr lang="en-US" sz="1400" dirty="0" err="1">
                <a:solidFill>
                  <a:srgbClr val="FFFF00"/>
                </a:solidFill>
              </a:rPr>
              <a:t>tsDat</a:t>
            </a:r>
            <a:r>
              <a:rPr lang="en-US" sz="1400" dirty="0">
                <a:solidFill>
                  <a:srgbClr val="FFFF00"/>
                </a:solidFill>
              </a:rPr>
              <a:t>=</a:t>
            </a:r>
            <a:r>
              <a:rPr lang="en-US" sz="1400" dirty="0" err="1">
                <a:solidFill>
                  <a:srgbClr val="FFFF00"/>
                </a:solidFill>
              </a:rPr>
              <a:t>twoDarray_test</a:t>
            </a:r>
            <a:endParaRPr lang="en-US" sz="1400" dirty="0">
              <a:solidFill>
                <a:srgbClr val="FFFF00"/>
              </a:solidFill>
            </a:endParaRPr>
          </a:p>
          <a:p>
            <a:pPr lvl="0">
              <a:defRPr/>
            </a:pPr>
            <a:r>
              <a:rPr lang="en-US" sz="1400" dirty="0" err="1">
                <a:solidFill>
                  <a:srgbClr val="FFFF00"/>
                </a:solidFill>
              </a:rPr>
              <a:t>tsLbl</a:t>
            </a:r>
            <a:r>
              <a:rPr lang="en-US" sz="1400" dirty="0">
                <a:solidFill>
                  <a:srgbClr val="FFFF00"/>
                </a:solidFill>
              </a:rPr>
              <a:t>=</a:t>
            </a:r>
            <a:r>
              <a:rPr lang="en-US" sz="1400" dirty="0" err="1">
                <a:solidFill>
                  <a:srgbClr val="FFFF00"/>
                </a:solidFill>
              </a:rPr>
              <a:t>label_test</a:t>
            </a:r>
            <a:endParaRPr lang="en-US" sz="1400" dirty="0">
              <a:solidFill>
                <a:srgbClr val="FFFF00"/>
              </a:solidFill>
            </a:endParaRP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trDat.astype</a:t>
            </a:r>
            <a:r>
              <a:rPr lang="en-MY" sz="1400" dirty="0">
                <a:solidFill>
                  <a:srgbClr val="FFFF00"/>
                </a:solidFill>
              </a:rPr>
              <a:t>('float32')/500 #Convert ohm value to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tsDat.astype</a:t>
            </a:r>
            <a:r>
              <a:rPr lang="en-MY" sz="1400" dirty="0">
                <a:solidFill>
                  <a:srgbClr val="FFFF00"/>
                </a:solidFill>
              </a:rPr>
              <a:t>('float32')/500 #</a:t>
            </a:r>
          </a:p>
        </p:txBody>
      </p:sp>
    </p:spTree>
    <p:extLst>
      <p:ext uri="{BB962C8B-B14F-4D97-AF65-F5344CB8AC3E}">
        <p14:creationId xmlns:p14="http://schemas.microsoft.com/office/powerpoint/2010/main" val="91726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1" y="1912124"/>
            <a:ext cx="3573162" cy="4648201"/>
          </a:xfrm>
        </p:spPr>
        <p:txBody>
          <a:bodyPr vert="horz" lIns="91440" tIns="45720" rIns="91440" bIns="45720" rtlCol="0">
            <a:normAutofit/>
          </a:bodyPr>
          <a:lstStyle/>
          <a:p>
            <a:r>
              <a:rPr lang="en-MY" dirty="0">
                <a:solidFill>
                  <a:schemeClr val="bg1">
                    <a:lumMod val="95000"/>
                  </a:schemeClr>
                </a:solidFill>
              </a:rPr>
              <a:t>The input was converted to categorical value.</a:t>
            </a:r>
          </a:p>
          <a:p>
            <a:r>
              <a:rPr lang="en-MY" dirty="0">
                <a:solidFill>
                  <a:schemeClr val="bg1">
                    <a:lumMod val="95000"/>
                  </a:schemeClr>
                </a:solidFill>
              </a:rPr>
              <a:t>Number of classes is also accounted.</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047536"/>
          </a:xfrm>
          <a:prstGeom prst="rect">
            <a:avLst/>
          </a:prstGeom>
        </p:spPr>
        <p:txBody>
          <a:bodyPr wrap="square">
            <a:spAutoFit/>
          </a:bodyPr>
          <a:lstStyle/>
          <a:p>
            <a:pPr lvl="0">
              <a:defRPr/>
            </a:pPr>
            <a:r>
              <a:rPr lang="en-MY" sz="1400" dirty="0">
                <a:solidFill>
                  <a:srgbClr val="FFFF00"/>
                </a:solidFill>
              </a:rPr>
              <a:t> # Retrieve the row size of each image</a:t>
            </a:r>
          </a:p>
          <a:p>
            <a:pPr lvl="0">
              <a:defRPr/>
            </a:pPr>
            <a:r>
              <a:rPr lang="en-MY" sz="1400" dirty="0">
                <a:solidFill>
                  <a:srgbClr val="FFFF00"/>
                </a:solidFill>
              </a:rPr>
              <a:t>                            # Retrieve the column size of each image</a:t>
            </a:r>
          </a:p>
          <a:p>
            <a:pPr lvl="0">
              <a:defRPr/>
            </a:pPr>
            <a:r>
              <a:rPr lang="en-MY" sz="1400" dirty="0" err="1">
                <a:solidFill>
                  <a:srgbClr val="FFFF00"/>
                </a:solidFill>
              </a:rPr>
              <a:t>imgrows</a:t>
            </a:r>
            <a:r>
              <a:rPr lang="en-MY" sz="1400" dirty="0">
                <a:solidFill>
                  <a:srgbClr val="FFFF00"/>
                </a:solidFill>
              </a:rPr>
              <a:t>     = </a:t>
            </a:r>
            <a:r>
              <a:rPr lang="en-MY" sz="1400" dirty="0" err="1">
                <a:solidFill>
                  <a:srgbClr val="FFFF00"/>
                </a:solidFill>
              </a:rPr>
              <a:t>trDat.shape</a:t>
            </a:r>
            <a:r>
              <a:rPr lang="en-MY" sz="1400" dirty="0">
                <a:solidFill>
                  <a:srgbClr val="FFFF00"/>
                </a:solidFill>
              </a:rPr>
              <a:t>[1]</a:t>
            </a:r>
          </a:p>
          <a:p>
            <a:pPr lvl="0">
              <a:defRPr/>
            </a:pPr>
            <a:r>
              <a:rPr lang="en-MY" sz="1400" dirty="0" err="1">
                <a:solidFill>
                  <a:srgbClr val="FFFF00"/>
                </a:solidFill>
              </a:rPr>
              <a:t>imgclms</a:t>
            </a:r>
            <a:r>
              <a:rPr lang="en-MY" sz="1400" dirty="0">
                <a:solidFill>
                  <a:srgbClr val="FFFF00"/>
                </a:solidFill>
              </a:rPr>
              <a:t>     = </a:t>
            </a:r>
            <a:r>
              <a:rPr lang="en-MY" sz="1400" dirty="0" err="1">
                <a:solidFill>
                  <a:srgbClr val="FFFF00"/>
                </a:solidFill>
              </a:rPr>
              <a:t>trDat.shape</a:t>
            </a:r>
            <a:r>
              <a:rPr lang="en-MY" sz="1400" dirty="0">
                <a:solidFill>
                  <a:srgbClr val="FFFF00"/>
                </a:solidFill>
              </a:rPr>
              <a:t>[2]</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reshape the data to be [samples][width][height][channel]</a:t>
            </a:r>
          </a:p>
          <a:p>
            <a:pPr lvl="0">
              <a:defRPr/>
            </a:pPr>
            <a:r>
              <a:rPr lang="en-MY" sz="1400" dirty="0">
                <a:solidFill>
                  <a:srgbClr val="FFFF00"/>
                </a:solidFill>
              </a:rPr>
              <a:t>                            # This is required by </a:t>
            </a:r>
            <a:r>
              <a:rPr lang="en-MY" sz="1400" dirty="0" err="1">
                <a:solidFill>
                  <a:srgbClr val="FFFF00"/>
                </a:solidFill>
              </a:rPr>
              <a:t>Keras</a:t>
            </a:r>
            <a:r>
              <a:rPr lang="en-MY" sz="1400" dirty="0">
                <a:solidFill>
                  <a:srgbClr val="FFFF00"/>
                </a:solidFill>
              </a:rPr>
              <a:t> framework</a:t>
            </a: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trDat.reshape</a:t>
            </a:r>
            <a:r>
              <a:rPr lang="en-MY" sz="1400" dirty="0">
                <a:solidFill>
                  <a:srgbClr val="FFFF00"/>
                </a:solidFill>
              </a:rPr>
              <a:t>(</a:t>
            </a:r>
            <a:r>
              <a:rPr lang="en-MY" sz="1400" dirty="0" err="1">
                <a:solidFill>
                  <a:srgbClr val="FFFF00"/>
                </a:solidFill>
              </a:rPr>
              <a:t>trDat.shape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tsDat.reshape</a:t>
            </a:r>
            <a:r>
              <a:rPr lang="en-MY" sz="1400" dirty="0">
                <a:solidFill>
                  <a:srgbClr val="FFFF00"/>
                </a:solidFill>
              </a:rPr>
              <a:t>(</a:t>
            </a:r>
            <a:r>
              <a:rPr lang="en-MY" sz="1400" dirty="0" err="1">
                <a:solidFill>
                  <a:srgbClr val="FFFF00"/>
                </a:solidFill>
              </a:rPr>
              <a:t>tsDat.shape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Perform one hot encoding on the labels</a:t>
            </a:r>
          </a:p>
          <a:p>
            <a:pPr lvl="0">
              <a:defRPr/>
            </a:pPr>
            <a:r>
              <a:rPr lang="en-MY" sz="1400" dirty="0">
                <a:solidFill>
                  <a:srgbClr val="FFFF00"/>
                </a:solidFill>
              </a:rPr>
              <a:t>                            # Retrieve the number of classes in this problem</a:t>
            </a:r>
          </a:p>
          <a:p>
            <a:pPr lvl="0">
              <a:defRPr/>
            </a:pPr>
            <a:r>
              <a:rPr lang="en-MY" sz="1400" dirty="0" err="1">
                <a:solidFill>
                  <a:srgbClr val="FFFF00"/>
                </a:solidFill>
              </a:rPr>
              <a:t>trLbl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trLbl</a:t>
            </a:r>
            <a:r>
              <a:rPr lang="en-MY" sz="1400" dirty="0">
                <a:solidFill>
                  <a:srgbClr val="FFFF00"/>
                </a:solidFill>
              </a:rPr>
              <a:t>)</a:t>
            </a:r>
          </a:p>
          <a:p>
            <a:pPr lvl="0">
              <a:defRPr/>
            </a:pPr>
            <a:r>
              <a:rPr lang="en-MY" sz="1400" dirty="0" err="1">
                <a:solidFill>
                  <a:srgbClr val="FFFF00"/>
                </a:solidFill>
              </a:rPr>
              <a:t>tsLbl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tsLbl</a:t>
            </a:r>
            <a:r>
              <a:rPr lang="en-MY" sz="1400" dirty="0">
                <a:solidFill>
                  <a:srgbClr val="FFFF00"/>
                </a:solidFill>
              </a:rPr>
              <a:t>)</a:t>
            </a:r>
          </a:p>
          <a:p>
            <a:pPr lvl="0">
              <a:defRPr/>
            </a:pPr>
            <a:r>
              <a:rPr lang="en-MY" sz="1400" dirty="0" err="1">
                <a:solidFill>
                  <a:srgbClr val="FFFF00"/>
                </a:solidFill>
              </a:rPr>
              <a:t>num_classes</a:t>
            </a:r>
            <a:r>
              <a:rPr lang="en-MY" sz="1400" dirty="0">
                <a:solidFill>
                  <a:srgbClr val="FFFF00"/>
                </a:solidFill>
              </a:rPr>
              <a:t> = </a:t>
            </a:r>
            <a:r>
              <a:rPr lang="en-MY" sz="1400" dirty="0" err="1">
                <a:solidFill>
                  <a:srgbClr val="FFFF00"/>
                </a:solidFill>
              </a:rPr>
              <a:t>tsLbl.shape</a:t>
            </a:r>
            <a:r>
              <a:rPr lang="en-MY" sz="1400" dirty="0">
                <a:solidFill>
                  <a:srgbClr val="FFFF00"/>
                </a:solidFill>
              </a:rPr>
              <a:t>[1]</a:t>
            </a:r>
          </a:p>
        </p:txBody>
      </p:sp>
    </p:spTree>
    <p:extLst>
      <p:ext uri="{BB962C8B-B14F-4D97-AF65-F5344CB8AC3E}">
        <p14:creationId xmlns:p14="http://schemas.microsoft.com/office/powerpoint/2010/main" val="379090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1" y="1912124"/>
            <a:ext cx="3573162" cy="4648201"/>
          </a:xfrm>
        </p:spPr>
        <p:txBody>
          <a:bodyPr vert="horz" lIns="91440" tIns="45720" rIns="91440" bIns="45720" rtlCol="0">
            <a:normAutofit/>
          </a:bodyPr>
          <a:lstStyle/>
          <a:p>
            <a:r>
              <a:rPr lang="en-MY" dirty="0">
                <a:solidFill>
                  <a:schemeClr val="bg1">
                    <a:lumMod val="95000"/>
                  </a:schemeClr>
                </a:solidFill>
              </a:rPr>
              <a:t>The input was converted to categorical value.</a:t>
            </a:r>
          </a:p>
          <a:p>
            <a:r>
              <a:rPr lang="en-MY" dirty="0">
                <a:solidFill>
                  <a:schemeClr val="bg1">
                    <a:lumMod val="95000"/>
                  </a:schemeClr>
                </a:solidFill>
              </a:rPr>
              <a:t>Number of classes is also accounted.</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047536"/>
          </a:xfrm>
          <a:prstGeom prst="rect">
            <a:avLst/>
          </a:prstGeom>
        </p:spPr>
        <p:txBody>
          <a:bodyPr wrap="square">
            <a:spAutoFit/>
          </a:bodyPr>
          <a:lstStyle/>
          <a:p>
            <a:pPr lvl="0">
              <a:defRPr/>
            </a:pPr>
            <a:r>
              <a:rPr lang="en-MY" sz="1400" dirty="0">
                <a:solidFill>
                  <a:srgbClr val="FFFF00"/>
                </a:solidFill>
              </a:rPr>
              <a:t> # Retrieve the row size of each image</a:t>
            </a:r>
          </a:p>
          <a:p>
            <a:pPr lvl="0">
              <a:defRPr/>
            </a:pPr>
            <a:r>
              <a:rPr lang="en-MY" sz="1400" dirty="0">
                <a:solidFill>
                  <a:srgbClr val="FFFF00"/>
                </a:solidFill>
              </a:rPr>
              <a:t>                            # Retrieve the column size of each image</a:t>
            </a:r>
          </a:p>
          <a:p>
            <a:pPr lvl="0">
              <a:defRPr/>
            </a:pPr>
            <a:r>
              <a:rPr lang="en-MY" sz="1400" dirty="0" err="1">
                <a:solidFill>
                  <a:srgbClr val="FFFF00"/>
                </a:solidFill>
              </a:rPr>
              <a:t>imgrows</a:t>
            </a:r>
            <a:r>
              <a:rPr lang="en-MY" sz="1400" dirty="0">
                <a:solidFill>
                  <a:srgbClr val="FFFF00"/>
                </a:solidFill>
              </a:rPr>
              <a:t>     = </a:t>
            </a:r>
            <a:r>
              <a:rPr lang="en-MY" sz="1400" dirty="0" err="1">
                <a:solidFill>
                  <a:srgbClr val="FFFF00"/>
                </a:solidFill>
              </a:rPr>
              <a:t>trDat.shape</a:t>
            </a:r>
            <a:r>
              <a:rPr lang="en-MY" sz="1400" dirty="0">
                <a:solidFill>
                  <a:srgbClr val="FFFF00"/>
                </a:solidFill>
              </a:rPr>
              <a:t>[1]</a:t>
            </a:r>
          </a:p>
          <a:p>
            <a:pPr lvl="0">
              <a:defRPr/>
            </a:pPr>
            <a:r>
              <a:rPr lang="en-MY" sz="1400" dirty="0" err="1">
                <a:solidFill>
                  <a:srgbClr val="FFFF00"/>
                </a:solidFill>
              </a:rPr>
              <a:t>imgclms</a:t>
            </a:r>
            <a:r>
              <a:rPr lang="en-MY" sz="1400" dirty="0">
                <a:solidFill>
                  <a:srgbClr val="FFFF00"/>
                </a:solidFill>
              </a:rPr>
              <a:t>     = </a:t>
            </a:r>
            <a:r>
              <a:rPr lang="en-MY" sz="1400" dirty="0" err="1">
                <a:solidFill>
                  <a:srgbClr val="FFFF00"/>
                </a:solidFill>
              </a:rPr>
              <a:t>trDat.shape</a:t>
            </a:r>
            <a:r>
              <a:rPr lang="en-MY" sz="1400" dirty="0">
                <a:solidFill>
                  <a:srgbClr val="FFFF00"/>
                </a:solidFill>
              </a:rPr>
              <a:t>[2]</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reshape the data to be [samples][width][height][channel]</a:t>
            </a:r>
          </a:p>
          <a:p>
            <a:pPr lvl="0">
              <a:defRPr/>
            </a:pPr>
            <a:r>
              <a:rPr lang="en-MY" sz="1400" dirty="0">
                <a:solidFill>
                  <a:srgbClr val="FFFF00"/>
                </a:solidFill>
              </a:rPr>
              <a:t>                            # This is required by </a:t>
            </a:r>
            <a:r>
              <a:rPr lang="en-MY" sz="1400" dirty="0" err="1">
                <a:solidFill>
                  <a:srgbClr val="FFFF00"/>
                </a:solidFill>
              </a:rPr>
              <a:t>Keras</a:t>
            </a:r>
            <a:r>
              <a:rPr lang="en-MY" sz="1400" dirty="0">
                <a:solidFill>
                  <a:srgbClr val="FFFF00"/>
                </a:solidFill>
              </a:rPr>
              <a:t> framework</a:t>
            </a: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trDat.reshape</a:t>
            </a:r>
            <a:r>
              <a:rPr lang="en-MY" sz="1400" dirty="0">
                <a:solidFill>
                  <a:srgbClr val="FFFF00"/>
                </a:solidFill>
              </a:rPr>
              <a:t>(</a:t>
            </a:r>
            <a:r>
              <a:rPr lang="en-MY" sz="1400" dirty="0" err="1">
                <a:solidFill>
                  <a:srgbClr val="FFFF00"/>
                </a:solidFill>
              </a:rPr>
              <a:t>trDat.shape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tsDat.reshape</a:t>
            </a:r>
            <a:r>
              <a:rPr lang="en-MY" sz="1400" dirty="0">
                <a:solidFill>
                  <a:srgbClr val="FFFF00"/>
                </a:solidFill>
              </a:rPr>
              <a:t>(</a:t>
            </a:r>
            <a:r>
              <a:rPr lang="en-MY" sz="1400" dirty="0" err="1">
                <a:solidFill>
                  <a:srgbClr val="FFFF00"/>
                </a:solidFill>
              </a:rPr>
              <a:t>tsDat.shape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Perform one hot encoding on the labels</a:t>
            </a:r>
          </a:p>
          <a:p>
            <a:pPr lvl="0">
              <a:defRPr/>
            </a:pPr>
            <a:r>
              <a:rPr lang="en-MY" sz="1400" dirty="0">
                <a:solidFill>
                  <a:srgbClr val="FFFF00"/>
                </a:solidFill>
              </a:rPr>
              <a:t>                            # Retrieve the number of classes in this problem</a:t>
            </a:r>
          </a:p>
          <a:p>
            <a:pPr lvl="0">
              <a:defRPr/>
            </a:pPr>
            <a:r>
              <a:rPr lang="en-MY" sz="1400" dirty="0" err="1">
                <a:solidFill>
                  <a:srgbClr val="FFFF00"/>
                </a:solidFill>
              </a:rPr>
              <a:t>trLbl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trLbl</a:t>
            </a:r>
            <a:r>
              <a:rPr lang="en-MY" sz="1400" dirty="0">
                <a:solidFill>
                  <a:srgbClr val="FFFF00"/>
                </a:solidFill>
              </a:rPr>
              <a:t>)</a:t>
            </a:r>
          </a:p>
          <a:p>
            <a:pPr lvl="0">
              <a:defRPr/>
            </a:pPr>
            <a:r>
              <a:rPr lang="en-MY" sz="1400" dirty="0" err="1">
                <a:solidFill>
                  <a:srgbClr val="FFFF00"/>
                </a:solidFill>
              </a:rPr>
              <a:t>tsLbl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tsLbl</a:t>
            </a:r>
            <a:r>
              <a:rPr lang="en-MY" sz="1400" dirty="0">
                <a:solidFill>
                  <a:srgbClr val="FFFF00"/>
                </a:solidFill>
              </a:rPr>
              <a:t>)</a:t>
            </a:r>
          </a:p>
          <a:p>
            <a:pPr lvl="0">
              <a:defRPr/>
            </a:pPr>
            <a:r>
              <a:rPr lang="en-MY" sz="1400" dirty="0" err="1">
                <a:solidFill>
                  <a:srgbClr val="FFFF00"/>
                </a:solidFill>
              </a:rPr>
              <a:t>num_classes</a:t>
            </a:r>
            <a:r>
              <a:rPr lang="en-MY" sz="1400" dirty="0">
                <a:solidFill>
                  <a:srgbClr val="FFFF00"/>
                </a:solidFill>
              </a:rPr>
              <a:t> = </a:t>
            </a:r>
            <a:r>
              <a:rPr lang="en-MY" sz="1400" dirty="0" err="1">
                <a:solidFill>
                  <a:srgbClr val="FFFF00"/>
                </a:solidFill>
              </a:rPr>
              <a:t>tsLbl.shape</a:t>
            </a:r>
            <a:r>
              <a:rPr lang="en-MY" sz="1400" dirty="0">
                <a:solidFill>
                  <a:srgbClr val="FFFF00"/>
                </a:solidFill>
              </a:rPr>
              <a:t>[1]</a:t>
            </a:r>
          </a:p>
        </p:txBody>
      </p:sp>
    </p:spTree>
    <p:extLst>
      <p:ext uri="{BB962C8B-B14F-4D97-AF65-F5344CB8AC3E}">
        <p14:creationId xmlns:p14="http://schemas.microsoft.com/office/powerpoint/2010/main" val="418168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588463" y="1386610"/>
            <a:ext cx="11015074" cy="512848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Learning Rate Setting</a:t>
            </a:r>
          </a:p>
        </p:txBody>
      </p:sp>
      <p:sp>
        <p:nvSpPr>
          <p:cNvPr id="22" name="Content Placeholder 2">
            <a:extLst>
              <a:ext uri="{FF2B5EF4-FFF2-40B4-BE49-F238E27FC236}">
                <a16:creationId xmlns:a16="http://schemas.microsoft.com/office/drawing/2014/main" id="{BEA25717-6A53-4136-834C-E8DB3315455F}"/>
              </a:ext>
            </a:extLst>
          </p:cNvPr>
          <p:cNvSpPr>
            <a:spLocks noGrp="1"/>
          </p:cNvSpPr>
          <p:nvPr>
            <p:ph idx="1"/>
          </p:nvPr>
        </p:nvSpPr>
        <p:spPr>
          <a:xfrm>
            <a:off x="838200" y="1825625"/>
            <a:ext cx="10515600" cy="4351338"/>
          </a:xfrm>
        </p:spPr>
        <p:txBody>
          <a:bodyPr/>
          <a:lstStyle/>
          <a:p>
            <a:pPr marL="0" indent="0">
              <a:buNone/>
            </a:pPr>
            <a:r>
              <a:rPr lang="en-MY" dirty="0">
                <a:solidFill>
                  <a:schemeClr val="bg1">
                    <a:lumMod val="95000"/>
                  </a:schemeClr>
                </a:solidFill>
              </a:rPr>
              <a:t>Applying initial learning rate at the beginning, and applying step wise decay when setting the learning scheduler.</a:t>
            </a:r>
          </a:p>
        </p:txBody>
      </p:sp>
      <p:pic>
        <p:nvPicPr>
          <p:cNvPr id="23" name="Picture 22">
            <a:extLst>
              <a:ext uri="{FF2B5EF4-FFF2-40B4-BE49-F238E27FC236}">
                <a16:creationId xmlns:a16="http://schemas.microsoft.com/office/drawing/2014/main" id="{7F3C6DBE-965C-4354-82F1-96C7CB630DAD}"/>
              </a:ext>
            </a:extLst>
          </p:cNvPr>
          <p:cNvPicPr>
            <a:picLocks noChangeAspect="1"/>
          </p:cNvPicPr>
          <p:nvPr/>
        </p:nvPicPr>
        <p:blipFill>
          <a:blip r:embed="rId3"/>
          <a:stretch>
            <a:fillRect/>
          </a:stretch>
        </p:blipFill>
        <p:spPr>
          <a:xfrm>
            <a:off x="3972568" y="3429000"/>
            <a:ext cx="3629025" cy="2352675"/>
          </a:xfrm>
          <a:prstGeom prst="rect">
            <a:avLst/>
          </a:prstGeom>
        </p:spPr>
      </p:pic>
    </p:spTree>
    <p:extLst>
      <p:ext uri="{BB962C8B-B14F-4D97-AF65-F5344CB8AC3E}">
        <p14:creationId xmlns:p14="http://schemas.microsoft.com/office/powerpoint/2010/main" val="8808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66725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Training the Neural Network </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	</a:t>
            </a:r>
            <a:r>
              <a:rPr lang="en-US" sz="3200" dirty="0">
                <a:solidFill>
                  <a:schemeClr val="accent1">
                    <a:lumMod val="20000"/>
                    <a:lumOff val="80000"/>
                  </a:schemeClr>
                </a:solidFill>
                <a:effectLst>
                  <a:glow rad="228600">
                    <a:schemeClr val="accent1">
                      <a:satMod val="175000"/>
                      <a:alpha val="40000"/>
                    </a:schemeClr>
                  </a:glow>
                </a:effectLst>
              </a:rPr>
              <a:t>– Standard Neural Network</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3933567" cy="4351338"/>
          </a:xfrm>
        </p:spPr>
        <p:txBody>
          <a:bodyPr/>
          <a:lstStyle/>
          <a:p>
            <a:pPr marL="0" indent="0">
              <a:buNone/>
            </a:pPr>
            <a:r>
              <a:rPr lang="en-US" dirty="0">
                <a:solidFill>
                  <a:schemeClr val="bg1"/>
                </a:solidFill>
              </a:rPr>
              <a:t>We started with the standard convolutional neural network which gave us an accuracy of </a:t>
            </a:r>
          </a:p>
          <a:p>
            <a:pPr marL="0" indent="0">
              <a:buNone/>
            </a:pPr>
            <a:r>
              <a:rPr lang="en-US" sz="3600" dirty="0">
                <a:solidFill>
                  <a:srgbClr val="FFFF00"/>
                </a:solidFill>
              </a:rPr>
              <a:t>91.74%</a:t>
            </a:r>
          </a:p>
        </p:txBody>
      </p:sp>
      <p:sp>
        <p:nvSpPr>
          <p:cNvPr id="6" name="Rectangle 5">
            <a:extLst>
              <a:ext uri="{FF2B5EF4-FFF2-40B4-BE49-F238E27FC236}">
                <a16:creationId xmlns:a16="http://schemas.microsoft.com/office/drawing/2014/main" id="{A54DD88C-D977-422B-B722-CAD61B6CA889}"/>
              </a:ext>
            </a:extLst>
          </p:cNvPr>
          <p:cNvSpPr/>
          <p:nvPr/>
        </p:nvSpPr>
        <p:spPr>
          <a:xfrm>
            <a:off x="4856205" y="2006601"/>
            <a:ext cx="7203991" cy="3970318"/>
          </a:xfrm>
          <a:prstGeom prst="rect">
            <a:avLst/>
          </a:prstGeom>
        </p:spPr>
        <p:txBody>
          <a:bodyPr wrap="square">
            <a:spAutoFit/>
          </a:bodyPr>
          <a:lstStyle/>
          <a:p>
            <a:r>
              <a:rPr lang="en-SG" dirty="0">
                <a:solidFill>
                  <a:srgbClr val="FFFF00"/>
                </a:solidFill>
              </a:rPr>
              <a:t>def </a:t>
            </a:r>
            <a:r>
              <a:rPr lang="en-SG" dirty="0" err="1">
                <a:solidFill>
                  <a:srgbClr val="FFFF00"/>
                </a:solidFill>
              </a:rPr>
              <a:t>createModel</a:t>
            </a:r>
            <a:r>
              <a:rPr lang="en-SG" dirty="0">
                <a:solidFill>
                  <a:srgbClr val="FFFF00"/>
                </a:solidFill>
              </a:rPr>
              <a:t>():</a:t>
            </a:r>
          </a:p>
          <a:p>
            <a:r>
              <a:rPr lang="en-SG" dirty="0">
                <a:solidFill>
                  <a:srgbClr val="FFFF00"/>
                </a:solidFill>
              </a:rPr>
              <a:t>    model = Sequential()       </a:t>
            </a:r>
          </a:p>
          <a:p>
            <a:r>
              <a:rPr lang="en-SG" dirty="0">
                <a:solidFill>
                  <a:srgbClr val="FFFF00"/>
                </a:solidFill>
              </a:rPr>
              <a:t>    </a:t>
            </a:r>
            <a:r>
              <a:rPr lang="en-SG" dirty="0" err="1">
                <a:solidFill>
                  <a:srgbClr val="FFFF00"/>
                </a:solidFill>
              </a:rPr>
              <a:t>model.add</a:t>
            </a:r>
            <a:r>
              <a:rPr lang="en-SG" dirty="0">
                <a:solidFill>
                  <a:srgbClr val="FFFF00"/>
                </a:solidFill>
              </a:rPr>
              <a:t>(Conv2D(20, (5, 5), </a:t>
            </a:r>
            <a:r>
              <a:rPr lang="en-SG" dirty="0" err="1">
                <a:solidFill>
                  <a:srgbClr val="FFFF00"/>
                </a:solidFill>
              </a:rPr>
              <a:t>input_shape</a:t>
            </a:r>
            <a:r>
              <a:rPr lang="en-SG" dirty="0">
                <a:solidFill>
                  <a:srgbClr val="FFFF00"/>
                </a:solidFill>
              </a:rPr>
              <a:t>=(21, 21, 1),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(Conv2D(40, (5, 5),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(Dropout(0.2))       </a:t>
            </a:r>
          </a:p>
          <a:p>
            <a:r>
              <a:rPr lang="en-SG" dirty="0">
                <a:solidFill>
                  <a:srgbClr val="FFFF00"/>
                </a:solidFill>
              </a:rPr>
              <a:t>    </a:t>
            </a:r>
            <a:r>
              <a:rPr lang="en-SG" dirty="0" err="1">
                <a:solidFill>
                  <a:srgbClr val="FFFF00"/>
                </a:solidFill>
              </a:rPr>
              <a:t>model.add</a:t>
            </a:r>
            <a:r>
              <a:rPr lang="en-SG" dirty="0">
                <a:solidFill>
                  <a:srgbClr val="FFFF00"/>
                </a:solidFill>
              </a:rPr>
              <a:t>(Flatten())       </a:t>
            </a:r>
          </a:p>
          <a:p>
            <a:r>
              <a:rPr lang="en-SG" dirty="0">
                <a:solidFill>
                  <a:srgbClr val="FFFF00"/>
                </a:solidFill>
              </a:rPr>
              <a:t>    </a:t>
            </a:r>
            <a:r>
              <a:rPr lang="en-SG" dirty="0" err="1">
                <a:solidFill>
                  <a:srgbClr val="FFFF00"/>
                </a:solidFill>
              </a:rPr>
              <a:t>model.add</a:t>
            </a:r>
            <a:r>
              <a:rPr lang="en-SG" dirty="0">
                <a:solidFill>
                  <a:srgbClr val="FFFF00"/>
                </a:solidFill>
              </a:rPr>
              <a:t>(Dense(128,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(Dense(</a:t>
            </a:r>
            <a:r>
              <a:rPr lang="en-SG" dirty="0" err="1">
                <a:solidFill>
                  <a:srgbClr val="FFFF00"/>
                </a:solidFill>
              </a:rPr>
              <a:t>num_classes</a:t>
            </a:r>
            <a:r>
              <a:rPr lang="en-SG" dirty="0">
                <a:solidFill>
                  <a:srgbClr val="FFFF00"/>
                </a:solidFill>
              </a:rPr>
              <a:t>, activation='</a:t>
            </a:r>
            <a:r>
              <a:rPr lang="en-SG" dirty="0" err="1">
                <a:solidFill>
                  <a:srgbClr val="FFFF00"/>
                </a:solidFill>
              </a:rPr>
              <a:t>softmax</a:t>
            </a:r>
            <a:r>
              <a:rPr lang="en-SG" dirty="0">
                <a:solidFill>
                  <a:srgbClr val="FFFF00"/>
                </a:solidFill>
              </a:rPr>
              <a:t>'))            </a:t>
            </a:r>
          </a:p>
          <a:p>
            <a:r>
              <a:rPr lang="en-SG" dirty="0">
                <a:solidFill>
                  <a:srgbClr val="FFFF00"/>
                </a:solidFill>
              </a:rPr>
              <a:t>    </a:t>
            </a:r>
            <a:r>
              <a:rPr lang="en-SG" dirty="0" err="1">
                <a:solidFill>
                  <a:srgbClr val="FFFF00"/>
                </a:solidFill>
              </a:rPr>
              <a:t>model.compile</a:t>
            </a:r>
            <a:r>
              <a:rPr lang="en-SG" dirty="0">
                <a:solidFill>
                  <a:srgbClr val="FFFF00"/>
                </a:solidFill>
              </a:rPr>
              <a:t>(loss='</a:t>
            </a:r>
            <a:r>
              <a:rPr lang="en-SG" dirty="0" err="1">
                <a:solidFill>
                  <a:srgbClr val="FFFF00"/>
                </a:solidFill>
              </a:rPr>
              <a:t>categorical_crossentropy</a:t>
            </a:r>
            <a:r>
              <a:rPr lang="en-SG" dirty="0">
                <a:solidFill>
                  <a:srgbClr val="FFFF00"/>
                </a:solidFill>
              </a:rPr>
              <a:t>', optimizer='</a:t>
            </a:r>
            <a:r>
              <a:rPr lang="en-SG" dirty="0" err="1">
                <a:solidFill>
                  <a:srgbClr val="FFFF00"/>
                </a:solidFill>
              </a:rPr>
              <a:t>adam</a:t>
            </a:r>
            <a:r>
              <a:rPr lang="en-SG" dirty="0">
                <a:solidFill>
                  <a:srgbClr val="FFFF00"/>
                </a:solidFill>
              </a:rPr>
              <a:t>', metrics=['accuracy']) </a:t>
            </a:r>
          </a:p>
          <a:p>
            <a:r>
              <a:rPr lang="en-SG" dirty="0">
                <a:solidFill>
                  <a:srgbClr val="FFFF00"/>
                </a:solidFill>
              </a:rPr>
              <a:t>      </a:t>
            </a:r>
          </a:p>
          <a:p>
            <a:r>
              <a:rPr lang="en-SG" dirty="0">
                <a:solidFill>
                  <a:srgbClr val="FFFF00"/>
                </a:solidFill>
              </a:rPr>
              <a:t>    return model</a:t>
            </a:r>
          </a:p>
        </p:txBody>
      </p:sp>
    </p:spTree>
    <p:extLst>
      <p:ext uri="{BB962C8B-B14F-4D97-AF65-F5344CB8AC3E}">
        <p14:creationId xmlns:p14="http://schemas.microsoft.com/office/powerpoint/2010/main" val="399353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562776" y="863685"/>
            <a:ext cx="8417011" cy="382273"/>
          </a:xfrm>
        </p:spPr>
        <p:txBody>
          <a:bodyPr vert="horz" lIns="91440" tIns="45720" rIns="91440" bIns="45720" rtlCol="0" anchor="ctr">
            <a:normAutofit fontScale="90000"/>
          </a:bodyPr>
          <a:lstStyle/>
          <a:p>
            <a:r>
              <a:rPr lang="en-US" dirty="0">
                <a:solidFill>
                  <a:schemeClr val="accent1">
                    <a:lumMod val="20000"/>
                    <a:lumOff val="80000"/>
                  </a:schemeClr>
                </a:solidFill>
                <a:effectLst>
                  <a:glow rad="228600">
                    <a:schemeClr val="accent1">
                      <a:satMod val="175000"/>
                      <a:alpha val="40000"/>
                    </a:schemeClr>
                  </a:glow>
                </a:effectLst>
              </a:rPr>
              <a:t>Results</a:t>
            </a: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91.74%</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864973"/>
            <a:ext cx="6859220" cy="22401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36153" y="948397"/>
            <a:ext cx="5663863" cy="1477328"/>
          </a:xfrm>
          <a:prstGeom prst="rect">
            <a:avLst/>
          </a:prstGeom>
        </p:spPr>
        <p:txBody>
          <a:bodyPr wrap="square">
            <a:spAutoFit/>
          </a:bodyPr>
          <a:lstStyle/>
          <a:p>
            <a:r>
              <a:rPr lang="en-SG" dirty="0">
                <a:solidFill>
                  <a:schemeClr val="bg1">
                    <a:lumMod val="95000"/>
                  </a:schemeClr>
                </a:solidFill>
                <a:latin typeface="&amp;quot"/>
              </a:rPr>
              <a:t>Original Convolutional Neural Network</a:t>
            </a:r>
          </a:p>
          <a:p>
            <a:endParaRPr lang="en-SG" dirty="0">
              <a:solidFill>
                <a:schemeClr val="bg1">
                  <a:lumMod val="95000"/>
                </a:schemeClr>
              </a:solidFill>
              <a:latin typeface="&amp;quot"/>
            </a:endParaRPr>
          </a:p>
          <a:p>
            <a:r>
              <a:rPr lang="en-SG" dirty="0">
                <a:solidFill>
                  <a:schemeClr val="bg1">
                    <a:lumMod val="95000"/>
                  </a:schemeClr>
                </a:solidFill>
                <a:latin typeface="&amp;quot"/>
              </a:rPr>
              <a:t>Learning Rate = 2e^-3</a:t>
            </a:r>
          </a:p>
          <a:p>
            <a:endParaRPr lang="en-SG" dirty="0">
              <a:solidFill>
                <a:schemeClr val="bg1">
                  <a:lumMod val="95000"/>
                </a:schemeClr>
              </a:solidFill>
              <a:latin typeface="&amp;quot"/>
            </a:endParaRPr>
          </a:p>
          <a:p>
            <a:r>
              <a:rPr lang="en-SG" dirty="0">
                <a:solidFill>
                  <a:schemeClr val="bg1">
                    <a:lumMod val="95000"/>
                  </a:schemeClr>
                </a:solidFill>
                <a:latin typeface="&amp;quot"/>
              </a:rPr>
              <a:t>Batch Size = 32</a:t>
            </a:r>
          </a:p>
        </p:txBody>
      </p:sp>
      <p:pic>
        <p:nvPicPr>
          <p:cNvPr id="17" name="Picture 16">
            <a:extLst>
              <a:ext uri="{FF2B5EF4-FFF2-40B4-BE49-F238E27FC236}">
                <a16:creationId xmlns:a16="http://schemas.microsoft.com/office/drawing/2014/main" id="{4E46135B-D02F-4DC8-8B5A-5DF8246BA106}"/>
              </a:ext>
            </a:extLst>
          </p:cNvPr>
          <p:cNvPicPr>
            <a:picLocks noChangeAspect="1"/>
          </p:cNvPicPr>
          <p:nvPr/>
        </p:nvPicPr>
        <p:blipFill rotWithShape="1">
          <a:blip r:embed="rId3"/>
          <a:srcRect t="24652" r="57725" b="45557"/>
          <a:stretch/>
        </p:blipFill>
        <p:spPr>
          <a:xfrm>
            <a:off x="5250592" y="4074328"/>
            <a:ext cx="6859220" cy="2445764"/>
          </a:xfrm>
          <a:prstGeom prst="rect">
            <a:avLst/>
          </a:prstGeom>
        </p:spPr>
      </p:pic>
      <p:pic>
        <p:nvPicPr>
          <p:cNvPr id="18" name="Picture 17">
            <a:extLst>
              <a:ext uri="{FF2B5EF4-FFF2-40B4-BE49-F238E27FC236}">
                <a16:creationId xmlns:a16="http://schemas.microsoft.com/office/drawing/2014/main" id="{6449308F-09EE-4896-BE0B-E0620A684A86}"/>
              </a:ext>
            </a:extLst>
          </p:cNvPr>
          <p:cNvPicPr>
            <a:picLocks noChangeAspect="1"/>
          </p:cNvPicPr>
          <p:nvPr/>
        </p:nvPicPr>
        <p:blipFill rotWithShape="1">
          <a:blip r:embed="rId3"/>
          <a:srcRect t="54444" r="83672" b="26667"/>
          <a:stretch/>
        </p:blipFill>
        <p:spPr>
          <a:xfrm>
            <a:off x="2357357" y="4790960"/>
            <a:ext cx="2615440" cy="1701913"/>
          </a:xfrm>
          <a:prstGeom prst="rect">
            <a:avLst/>
          </a:prstGeom>
        </p:spPr>
      </p:pic>
      <p:pic>
        <p:nvPicPr>
          <p:cNvPr id="19" name="Picture 18">
            <a:extLst>
              <a:ext uri="{FF2B5EF4-FFF2-40B4-BE49-F238E27FC236}">
                <a16:creationId xmlns:a16="http://schemas.microsoft.com/office/drawing/2014/main" id="{46A864DA-1A77-4280-8CC1-29C51799E39B}"/>
              </a:ext>
            </a:extLst>
          </p:cNvPr>
          <p:cNvPicPr>
            <a:picLocks noChangeAspect="1"/>
          </p:cNvPicPr>
          <p:nvPr/>
        </p:nvPicPr>
        <p:blipFill rotWithShape="1">
          <a:blip r:embed="rId4"/>
          <a:srcRect l="733" t="23194" r="70078" b="40713"/>
          <a:stretch/>
        </p:blipFill>
        <p:spPr>
          <a:xfrm>
            <a:off x="897734" y="1619743"/>
            <a:ext cx="4061644" cy="2825026"/>
          </a:xfrm>
          <a:prstGeom prst="rect">
            <a:avLst/>
          </a:prstGeom>
        </p:spPr>
      </p:pic>
      <p:sp>
        <p:nvSpPr>
          <p:cNvPr id="3" name="Oval 2">
            <a:extLst>
              <a:ext uri="{FF2B5EF4-FFF2-40B4-BE49-F238E27FC236}">
                <a16:creationId xmlns:a16="http://schemas.microsoft.com/office/drawing/2014/main" id="{6CA7BD02-C6A9-42DC-AED6-C5A0CF5E7ABE}"/>
              </a:ext>
            </a:extLst>
          </p:cNvPr>
          <p:cNvSpPr/>
          <p:nvPr/>
        </p:nvSpPr>
        <p:spPr>
          <a:xfrm>
            <a:off x="3701988" y="2210540"/>
            <a:ext cx="985422" cy="665825"/>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8A1E6E6A-A52E-48B0-BEFE-3374C1AB72F2}"/>
              </a:ext>
            </a:extLst>
          </p:cNvPr>
          <p:cNvCxnSpPr>
            <a:stCxn id="3" idx="6"/>
            <a:endCxn id="6" idx="1"/>
          </p:cNvCxnSpPr>
          <p:nvPr/>
        </p:nvCxnSpPr>
        <p:spPr>
          <a:xfrm>
            <a:off x="4687410" y="2543453"/>
            <a:ext cx="951995" cy="322610"/>
          </a:xfrm>
          <a:prstGeom prst="line">
            <a:avLst/>
          </a:prstGeom>
          <a:ln w="28575">
            <a:solidFill>
              <a:srgbClr val="85D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0D1847-3932-49DE-9DFF-730260E4013C}"/>
              </a:ext>
            </a:extLst>
          </p:cNvPr>
          <p:cNvSpPr/>
          <p:nvPr/>
        </p:nvSpPr>
        <p:spPr>
          <a:xfrm>
            <a:off x="5639405" y="2639667"/>
            <a:ext cx="2980812" cy="382145"/>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F42A2E0E-DB88-4E61-BABD-2C34526D5645}"/>
              </a:ext>
            </a:extLst>
          </p:cNvPr>
          <p:cNvSpPr txBox="1"/>
          <p:nvPr/>
        </p:nvSpPr>
        <p:spPr>
          <a:xfrm>
            <a:off x="5639405" y="2681397"/>
            <a:ext cx="4465468" cy="369332"/>
          </a:xfrm>
          <a:prstGeom prst="rect">
            <a:avLst/>
          </a:prstGeom>
          <a:noFill/>
        </p:spPr>
        <p:txBody>
          <a:bodyPr wrap="square" rtlCol="0">
            <a:spAutoFit/>
          </a:bodyPr>
          <a:lstStyle/>
          <a:p>
            <a:r>
              <a:rPr lang="en-US" dirty="0">
                <a:solidFill>
                  <a:srgbClr val="85DFFF"/>
                </a:solidFill>
              </a:rPr>
              <a:t>Loss value starts to increase…</a:t>
            </a:r>
            <a:endParaRPr lang="en-SG" dirty="0">
              <a:solidFill>
                <a:srgbClr val="85DFFF"/>
              </a:solidFill>
            </a:endParaRPr>
          </a:p>
        </p:txBody>
      </p:sp>
      <p:sp>
        <p:nvSpPr>
          <p:cNvPr id="21" name="Title 1">
            <a:extLst>
              <a:ext uri="{FF2B5EF4-FFF2-40B4-BE49-F238E27FC236}">
                <a16:creationId xmlns:a16="http://schemas.microsoft.com/office/drawing/2014/main" id="{6D9F711F-EC23-4CD5-8C2C-F6F9C1C8F8AC}"/>
              </a:ext>
            </a:extLst>
          </p:cNvPr>
          <p:cNvSpPr txBox="1">
            <a:spLocks/>
          </p:cNvSpPr>
          <p:nvPr/>
        </p:nvSpPr>
        <p:spPr>
          <a:xfrm>
            <a:off x="270394" y="112473"/>
            <a:ext cx="6488752" cy="779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20000"/>
                    <a:lumOff val="80000"/>
                  </a:schemeClr>
                </a:solidFill>
                <a:effectLst>
                  <a:glow rad="228600">
                    <a:schemeClr val="accent1">
                      <a:satMod val="175000"/>
                      <a:alpha val="40000"/>
                    </a:schemeClr>
                  </a:glow>
                </a:effectLst>
              </a:rPr>
              <a:t>Standard Neural Network</a:t>
            </a:r>
          </a:p>
        </p:txBody>
      </p:sp>
    </p:spTree>
    <p:extLst>
      <p:ext uri="{BB962C8B-B14F-4D97-AF65-F5344CB8AC3E}">
        <p14:creationId xmlns:p14="http://schemas.microsoft.com/office/powerpoint/2010/main" val="224018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
        <p:nvSpPr>
          <p:cNvPr id="15" name="TextBox 14">
            <a:extLst>
              <a:ext uri="{FF2B5EF4-FFF2-40B4-BE49-F238E27FC236}">
                <a16:creationId xmlns:a16="http://schemas.microsoft.com/office/drawing/2014/main" id="{BC924AEE-77A3-4124-8D80-0EB123560B5E}"/>
              </a:ext>
            </a:extLst>
          </p:cNvPr>
          <p:cNvSpPr txBox="1"/>
          <p:nvPr/>
        </p:nvSpPr>
        <p:spPr>
          <a:xfrm>
            <a:off x="7308091" y="1600015"/>
            <a:ext cx="1865870" cy="461665"/>
          </a:xfrm>
          <a:prstGeom prst="rect">
            <a:avLst/>
          </a:prstGeom>
          <a:noFill/>
        </p:spPr>
        <p:txBody>
          <a:bodyPr wrap="square" rtlCol="0">
            <a:spAutoFit/>
          </a:bodyPr>
          <a:lstStyle/>
          <a:p>
            <a:r>
              <a:rPr lang="en-SG" sz="2400" dirty="0">
                <a:solidFill>
                  <a:srgbClr val="FFFF00"/>
                </a:solidFill>
              </a:rPr>
              <a:t>Input Layers</a:t>
            </a:r>
          </a:p>
        </p:txBody>
      </p:sp>
      <p:pic>
        <p:nvPicPr>
          <p:cNvPr id="16" name="Picture 15">
            <a:extLst>
              <a:ext uri="{FF2B5EF4-FFF2-40B4-BE49-F238E27FC236}">
                <a16:creationId xmlns:a16="http://schemas.microsoft.com/office/drawing/2014/main" id="{F368D2DB-955E-402C-8FC4-381AA64C7A12}"/>
              </a:ext>
            </a:extLst>
          </p:cNvPr>
          <p:cNvPicPr>
            <a:picLocks noChangeAspect="1"/>
          </p:cNvPicPr>
          <p:nvPr/>
        </p:nvPicPr>
        <p:blipFill>
          <a:blip r:embed="rId3"/>
          <a:stretch>
            <a:fillRect/>
          </a:stretch>
        </p:blipFill>
        <p:spPr>
          <a:xfrm>
            <a:off x="5468929" y="2117099"/>
            <a:ext cx="5544194" cy="4402980"/>
          </a:xfrm>
          <a:prstGeom prst="rect">
            <a:avLst/>
          </a:prstGeom>
        </p:spPr>
      </p:pic>
      <p:sp>
        <p:nvSpPr>
          <p:cNvPr id="17" name="Rectangle 16">
            <a:extLst>
              <a:ext uri="{FF2B5EF4-FFF2-40B4-BE49-F238E27FC236}">
                <a16:creationId xmlns:a16="http://schemas.microsoft.com/office/drawing/2014/main" id="{5BF687E9-96E3-4E6D-B281-D0F76900AF31}"/>
              </a:ext>
            </a:extLst>
          </p:cNvPr>
          <p:cNvSpPr/>
          <p:nvPr/>
        </p:nvSpPr>
        <p:spPr>
          <a:xfrm>
            <a:off x="838200" y="2767916"/>
            <a:ext cx="3793094" cy="2677656"/>
          </a:xfrm>
          <a:prstGeom prst="rect">
            <a:avLst/>
          </a:prstGeom>
        </p:spPr>
        <p:txBody>
          <a:bodyPr wrap="square">
            <a:spAutoFit/>
          </a:bodyPr>
          <a:lstStyle/>
          <a:p>
            <a:r>
              <a:rPr lang="en-MY" sz="2400" dirty="0">
                <a:solidFill>
                  <a:schemeClr val="bg1">
                    <a:lumMod val="95000"/>
                  </a:schemeClr>
                </a:solidFill>
              </a:rPr>
              <a:t>The input shape is (21,21,1)</a:t>
            </a:r>
          </a:p>
          <a:p>
            <a:r>
              <a:rPr lang="en-MY" sz="2400" dirty="0">
                <a:solidFill>
                  <a:schemeClr val="bg1">
                    <a:lumMod val="95000"/>
                  </a:schemeClr>
                </a:solidFill>
              </a:rPr>
              <a:t>16 Neurons of conv2D followed by batch normalization and RELU activation layer.</a:t>
            </a:r>
          </a:p>
          <a:p>
            <a:r>
              <a:rPr lang="en-MY" sz="2400" dirty="0">
                <a:solidFill>
                  <a:schemeClr val="bg1">
                    <a:lumMod val="95000"/>
                  </a:schemeClr>
                </a:solidFill>
              </a:rPr>
              <a:t>The output shape becomes (21,21,16) </a:t>
            </a:r>
          </a:p>
        </p:txBody>
      </p:sp>
    </p:spTree>
    <p:extLst>
      <p:ext uri="{BB962C8B-B14F-4D97-AF65-F5344CB8AC3E}">
        <p14:creationId xmlns:p14="http://schemas.microsoft.com/office/powerpoint/2010/main" val="176684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MY" dirty="0">
                <a:solidFill>
                  <a:schemeClr val="accent1">
                    <a:lumMod val="20000"/>
                    <a:lumOff val="80000"/>
                  </a:schemeClr>
                </a:solidFill>
                <a:effectLst>
                  <a:glow rad="228600">
                    <a:schemeClr val="accent1">
                      <a:satMod val="175000"/>
                      <a:alpha val="40000"/>
                    </a:schemeClr>
                  </a:glow>
                </a:effectLst>
              </a:rPr>
              <a:t>Residual Net Layer – resBlkV1</a:t>
            </a:r>
            <a:endParaRPr lang="en-US" dirty="0">
              <a:solidFill>
                <a:schemeClr val="accent1">
                  <a:lumMod val="20000"/>
                  <a:lumOff val="80000"/>
                </a:schemeClr>
              </a:solidFill>
              <a:effectLst>
                <a:glow rad="228600">
                  <a:schemeClr val="accent1">
                    <a:satMod val="175000"/>
                    <a:alpha val="40000"/>
                  </a:schemeClr>
                </a:glow>
              </a:effectLst>
            </a:endParaRPr>
          </a:p>
        </p:txBody>
      </p:sp>
      <p:sp>
        <p:nvSpPr>
          <p:cNvPr id="2" name="Rectangle 1">
            <a:extLst>
              <a:ext uri="{FF2B5EF4-FFF2-40B4-BE49-F238E27FC236}">
                <a16:creationId xmlns:a16="http://schemas.microsoft.com/office/drawing/2014/main" id="{EDBECE11-97A8-4A69-B869-B21E9AC41150}"/>
              </a:ext>
            </a:extLst>
          </p:cNvPr>
          <p:cNvSpPr/>
          <p:nvPr/>
        </p:nvSpPr>
        <p:spPr>
          <a:xfrm>
            <a:off x="1099752" y="2195234"/>
            <a:ext cx="9638269" cy="3539430"/>
          </a:xfrm>
          <a:prstGeom prst="rect">
            <a:avLst/>
          </a:prstGeom>
        </p:spPr>
        <p:txBody>
          <a:bodyPr wrap="square">
            <a:spAutoFit/>
          </a:bodyPr>
          <a:lstStyle/>
          <a:p>
            <a:pPr marL="457200" indent="-457200">
              <a:buFont typeface="Arial" panose="020B0604020202020204" pitchFamily="34" charset="0"/>
              <a:buChar char="•"/>
            </a:pPr>
            <a:r>
              <a:rPr lang="en-MY" sz="3200" dirty="0">
                <a:solidFill>
                  <a:schemeClr val="bg1">
                    <a:lumMod val="95000"/>
                  </a:schemeClr>
                </a:solidFill>
              </a:rPr>
              <a:t>Consists of 3 blocks for each resBLKV1.</a:t>
            </a:r>
          </a:p>
          <a:p>
            <a:pPr marL="457200" indent="-457200">
              <a:buFont typeface="Arial" panose="020B0604020202020204" pitchFamily="34" charset="0"/>
              <a:buChar char="•"/>
            </a:pPr>
            <a:r>
              <a:rPr lang="en-MY" sz="3200" dirty="0">
                <a:solidFill>
                  <a:schemeClr val="bg1">
                    <a:lumMod val="95000"/>
                  </a:schemeClr>
                </a:solidFill>
              </a:rPr>
              <a:t>3 resBLKV1 are cascaded after input Residual layer.</a:t>
            </a:r>
          </a:p>
          <a:p>
            <a:pPr marL="457200" indent="-457200">
              <a:buFont typeface="Arial" panose="020B0604020202020204" pitchFamily="34" charset="0"/>
              <a:buChar char="•"/>
            </a:pPr>
            <a:r>
              <a:rPr lang="en-MY" sz="3200" dirty="0">
                <a:solidFill>
                  <a:schemeClr val="bg1">
                    <a:lumMod val="95000"/>
                  </a:schemeClr>
                </a:solidFill>
              </a:rPr>
              <a:t>After each residual layer, size of the image is reduced.</a:t>
            </a:r>
          </a:p>
          <a:p>
            <a:pPr marL="457200" indent="-457200">
              <a:buFont typeface="Arial" panose="020B0604020202020204" pitchFamily="34" charset="0"/>
              <a:buChar char="•"/>
            </a:pPr>
            <a:r>
              <a:rPr lang="en-MY" sz="3200" dirty="0">
                <a:solidFill>
                  <a:schemeClr val="bg1">
                    <a:lumMod val="95000"/>
                  </a:schemeClr>
                </a:solidFill>
              </a:rPr>
              <a:t>(21,21) -&gt; (11,11)-&gt;(6,6)-&gt;(3,3)</a:t>
            </a:r>
          </a:p>
          <a:p>
            <a:pPr marL="457200" indent="-457200">
              <a:buFont typeface="Arial" panose="020B0604020202020204" pitchFamily="34" charset="0"/>
              <a:buChar char="•"/>
            </a:pPr>
            <a:r>
              <a:rPr lang="en-MY" sz="3200" dirty="0">
                <a:solidFill>
                  <a:schemeClr val="bg1">
                    <a:lumMod val="95000"/>
                  </a:schemeClr>
                </a:solidFill>
              </a:rPr>
              <a:t>After each residual layer, number of neurons increased.</a:t>
            </a:r>
          </a:p>
          <a:p>
            <a:pPr marL="457200" indent="-457200">
              <a:buFont typeface="Arial" panose="020B0604020202020204" pitchFamily="34" charset="0"/>
              <a:buChar char="•"/>
            </a:pPr>
            <a:r>
              <a:rPr lang="en-MY" sz="3200" dirty="0">
                <a:solidFill>
                  <a:schemeClr val="bg1">
                    <a:lumMod val="95000"/>
                  </a:schemeClr>
                </a:solidFill>
              </a:rPr>
              <a:t>16-&gt;32-&gt;64-&gt;128</a:t>
            </a:r>
          </a:p>
        </p:txBody>
      </p:sp>
    </p:spTree>
    <p:extLst>
      <p:ext uri="{BB962C8B-B14F-4D97-AF65-F5344CB8AC3E}">
        <p14:creationId xmlns:p14="http://schemas.microsoft.com/office/powerpoint/2010/main" val="2646362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909062A1-70EE-438C-A6EF-BB21FDD93CB6}"/>
              </a:ext>
            </a:extLst>
          </p:cNvPr>
          <p:cNvPicPr>
            <a:picLocks noChangeAspect="1"/>
          </p:cNvPicPr>
          <p:nvPr/>
        </p:nvPicPr>
        <p:blipFill rotWithShape="1">
          <a:blip r:embed="rId3"/>
          <a:srcRect r="12396"/>
          <a:stretch/>
        </p:blipFill>
        <p:spPr>
          <a:xfrm>
            <a:off x="135746" y="2181360"/>
            <a:ext cx="4059311" cy="4346994"/>
          </a:xfrm>
          <a:prstGeom prst="rect">
            <a:avLst/>
          </a:prstGeom>
        </p:spPr>
      </p:pic>
      <p:pic>
        <p:nvPicPr>
          <p:cNvPr id="10" name="Picture 9">
            <a:extLst>
              <a:ext uri="{FF2B5EF4-FFF2-40B4-BE49-F238E27FC236}">
                <a16:creationId xmlns:a16="http://schemas.microsoft.com/office/drawing/2014/main" id="{AA29796F-DBD4-4E41-BECE-8D95DC663A9E}"/>
              </a:ext>
            </a:extLst>
          </p:cNvPr>
          <p:cNvPicPr>
            <a:picLocks noChangeAspect="1"/>
          </p:cNvPicPr>
          <p:nvPr/>
        </p:nvPicPr>
        <p:blipFill rotWithShape="1">
          <a:blip r:embed="rId4"/>
          <a:srcRect r="5040"/>
          <a:stretch/>
        </p:blipFill>
        <p:spPr>
          <a:xfrm>
            <a:off x="4312793" y="2181359"/>
            <a:ext cx="3962759" cy="4346995"/>
          </a:xfrm>
          <a:prstGeom prst="rect">
            <a:avLst/>
          </a:prstGeom>
        </p:spPr>
      </p:pic>
      <p:pic>
        <p:nvPicPr>
          <p:cNvPr id="11" name="Picture 10">
            <a:extLst>
              <a:ext uri="{FF2B5EF4-FFF2-40B4-BE49-F238E27FC236}">
                <a16:creationId xmlns:a16="http://schemas.microsoft.com/office/drawing/2014/main" id="{5BA33ECD-6C38-4657-A948-B13243001A0A}"/>
              </a:ext>
            </a:extLst>
          </p:cNvPr>
          <p:cNvPicPr>
            <a:picLocks noChangeAspect="1"/>
          </p:cNvPicPr>
          <p:nvPr/>
        </p:nvPicPr>
        <p:blipFill rotWithShape="1">
          <a:blip r:embed="rId5"/>
          <a:srcRect l="7200" t="2521" r="19966" b="4220"/>
          <a:stretch/>
        </p:blipFill>
        <p:spPr>
          <a:xfrm>
            <a:off x="8432072" y="2181359"/>
            <a:ext cx="3591051" cy="4346995"/>
          </a:xfrm>
          <a:prstGeom prst="rect">
            <a:avLst/>
          </a:prstGeom>
        </p:spPr>
      </p:pic>
      <p:sp>
        <p:nvSpPr>
          <p:cNvPr id="12" name="TextBox 11">
            <a:extLst>
              <a:ext uri="{FF2B5EF4-FFF2-40B4-BE49-F238E27FC236}">
                <a16:creationId xmlns:a16="http://schemas.microsoft.com/office/drawing/2014/main" id="{0DDDBA9C-1B25-493C-9BFA-13517F85EBD7}"/>
              </a:ext>
            </a:extLst>
          </p:cNvPr>
          <p:cNvSpPr txBox="1"/>
          <p:nvPr/>
        </p:nvSpPr>
        <p:spPr>
          <a:xfrm>
            <a:off x="1687697" y="1632146"/>
            <a:ext cx="1186249" cy="461665"/>
          </a:xfrm>
          <a:prstGeom prst="rect">
            <a:avLst/>
          </a:prstGeom>
          <a:noFill/>
        </p:spPr>
        <p:txBody>
          <a:bodyPr wrap="square" rtlCol="0">
            <a:spAutoFit/>
          </a:bodyPr>
          <a:lstStyle/>
          <a:p>
            <a:r>
              <a:rPr lang="en-SG" sz="2400" dirty="0">
                <a:solidFill>
                  <a:srgbClr val="FFFF00"/>
                </a:solidFill>
              </a:rPr>
              <a:t>Block 1</a:t>
            </a:r>
          </a:p>
        </p:txBody>
      </p:sp>
      <p:sp>
        <p:nvSpPr>
          <p:cNvPr id="13" name="TextBox 12">
            <a:extLst>
              <a:ext uri="{FF2B5EF4-FFF2-40B4-BE49-F238E27FC236}">
                <a16:creationId xmlns:a16="http://schemas.microsoft.com/office/drawing/2014/main" id="{D60676E9-41AE-466E-B602-505E38B54344}"/>
              </a:ext>
            </a:extLst>
          </p:cNvPr>
          <p:cNvSpPr txBox="1"/>
          <p:nvPr/>
        </p:nvSpPr>
        <p:spPr>
          <a:xfrm>
            <a:off x="5785491" y="1632145"/>
            <a:ext cx="1186249" cy="461665"/>
          </a:xfrm>
          <a:prstGeom prst="rect">
            <a:avLst/>
          </a:prstGeom>
          <a:noFill/>
        </p:spPr>
        <p:txBody>
          <a:bodyPr wrap="square" rtlCol="0">
            <a:spAutoFit/>
          </a:bodyPr>
          <a:lstStyle/>
          <a:p>
            <a:r>
              <a:rPr lang="en-SG" sz="2400" dirty="0">
                <a:solidFill>
                  <a:srgbClr val="FFFF00"/>
                </a:solidFill>
              </a:rPr>
              <a:t>Block 2</a:t>
            </a:r>
          </a:p>
        </p:txBody>
      </p:sp>
      <p:sp>
        <p:nvSpPr>
          <p:cNvPr id="14" name="TextBox 13">
            <a:extLst>
              <a:ext uri="{FF2B5EF4-FFF2-40B4-BE49-F238E27FC236}">
                <a16:creationId xmlns:a16="http://schemas.microsoft.com/office/drawing/2014/main" id="{474E530C-BA5E-479D-8110-0F63FD3EAB04}"/>
              </a:ext>
            </a:extLst>
          </p:cNvPr>
          <p:cNvSpPr txBox="1"/>
          <p:nvPr/>
        </p:nvSpPr>
        <p:spPr>
          <a:xfrm>
            <a:off x="9634472" y="1641608"/>
            <a:ext cx="1186249" cy="461665"/>
          </a:xfrm>
          <a:prstGeom prst="rect">
            <a:avLst/>
          </a:prstGeom>
          <a:noFill/>
        </p:spPr>
        <p:txBody>
          <a:bodyPr wrap="square" rtlCol="0">
            <a:spAutoFit/>
          </a:bodyPr>
          <a:lstStyle/>
          <a:p>
            <a:r>
              <a:rPr lang="en-SG" sz="2400" dirty="0">
                <a:solidFill>
                  <a:srgbClr val="FFFF00"/>
                </a:solidFill>
              </a:rPr>
              <a:t>Block 3</a:t>
            </a:r>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Tree>
    <p:extLst>
      <p:ext uri="{BB962C8B-B14F-4D97-AF65-F5344CB8AC3E}">
        <p14:creationId xmlns:p14="http://schemas.microsoft.com/office/powerpoint/2010/main" val="291308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automatically generated">
            <a:extLst>
              <a:ext uri="{FF2B5EF4-FFF2-40B4-BE49-F238E27FC236}">
                <a16:creationId xmlns:a16="http://schemas.microsoft.com/office/drawing/2014/main" id="{4E797B0C-E413-4C3E-BB19-62023400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90EEE51-5B63-42D2-A32D-40360ECFF689}"/>
              </a:ext>
            </a:extLst>
          </p:cNvPr>
          <p:cNvSpPr/>
          <p:nvPr/>
        </p:nvSpPr>
        <p:spPr>
          <a:xfrm>
            <a:off x="14608" y="1825625"/>
            <a:ext cx="12177392" cy="384758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2B4E743-5F62-4221-99DD-BEA7A858992D}"/>
              </a:ext>
            </a:extLst>
          </p:cNvPr>
          <p:cNvSpPr>
            <a:spLocks noGrp="1"/>
          </p:cNvSpPr>
          <p:nvPr>
            <p:ph type="title"/>
          </p:nvPr>
        </p:nvSpPr>
        <p:spPr/>
        <p:txBody>
          <a:bodyPr/>
          <a:lstStyle/>
          <a:p>
            <a:r>
              <a:rPr lang="en-US" dirty="0">
                <a:solidFill>
                  <a:schemeClr val="accent1">
                    <a:lumMod val="20000"/>
                    <a:lumOff val="80000"/>
                  </a:schemeClr>
                </a:solidFill>
                <a:effectLst>
                  <a:glow rad="228600">
                    <a:schemeClr val="accent1">
                      <a:satMod val="175000"/>
                      <a:alpha val="40000"/>
                    </a:schemeClr>
                  </a:glow>
                </a:effectLst>
              </a:rPr>
              <a:t>Description</a:t>
            </a:r>
          </a:p>
        </p:txBody>
      </p:sp>
      <p:sp>
        <p:nvSpPr>
          <p:cNvPr id="3" name="Content Placeholder 2">
            <a:extLst>
              <a:ext uri="{FF2B5EF4-FFF2-40B4-BE49-F238E27FC236}">
                <a16:creationId xmlns:a16="http://schemas.microsoft.com/office/drawing/2014/main" id="{3E20BE36-59A1-4B20-A43D-FCFBA5B2DCF3}"/>
              </a:ext>
            </a:extLst>
          </p:cNvPr>
          <p:cNvSpPr>
            <a:spLocks noGrp="1"/>
          </p:cNvSpPr>
          <p:nvPr>
            <p:ph idx="1"/>
          </p:nvPr>
        </p:nvSpPr>
        <p:spPr/>
        <p:txBody>
          <a:bodyPr/>
          <a:lstStyle/>
          <a:p>
            <a:r>
              <a:rPr lang="en-US" dirty="0">
                <a:solidFill>
                  <a:schemeClr val="bg1"/>
                </a:solidFill>
              </a:rPr>
              <a:t>In wafer probe testing, VDD resistance is measured. The VDD resistance is an indication of the quality of the memory chip.</a:t>
            </a:r>
          </a:p>
          <a:p>
            <a:r>
              <a:rPr lang="en-US" dirty="0">
                <a:solidFill>
                  <a:schemeClr val="bg1"/>
                </a:solidFill>
              </a:rPr>
              <a:t>The test results not only sorts out problematic or failing components, but they also help us understand whether the wafer fabrication processes have any issues.</a:t>
            </a:r>
          </a:p>
          <a:p>
            <a:r>
              <a:rPr lang="en-US" dirty="0">
                <a:solidFill>
                  <a:schemeClr val="bg1"/>
                </a:solidFill>
              </a:rPr>
              <a:t>To find out whether the fabrication processes have any problems, we measure the resistance distribution across the wafer. This can help to identify the source of the problem (whether it’s the wafer preparation, or grinding, or cutting).</a:t>
            </a:r>
          </a:p>
        </p:txBody>
      </p:sp>
    </p:spTree>
    <p:extLst>
      <p:ext uri="{BB962C8B-B14F-4D97-AF65-F5344CB8AC3E}">
        <p14:creationId xmlns:p14="http://schemas.microsoft.com/office/powerpoint/2010/main" val="29073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Final Layers</a:t>
            </a:r>
            <a:endParaRPr lang="en-US" sz="3200" dirty="0">
              <a:solidFill>
                <a:schemeClr val="accent1">
                  <a:lumMod val="20000"/>
                  <a:lumOff val="80000"/>
                </a:schemeClr>
              </a:solidFill>
              <a:effectLst>
                <a:glow rad="228600">
                  <a:schemeClr val="accent1">
                    <a:satMod val="175000"/>
                    <a:alpha val="40000"/>
                  </a:schemeClr>
                </a:glow>
              </a:effectLst>
            </a:endParaRPr>
          </a:p>
        </p:txBody>
      </p:sp>
      <p:pic>
        <p:nvPicPr>
          <p:cNvPr id="16" name="Picture 15">
            <a:extLst>
              <a:ext uri="{FF2B5EF4-FFF2-40B4-BE49-F238E27FC236}">
                <a16:creationId xmlns:a16="http://schemas.microsoft.com/office/drawing/2014/main" id="{2FBABB5F-32B8-4511-BC07-8F7A030E5207}"/>
              </a:ext>
            </a:extLst>
          </p:cNvPr>
          <p:cNvPicPr>
            <a:picLocks noChangeAspect="1"/>
          </p:cNvPicPr>
          <p:nvPr/>
        </p:nvPicPr>
        <p:blipFill rotWithShape="1">
          <a:blip r:embed="rId3"/>
          <a:srcRect l="2321" t="7701" r="8124" b="10526"/>
          <a:stretch/>
        </p:blipFill>
        <p:spPr>
          <a:xfrm>
            <a:off x="6190737" y="2843628"/>
            <a:ext cx="5721178" cy="2274961"/>
          </a:xfrm>
          <a:prstGeom prst="rect">
            <a:avLst/>
          </a:prstGeom>
        </p:spPr>
      </p:pic>
      <p:sp>
        <p:nvSpPr>
          <p:cNvPr id="2" name="Rectangle 1">
            <a:extLst>
              <a:ext uri="{FF2B5EF4-FFF2-40B4-BE49-F238E27FC236}">
                <a16:creationId xmlns:a16="http://schemas.microsoft.com/office/drawing/2014/main" id="{639FA166-56B4-4A3C-8D6F-30CEF8E5E577}"/>
              </a:ext>
            </a:extLst>
          </p:cNvPr>
          <p:cNvSpPr/>
          <p:nvPr/>
        </p:nvSpPr>
        <p:spPr>
          <a:xfrm>
            <a:off x="838200" y="2391366"/>
            <a:ext cx="4808838" cy="3785652"/>
          </a:xfrm>
          <a:prstGeom prst="rect">
            <a:avLst/>
          </a:prstGeom>
        </p:spPr>
        <p:txBody>
          <a:bodyPr wrap="square">
            <a:spAutoFit/>
          </a:bodyPr>
          <a:lstStyle/>
          <a:p>
            <a:pPr marL="342900" indent="-342900">
              <a:buFont typeface="Arial" panose="020B0604020202020204" pitchFamily="34" charset="0"/>
              <a:buChar char="•"/>
            </a:pPr>
            <a:r>
              <a:rPr lang="en-MY" sz="2400" dirty="0">
                <a:solidFill>
                  <a:schemeClr val="bg1">
                    <a:lumMod val="95000"/>
                  </a:schemeClr>
                </a:solidFill>
              </a:rPr>
              <a:t>The average pooling layers are used to average out the value from final image of (3,3) into just (1,1).</a:t>
            </a:r>
          </a:p>
          <a:p>
            <a:pPr marL="342900" indent="-342900">
              <a:buFont typeface="Arial" panose="020B0604020202020204" pitchFamily="34" charset="0"/>
              <a:buChar char="•"/>
            </a:pPr>
            <a:r>
              <a:rPr lang="en-MY" sz="2400" dirty="0">
                <a:solidFill>
                  <a:schemeClr val="bg1">
                    <a:lumMod val="95000"/>
                  </a:schemeClr>
                </a:solidFill>
              </a:rPr>
              <a:t>Flattened layer forms the final 1D layer.</a:t>
            </a:r>
          </a:p>
          <a:p>
            <a:pPr marL="342900" indent="-342900">
              <a:buFont typeface="Arial" panose="020B0604020202020204" pitchFamily="34" charset="0"/>
              <a:buChar char="•"/>
            </a:pPr>
            <a:r>
              <a:rPr lang="en-MY" sz="2400" dirty="0">
                <a:solidFill>
                  <a:schemeClr val="bg1">
                    <a:lumMod val="95000"/>
                  </a:schemeClr>
                </a:solidFill>
              </a:rPr>
              <a:t>Dense at output layer will give the final prediction value for the class.</a:t>
            </a:r>
          </a:p>
          <a:p>
            <a:pPr marL="342900" indent="-342900">
              <a:buFont typeface="Arial" panose="020B0604020202020204" pitchFamily="34" charset="0"/>
              <a:buChar char="•"/>
            </a:pPr>
            <a:r>
              <a:rPr lang="en-MY" sz="2400" dirty="0">
                <a:solidFill>
                  <a:schemeClr val="bg1">
                    <a:lumMod val="95000"/>
                  </a:schemeClr>
                </a:solidFill>
              </a:rPr>
              <a:t>In total, 1,392,864 parameters are used.</a:t>
            </a:r>
          </a:p>
        </p:txBody>
      </p:sp>
    </p:spTree>
    <p:extLst>
      <p:ext uri="{BB962C8B-B14F-4D97-AF65-F5344CB8AC3E}">
        <p14:creationId xmlns:p14="http://schemas.microsoft.com/office/powerpoint/2010/main" val="133161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588463" y="61048"/>
            <a:ext cx="4421174"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1</a:t>
            </a:r>
            <a:r>
              <a:rPr lang="en-US" sz="3600" baseline="30000" dirty="0">
                <a:solidFill>
                  <a:schemeClr val="accent1">
                    <a:lumMod val="20000"/>
                    <a:lumOff val="80000"/>
                  </a:schemeClr>
                </a:solidFill>
                <a:effectLst>
                  <a:glow rad="228600">
                    <a:schemeClr val="accent1">
                      <a:satMod val="175000"/>
                      <a:alpha val="40000"/>
                    </a:schemeClr>
                  </a:glow>
                </a:effectLst>
              </a:rPr>
              <a:t>st</a:t>
            </a:r>
            <a:r>
              <a:rPr lang="en-US" sz="3600" dirty="0">
                <a:solidFill>
                  <a:schemeClr val="accent1">
                    <a:lumMod val="20000"/>
                    <a:lumOff val="80000"/>
                  </a:schemeClr>
                </a:solidFill>
                <a:effectLst>
                  <a:glow rad="228600">
                    <a:schemeClr val="accent1">
                      <a:satMod val="175000"/>
                      <a:alpha val="40000"/>
                    </a:schemeClr>
                  </a:glow>
                </a:effectLst>
              </a:rPr>
              <a:t> Attempt</a:t>
            </a: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97.71%</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71500"/>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9796" y="1275398"/>
            <a:ext cx="3826053" cy="1697068"/>
          </a:xfrm>
          <a:prstGeom prst="rect">
            <a:avLst/>
          </a:prstGeom>
        </p:spPr>
        <p:txBody>
          <a:bodyPr wrap="square">
            <a:spAutoFit/>
          </a:bodyPr>
          <a:lstStyle/>
          <a:p>
            <a:pPr>
              <a:lnSpc>
                <a:spcPct val="150000"/>
              </a:lnSpc>
            </a:pPr>
            <a:r>
              <a:rPr lang="en-SG" sz="2400" dirty="0">
                <a:solidFill>
                  <a:srgbClr val="FFFF00"/>
                </a:solidFill>
                <a:latin typeface="&amp;quot"/>
              </a:rPr>
              <a:t>Using Resnet layers</a:t>
            </a:r>
          </a:p>
          <a:p>
            <a:pPr>
              <a:lnSpc>
                <a:spcPct val="150000"/>
              </a:lnSpc>
            </a:pPr>
            <a:r>
              <a:rPr lang="en-SG" sz="2400" dirty="0">
                <a:solidFill>
                  <a:schemeClr val="bg1">
                    <a:lumMod val="95000"/>
                  </a:schemeClr>
                </a:solidFill>
                <a:latin typeface="&amp;quot"/>
              </a:rPr>
              <a:t>Learning Rate = 2e^-3</a:t>
            </a:r>
          </a:p>
          <a:p>
            <a:pPr>
              <a:lnSpc>
                <a:spcPct val="150000"/>
              </a:lnSpc>
            </a:pPr>
            <a:r>
              <a:rPr lang="en-SG" sz="2400" dirty="0">
                <a:solidFill>
                  <a:schemeClr val="bg1">
                    <a:lumMod val="95000"/>
                  </a:schemeClr>
                </a:solidFill>
                <a:latin typeface="&amp;quot"/>
              </a:rPr>
              <a:t>Batch Size = 32</a:t>
            </a:r>
          </a:p>
        </p:txBody>
      </p:sp>
      <p:pic>
        <p:nvPicPr>
          <p:cNvPr id="6" name="Picture 5">
            <a:extLst>
              <a:ext uri="{FF2B5EF4-FFF2-40B4-BE49-F238E27FC236}">
                <a16:creationId xmlns:a16="http://schemas.microsoft.com/office/drawing/2014/main" id="{49966BFF-C89F-489B-9934-B13102A9BE55}"/>
              </a:ext>
            </a:extLst>
          </p:cNvPr>
          <p:cNvPicPr>
            <a:picLocks noChangeAspect="1"/>
          </p:cNvPicPr>
          <p:nvPr/>
        </p:nvPicPr>
        <p:blipFill rotWithShape="1">
          <a:blip r:embed="rId3"/>
          <a:srcRect l="391" t="27361" r="58281" b="44723"/>
          <a:stretch/>
        </p:blipFill>
        <p:spPr>
          <a:xfrm>
            <a:off x="5243451" y="4155045"/>
            <a:ext cx="6859220" cy="2337830"/>
          </a:xfrm>
          <a:prstGeom prst="rect">
            <a:avLst/>
          </a:prstGeom>
        </p:spPr>
      </p:pic>
      <p:pic>
        <p:nvPicPr>
          <p:cNvPr id="17" name="Picture 16">
            <a:extLst>
              <a:ext uri="{FF2B5EF4-FFF2-40B4-BE49-F238E27FC236}">
                <a16:creationId xmlns:a16="http://schemas.microsoft.com/office/drawing/2014/main" id="{6FBF95BD-2826-462D-9C81-29B957CF1BB8}"/>
              </a:ext>
            </a:extLst>
          </p:cNvPr>
          <p:cNvPicPr>
            <a:picLocks noChangeAspect="1"/>
          </p:cNvPicPr>
          <p:nvPr/>
        </p:nvPicPr>
        <p:blipFill rotWithShape="1">
          <a:blip r:embed="rId3"/>
          <a:srcRect l="391" t="57037" r="83887" b="24861"/>
          <a:stretch/>
        </p:blipFill>
        <p:spPr>
          <a:xfrm>
            <a:off x="2381785" y="4790961"/>
            <a:ext cx="2627852" cy="1701914"/>
          </a:xfrm>
          <a:prstGeom prst="rect">
            <a:avLst/>
          </a:prstGeom>
        </p:spPr>
      </p:pic>
      <p:pic>
        <p:nvPicPr>
          <p:cNvPr id="12" name="Picture 11">
            <a:extLst>
              <a:ext uri="{FF2B5EF4-FFF2-40B4-BE49-F238E27FC236}">
                <a16:creationId xmlns:a16="http://schemas.microsoft.com/office/drawing/2014/main" id="{31A62B5C-BD7C-4E7A-A117-47738C77C259}"/>
              </a:ext>
            </a:extLst>
          </p:cNvPr>
          <p:cNvPicPr>
            <a:picLocks noChangeAspect="1"/>
          </p:cNvPicPr>
          <p:nvPr/>
        </p:nvPicPr>
        <p:blipFill rotWithShape="1">
          <a:blip r:embed="rId4"/>
          <a:srcRect l="1406" t="41807" r="70156" b="22499"/>
          <a:stretch/>
        </p:blipFill>
        <p:spPr>
          <a:xfrm>
            <a:off x="895350" y="1638605"/>
            <a:ext cx="4107904" cy="2900362"/>
          </a:xfrm>
          <a:prstGeom prst="rect">
            <a:avLst/>
          </a:prstGeom>
        </p:spPr>
      </p:pic>
      <p:sp>
        <p:nvSpPr>
          <p:cNvPr id="3" name="TextBox 2">
            <a:extLst>
              <a:ext uri="{FF2B5EF4-FFF2-40B4-BE49-F238E27FC236}">
                <a16:creationId xmlns:a16="http://schemas.microsoft.com/office/drawing/2014/main" id="{54B2D997-C8FE-46A6-AFEB-31707FD10DE0}"/>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
        <p:nvSpPr>
          <p:cNvPr id="8" name="Arrow: Right 7">
            <a:extLst>
              <a:ext uri="{FF2B5EF4-FFF2-40B4-BE49-F238E27FC236}">
                <a16:creationId xmlns:a16="http://schemas.microsoft.com/office/drawing/2014/main" id="{34EE87BA-A63C-46E1-A4CE-71284C5E26EE}"/>
              </a:ext>
            </a:extLst>
          </p:cNvPr>
          <p:cNvSpPr/>
          <p:nvPr/>
        </p:nvSpPr>
        <p:spPr>
          <a:xfrm rot="10800000">
            <a:off x="8869501" y="1386611"/>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2323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98.62%</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71500"/>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9795" y="1383877"/>
            <a:ext cx="3598040" cy="1697068"/>
          </a:xfrm>
          <a:prstGeom prst="rect">
            <a:avLst/>
          </a:prstGeom>
        </p:spPr>
        <p:txBody>
          <a:bodyPr wrap="square">
            <a:spAutoFit/>
          </a:bodyPr>
          <a:lstStyle/>
          <a:p>
            <a:pPr>
              <a:lnSpc>
                <a:spcPct val="150000"/>
              </a:lnSpc>
            </a:pPr>
            <a:r>
              <a:rPr lang="en-SG" sz="2400" dirty="0">
                <a:solidFill>
                  <a:schemeClr val="bg1">
                    <a:lumMod val="95000"/>
                  </a:schemeClr>
                </a:solidFill>
                <a:latin typeface="&amp;quot"/>
              </a:rPr>
              <a:t>Using Resnet layers</a:t>
            </a:r>
          </a:p>
          <a:p>
            <a:pPr>
              <a:lnSpc>
                <a:spcPct val="150000"/>
              </a:lnSpc>
            </a:pPr>
            <a:r>
              <a:rPr lang="en-SG" sz="2400" dirty="0">
                <a:solidFill>
                  <a:schemeClr val="bg1">
                    <a:lumMod val="95000"/>
                  </a:schemeClr>
                </a:solidFill>
                <a:latin typeface="&amp;quot"/>
              </a:rPr>
              <a:t>Learning Rate = </a:t>
            </a:r>
            <a:r>
              <a:rPr lang="en-SG" sz="2400" b="1" dirty="0">
                <a:solidFill>
                  <a:srgbClr val="FFFF00"/>
                </a:solidFill>
                <a:latin typeface="&amp;quot"/>
              </a:rPr>
              <a:t>1e^-3</a:t>
            </a:r>
          </a:p>
          <a:p>
            <a:pPr>
              <a:lnSpc>
                <a:spcPct val="150000"/>
              </a:lnSpc>
            </a:pPr>
            <a:r>
              <a:rPr lang="en-SG" sz="2400" dirty="0">
                <a:solidFill>
                  <a:schemeClr val="bg1">
                    <a:lumMod val="95000"/>
                  </a:schemeClr>
                </a:solidFill>
                <a:latin typeface="&amp;quot"/>
              </a:rPr>
              <a:t>Batch Size = 32</a:t>
            </a:r>
          </a:p>
        </p:txBody>
      </p:sp>
      <p:pic>
        <p:nvPicPr>
          <p:cNvPr id="6" name="Picture 5">
            <a:extLst>
              <a:ext uri="{FF2B5EF4-FFF2-40B4-BE49-F238E27FC236}">
                <a16:creationId xmlns:a16="http://schemas.microsoft.com/office/drawing/2014/main" id="{7F1A5F99-7ED2-44F6-82BD-041028389AC9}"/>
              </a:ext>
            </a:extLst>
          </p:cNvPr>
          <p:cNvPicPr>
            <a:picLocks noChangeAspect="1"/>
          </p:cNvPicPr>
          <p:nvPr/>
        </p:nvPicPr>
        <p:blipFill rotWithShape="1">
          <a:blip r:embed="rId3"/>
          <a:srcRect t="20555" r="57583" b="50204"/>
          <a:stretch/>
        </p:blipFill>
        <p:spPr>
          <a:xfrm>
            <a:off x="5243450" y="4154767"/>
            <a:ext cx="6859220" cy="2436533"/>
          </a:xfrm>
          <a:prstGeom prst="rect">
            <a:avLst/>
          </a:prstGeom>
        </p:spPr>
      </p:pic>
      <p:pic>
        <p:nvPicPr>
          <p:cNvPr id="17" name="Picture 16">
            <a:extLst>
              <a:ext uri="{FF2B5EF4-FFF2-40B4-BE49-F238E27FC236}">
                <a16:creationId xmlns:a16="http://schemas.microsoft.com/office/drawing/2014/main" id="{B953CCEA-6618-4D1D-8D2F-BC07FE315D34}"/>
              </a:ext>
            </a:extLst>
          </p:cNvPr>
          <p:cNvPicPr>
            <a:picLocks noChangeAspect="1"/>
          </p:cNvPicPr>
          <p:nvPr/>
        </p:nvPicPr>
        <p:blipFill rotWithShape="1">
          <a:blip r:embed="rId3"/>
          <a:srcRect t="50530" r="83515" b="30141"/>
          <a:stretch/>
        </p:blipFill>
        <p:spPr>
          <a:xfrm>
            <a:off x="2404981" y="4790961"/>
            <a:ext cx="2591269" cy="1709093"/>
          </a:xfrm>
          <a:prstGeom prst="rect">
            <a:avLst/>
          </a:prstGeom>
        </p:spPr>
      </p:pic>
      <p:pic>
        <p:nvPicPr>
          <p:cNvPr id="8" name="Picture 7">
            <a:extLst>
              <a:ext uri="{FF2B5EF4-FFF2-40B4-BE49-F238E27FC236}">
                <a16:creationId xmlns:a16="http://schemas.microsoft.com/office/drawing/2014/main" id="{1EEDCDFA-DE9F-44B9-AD68-00AB9B6D3A07}"/>
              </a:ext>
            </a:extLst>
          </p:cNvPr>
          <p:cNvPicPr>
            <a:picLocks noChangeAspect="1"/>
          </p:cNvPicPr>
          <p:nvPr/>
        </p:nvPicPr>
        <p:blipFill rotWithShape="1">
          <a:blip r:embed="rId4"/>
          <a:srcRect l="733" t="37361" r="70156" b="27111"/>
          <a:stretch/>
        </p:blipFill>
        <p:spPr>
          <a:xfrm>
            <a:off x="838200" y="1714778"/>
            <a:ext cx="4158050" cy="2854493"/>
          </a:xfrm>
          <a:prstGeom prst="rect">
            <a:avLst/>
          </a:prstGeom>
        </p:spPr>
      </p:pic>
      <p:sp>
        <p:nvSpPr>
          <p:cNvPr id="16" name="Title 1">
            <a:extLst>
              <a:ext uri="{FF2B5EF4-FFF2-40B4-BE49-F238E27FC236}">
                <a16:creationId xmlns:a16="http://schemas.microsoft.com/office/drawing/2014/main" id="{55D79855-6676-4535-961A-C0F4F892117B}"/>
              </a:ext>
            </a:extLst>
          </p:cNvPr>
          <p:cNvSpPr>
            <a:spLocks noGrp="1"/>
          </p:cNvSpPr>
          <p:nvPr>
            <p:ph type="title"/>
          </p:nvPr>
        </p:nvSpPr>
        <p:spPr>
          <a:xfrm>
            <a:off x="588462" y="61048"/>
            <a:ext cx="4565660"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2</a:t>
            </a:r>
            <a:r>
              <a:rPr lang="en-US" sz="3600" baseline="30000" dirty="0">
                <a:solidFill>
                  <a:schemeClr val="accent1">
                    <a:lumMod val="20000"/>
                    <a:lumOff val="80000"/>
                  </a:schemeClr>
                </a:solidFill>
                <a:effectLst>
                  <a:glow rad="228600">
                    <a:schemeClr val="accent1">
                      <a:satMod val="175000"/>
                      <a:alpha val="40000"/>
                    </a:schemeClr>
                  </a:glow>
                </a:effectLst>
              </a:rPr>
              <a:t>nd</a:t>
            </a:r>
            <a:r>
              <a:rPr lang="en-US" sz="3600" dirty="0">
                <a:solidFill>
                  <a:schemeClr val="accent1">
                    <a:lumMod val="20000"/>
                    <a:lumOff val="80000"/>
                  </a:schemeClr>
                </a:solidFill>
                <a:effectLst>
                  <a:glow rad="228600">
                    <a:schemeClr val="accent1">
                      <a:satMod val="175000"/>
                      <a:alpha val="40000"/>
                    </a:schemeClr>
                  </a:glow>
                </a:effectLst>
              </a:rPr>
              <a:t> Attempt</a:t>
            </a:r>
          </a:p>
        </p:txBody>
      </p:sp>
      <p:sp>
        <p:nvSpPr>
          <p:cNvPr id="18" name="TextBox 17">
            <a:extLst>
              <a:ext uri="{FF2B5EF4-FFF2-40B4-BE49-F238E27FC236}">
                <a16:creationId xmlns:a16="http://schemas.microsoft.com/office/drawing/2014/main" id="{1C609462-7822-4BFD-88CF-F60AF19F83EE}"/>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
        <p:nvSpPr>
          <p:cNvPr id="19" name="Arrow: Right 18">
            <a:extLst>
              <a:ext uri="{FF2B5EF4-FFF2-40B4-BE49-F238E27FC236}">
                <a16:creationId xmlns:a16="http://schemas.microsoft.com/office/drawing/2014/main" id="{6A215682-9EA6-4985-829A-7E89D64DCA4B}"/>
              </a:ext>
            </a:extLst>
          </p:cNvPr>
          <p:cNvSpPr/>
          <p:nvPr/>
        </p:nvSpPr>
        <p:spPr>
          <a:xfrm rot="10800000">
            <a:off x="8959235" y="2063363"/>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85993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99.08%</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438683" y="571500"/>
            <a:ext cx="6663988"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4694" y="1295834"/>
            <a:ext cx="3615988" cy="2126864"/>
          </a:xfrm>
          <a:prstGeom prst="rect">
            <a:avLst/>
          </a:prstGeom>
        </p:spPr>
        <p:txBody>
          <a:bodyPr wrap="square">
            <a:spAutoFit/>
          </a:bodyPr>
          <a:lstStyle/>
          <a:p>
            <a:pPr>
              <a:lnSpc>
                <a:spcPct val="150000"/>
              </a:lnSpc>
            </a:pPr>
            <a:r>
              <a:rPr lang="en-SG" sz="2400" dirty="0">
                <a:solidFill>
                  <a:schemeClr val="bg1">
                    <a:lumMod val="95000"/>
                  </a:schemeClr>
                </a:solidFill>
                <a:latin typeface="&amp;quot"/>
              </a:rPr>
              <a:t>Using Resnet layers</a:t>
            </a:r>
          </a:p>
          <a:p>
            <a:pPr>
              <a:lnSpc>
                <a:spcPct val="150000"/>
              </a:lnSpc>
            </a:pPr>
            <a:r>
              <a:rPr lang="en-SG" sz="2400" dirty="0">
                <a:solidFill>
                  <a:schemeClr val="bg1">
                    <a:lumMod val="95000"/>
                  </a:schemeClr>
                </a:solidFill>
                <a:latin typeface="&amp;quot"/>
              </a:rPr>
              <a:t>Learning Rate </a:t>
            </a:r>
            <a:r>
              <a:rPr lang="en-SG" sz="2400" b="1" dirty="0">
                <a:solidFill>
                  <a:schemeClr val="bg1">
                    <a:lumMod val="95000"/>
                  </a:schemeClr>
                </a:solidFill>
                <a:latin typeface="&amp;quot"/>
              </a:rPr>
              <a:t>= </a:t>
            </a:r>
            <a:r>
              <a:rPr lang="en-SG" sz="2400" b="1" dirty="0">
                <a:solidFill>
                  <a:srgbClr val="FFFF00"/>
                </a:solidFill>
                <a:latin typeface="&amp;quot"/>
              </a:rPr>
              <a:t>0.3e^-3</a:t>
            </a:r>
          </a:p>
          <a:p>
            <a:pPr>
              <a:lnSpc>
                <a:spcPct val="150000"/>
              </a:lnSpc>
            </a:pPr>
            <a:r>
              <a:rPr lang="en-SG" sz="2400" dirty="0">
                <a:solidFill>
                  <a:schemeClr val="bg1">
                    <a:lumMod val="95000"/>
                  </a:schemeClr>
                </a:solidFill>
                <a:latin typeface="&amp;quot"/>
              </a:rPr>
              <a:t>Batch Size </a:t>
            </a:r>
            <a:r>
              <a:rPr lang="en-SG" sz="2400" b="1" dirty="0">
                <a:solidFill>
                  <a:schemeClr val="bg1">
                    <a:lumMod val="95000"/>
                  </a:schemeClr>
                </a:solidFill>
                <a:latin typeface="&amp;quot"/>
              </a:rPr>
              <a:t>= </a:t>
            </a:r>
            <a:r>
              <a:rPr lang="en-SG" sz="2400" b="1" dirty="0">
                <a:solidFill>
                  <a:srgbClr val="FFFF00"/>
                </a:solidFill>
                <a:latin typeface="&amp;quot"/>
              </a:rPr>
              <a:t>30</a:t>
            </a:r>
          </a:p>
          <a:p>
            <a:pPr>
              <a:lnSpc>
                <a:spcPct val="150000"/>
              </a:lnSpc>
            </a:pPr>
            <a:endParaRPr lang="en-SG" dirty="0">
              <a:solidFill>
                <a:schemeClr val="bg1">
                  <a:lumMod val="95000"/>
                </a:schemeClr>
              </a:solidFill>
              <a:latin typeface="&amp;quot"/>
            </a:endParaRPr>
          </a:p>
        </p:txBody>
      </p:sp>
      <p:pic>
        <p:nvPicPr>
          <p:cNvPr id="3" name="Picture 2">
            <a:extLst>
              <a:ext uri="{FF2B5EF4-FFF2-40B4-BE49-F238E27FC236}">
                <a16:creationId xmlns:a16="http://schemas.microsoft.com/office/drawing/2014/main" id="{F8ECF66E-52D4-47CE-9309-D1A187D49EFF}"/>
              </a:ext>
            </a:extLst>
          </p:cNvPr>
          <p:cNvPicPr>
            <a:picLocks noChangeAspect="1"/>
          </p:cNvPicPr>
          <p:nvPr/>
        </p:nvPicPr>
        <p:blipFill rotWithShape="1">
          <a:blip r:embed="rId3"/>
          <a:srcRect l="733" t="58324" r="75170" b="11068"/>
          <a:stretch/>
        </p:blipFill>
        <p:spPr>
          <a:xfrm>
            <a:off x="852569" y="1591848"/>
            <a:ext cx="4158664" cy="2971273"/>
          </a:xfrm>
          <a:prstGeom prst="rect">
            <a:avLst/>
          </a:prstGeom>
        </p:spPr>
      </p:pic>
      <p:pic>
        <p:nvPicPr>
          <p:cNvPr id="16" name="Picture 15">
            <a:extLst>
              <a:ext uri="{FF2B5EF4-FFF2-40B4-BE49-F238E27FC236}">
                <a16:creationId xmlns:a16="http://schemas.microsoft.com/office/drawing/2014/main" id="{7968DEF5-E05A-43C4-BC13-968DF89522FC}"/>
              </a:ext>
            </a:extLst>
          </p:cNvPr>
          <p:cNvPicPr>
            <a:picLocks noChangeAspect="1"/>
          </p:cNvPicPr>
          <p:nvPr/>
        </p:nvPicPr>
        <p:blipFill rotWithShape="1">
          <a:blip r:embed="rId3"/>
          <a:srcRect t="37648" r="86323" b="46947"/>
          <a:stretch/>
        </p:blipFill>
        <p:spPr>
          <a:xfrm>
            <a:off x="2369470" y="4803757"/>
            <a:ext cx="2666156" cy="1689118"/>
          </a:xfrm>
          <a:prstGeom prst="rect">
            <a:avLst/>
          </a:prstGeom>
        </p:spPr>
      </p:pic>
      <p:pic>
        <p:nvPicPr>
          <p:cNvPr id="18" name="Picture 17">
            <a:extLst>
              <a:ext uri="{FF2B5EF4-FFF2-40B4-BE49-F238E27FC236}">
                <a16:creationId xmlns:a16="http://schemas.microsoft.com/office/drawing/2014/main" id="{A5392C68-9844-4809-8B9F-BA78CBF0ADEC}"/>
              </a:ext>
            </a:extLst>
          </p:cNvPr>
          <p:cNvPicPr>
            <a:picLocks noChangeAspect="1"/>
          </p:cNvPicPr>
          <p:nvPr/>
        </p:nvPicPr>
        <p:blipFill rotWithShape="1">
          <a:blip r:embed="rId3"/>
          <a:srcRect t="13074" r="64976" b="63150"/>
          <a:stretch/>
        </p:blipFill>
        <p:spPr>
          <a:xfrm>
            <a:off x="5243451" y="4177421"/>
            <a:ext cx="6859220" cy="2311375"/>
          </a:xfrm>
          <a:prstGeom prst="rect">
            <a:avLst/>
          </a:prstGeom>
        </p:spPr>
      </p:pic>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Final Attempt</a:t>
            </a:r>
          </a:p>
        </p:txBody>
      </p:sp>
      <p:sp>
        <p:nvSpPr>
          <p:cNvPr id="19" name="Arrow: Right 18">
            <a:extLst>
              <a:ext uri="{FF2B5EF4-FFF2-40B4-BE49-F238E27FC236}">
                <a16:creationId xmlns:a16="http://schemas.microsoft.com/office/drawing/2014/main" id="{453726E7-F9EB-4542-8890-D658F683690E}"/>
              </a:ext>
            </a:extLst>
          </p:cNvPr>
          <p:cNvSpPr/>
          <p:nvPr/>
        </p:nvSpPr>
        <p:spPr>
          <a:xfrm rot="10800000">
            <a:off x="9346692" y="1939553"/>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Right 19">
            <a:extLst>
              <a:ext uri="{FF2B5EF4-FFF2-40B4-BE49-F238E27FC236}">
                <a16:creationId xmlns:a16="http://schemas.microsoft.com/office/drawing/2014/main" id="{F089A756-C352-471B-ACF7-65337C3ED375}"/>
              </a:ext>
            </a:extLst>
          </p:cNvPr>
          <p:cNvSpPr/>
          <p:nvPr/>
        </p:nvSpPr>
        <p:spPr>
          <a:xfrm rot="10800000">
            <a:off x="8373016" y="2530380"/>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6D5EC0E2-FF8B-46D9-806A-884149529184}"/>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Tree>
    <p:extLst>
      <p:ext uri="{BB962C8B-B14F-4D97-AF65-F5344CB8AC3E}">
        <p14:creationId xmlns:p14="http://schemas.microsoft.com/office/powerpoint/2010/main" val="69840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466045" y="1349379"/>
            <a:ext cx="11245302" cy="523239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4BF70356-A21D-4A85-AF4F-01F0C968F0BA}"/>
              </a:ext>
            </a:extLst>
          </p:cNvPr>
          <p:cNvSpPr/>
          <p:nvPr/>
        </p:nvSpPr>
        <p:spPr>
          <a:xfrm>
            <a:off x="885126" y="2229971"/>
            <a:ext cx="10436356" cy="2680862"/>
          </a:xfrm>
          <a:prstGeom prst="rect">
            <a:avLst/>
          </a:prstGeom>
        </p:spPr>
        <p:txBody>
          <a:bodyPr wrap="square">
            <a:spAutoFit/>
          </a:bodyPr>
          <a:lstStyle/>
          <a:p>
            <a:pPr>
              <a:lnSpc>
                <a:spcPct val="150000"/>
              </a:lnSpc>
            </a:pPr>
            <a:r>
              <a:rPr lang="en-SG" sz="2400" dirty="0">
                <a:solidFill>
                  <a:schemeClr val="bg1">
                    <a:lumMod val="95000"/>
                  </a:schemeClr>
                </a:solidFill>
                <a:latin typeface="&amp;quot"/>
              </a:rPr>
              <a:t>This project enabled us to successfully apply pattern recognition techniques to identify the different types of wafer failures. Using the standard convolution algorithm, we are able to do the failure classification with a decent accuracy of </a:t>
            </a:r>
            <a:r>
              <a:rPr lang="en-SG" sz="2400" dirty="0">
                <a:solidFill>
                  <a:srgbClr val="FFFF00"/>
                </a:solidFill>
                <a:latin typeface="&amp;quot"/>
              </a:rPr>
              <a:t>91.74%</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Conclusion</a:t>
            </a:r>
          </a:p>
        </p:txBody>
      </p:sp>
      <p:sp>
        <p:nvSpPr>
          <p:cNvPr id="21" name="TextBox 20">
            <a:extLst>
              <a:ext uri="{FF2B5EF4-FFF2-40B4-BE49-F238E27FC236}">
                <a16:creationId xmlns:a16="http://schemas.microsoft.com/office/drawing/2014/main" id="{6D5EC0E2-FF8B-46D9-806A-884149529184}"/>
              </a:ext>
            </a:extLst>
          </p:cNvPr>
          <p:cNvSpPr txBox="1"/>
          <p:nvPr/>
        </p:nvSpPr>
        <p:spPr>
          <a:xfrm>
            <a:off x="893970" y="1685853"/>
            <a:ext cx="5030580" cy="461665"/>
          </a:xfrm>
          <a:prstGeom prst="rect">
            <a:avLst/>
          </a:prstGeom>
          <a:noFill/>
        </p:spPr>
        <p:txBody>
          <a:bodyPr wrap="square" rtlCol="0">
            <a:spAutoFit/>
          </a:bodyPr>
          <a:lstStyle/>
          <a:p>
            <a:r>
              <a:rPr lang="en-SG" sz="2400" dirty="0">
                <a:solidFill>
                  <a:srgbClr val="00FF00"/>
                </a:solidFill>
              </a:rPr>
              <a:t>Successful Wafer Failure Identification </a:t>
            </a:r>
          </a:p>
        </p:txBody>
      </p:sp>
      <p:sp>
        <p:nvSpPr>
          <p:cNvPr id="22" name="Rectangle 21">
            <a:extLst>
              <a:ext uri="{FF2B5EF4-FFF2-40B4-BE49-F238E27FC236}">
                <a16:creationId xmlns:a16="http://schemas.microsoft.com/office/drawing/2014/main" id="{983E7CCD-4375-4EE0-B37C-E4EEAE3FEA34}"/>
              </a:ext>
            </a:extLst>
          </p:cNvPr>
          <p:cNvSpPr/>
          <p:nvPr/>
        </p:nvSpPr>
        <p:spPr>
          <a:xfrm>
            <a:off x="870518" y="5257122"/>
            <a:ext cx="10436356" cy="1572866"/>
          </a:xfrm>
          <a:prstGeom prst="rect">
            <a:avLst/>
          </a:prstGeom>
        </p:spPr>
        <p:txBody>
          <a:bodyPr wrap="square">
            <a:spAutoFit/>
          </a:bodyPr>
          <a:lstStyle/>
          <a:p>
            <a:pPr>
              <a:lnSpc>
                <a:spcPct val="150000"/>
              </a:lnSpc>
            </a:pPr>
            <a:r>
              <a:rPr lang="en-SG" sz="2400" dirty="0">
                <a:solidFill>
                  <a:schemeClr val="bg1">
                    <a:lumMod val="95000"/>
                  </a:schemeClr>
                </a:solidFill>
                <a:latin typeface="&amp;quot"/>
              </a:rPr>
              <a:t>Accuracy is improved through the use of Resnet to increase the number of layers in the algorithm and tuning the parameters, achieving a final accuracy of </a:t>
            </a:r>
            <a:r>
              <a:rPr lang="en-SG" sz="2400" dirty="0">
                <a:solidFill>
                  <a:srgbClr val="FFFF00"/>
                </a:solidFill>
                <a:latin typeface="&amp;quot"/>
              </a:rPr>
              <a:t>99.08%</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23" name="TextBox 22">
            <a:extLst>
              <a:ext uri="{FF2B5EF4-FFF2-40B4-BE49-F238E27FC236}">
                <a16:creationId xmlns:a16="http://schemas.microsoft.com/office/drawing/2014/main" id="{22D87544-27FD-46D3-89F4-B50D045865F9}"/>
              </a:ext>
            </a:extLst>
          </p:cNvPr>
          <p:cNvSpPr txBox="1"/>
          <p:nvPr/>
        </p:nvSpPr>
        <p:spPr>
          <a:xfrm>
            <a:off x="879362" y="4713004"/>
            <a:ext cx="5030580" cy="461665"/>
          </a:xfrm>
          <a:prstGeom prst="rect">
            <a:avLst/>
          </a:prstGeom>
          <a:noFill/>
        </p:spPr>
        <p:txBody>
          <a:bodyPr wrap="square" rtlCol="0">
            <a:spAutoFit/>
          </a:bodyPr>
          <a:lstStyle/>
          <a:p>
            <a:r>
              <a:rPr lang="en-SG" sz="2400" dirty="0">
                <a:solidFill>
                  <a:srgbClr val="00FF00"/>
                </a:solidFill>
              </a:rPr>
              <a:t>Pursuit of Higher Accuracy</a:t>
            </a:r>
          </a:p>
        </p:txBody>
      </p:sp>
    </p:spTree>
    <p:extLst>
      <p:ext uri="{BB962C8B-B14F-4D97-AF65-F5344CB8AC3E}">
        <p14:creationId xmlns:p14="http://schemas.microsoft.com/office/powerpoint/2010/main" val="267395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0E730A18-202F-4AE2-8EAE-9319735E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4495CCD5-7B04-4281-AD73-5A85E93F6BB3}"/>
              </a:ext>
            </a:extLst>
          </p:cNvPr>
          <p:cNvSpPr/>
          <p:nvPr/>
        </p:nvSpPr>
        <p:spPr>
          <a:xfrm>
            <a:off x="14608" y="1825624"/>
            <a:ext cx="12177392" cy="408090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4D1885-086F-4EE2-A014-27B90F1F693F}"/>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Complication</a:t>
            </a:r>
          </a:p>
        </p:txBody>
      </p:sp>
      <p:sp>
        <p:nvSpPr>
          <p:cNvPr id="3" name="Content Placeholder 2">
            <a:extLst>
              <a:ext uri="{FF2B5EF4-FFF2-40B4-BE49-F238E27FC236}">
                <a16:creationId xmlns:a16="http://schemas.microsoft.com/office/drawing/2014/main" id="{2E2A24E6-66CB-4A10-B696-B9A6435C8AC6}"/>
              </a:ext>
            </a:extLst>
          </p:cNvPr>
          <p:cNvSpPr>
            <a:spLocks noGrp="1"/>
          </p:cNvSpPr>
          <p:nvPr>
            <p:ph idx="1"/>
          </p:nvPr>
        </p:nvSpPr>
        <p:spPr>
          <a:xfrm>
            <a:off x="838199" y="1825625"/>
            <a:ext cx="10838935" cy="4351338"/>
          </a:xfrm>
        </p:spPr>
        <p:txBody>
          <a:bodyPr/>
          <a:lstStyle/>
          <a:p>
            <a:r>
              <a:rPr lang="en-US" dirty="0">
                <a:solidFill>
                  <a:schemeClr val="bg1"/>
                </a:solidFill>
              </a:rPr>
              <a:t>Wafer sawing (cutting) and grinding issues usually involve components around the wafer edge while dielectric (material) related problems can be taking place in any region around the center of the wafer.</a:t>
            </a:r>
          </a:p>
          <a:p>
            <a:r>
              <a:rPr lang="en-US" dirty="0">
                <a:solidFill>
                  <a:schemeClr val="bg1"/>
                </a:solidFill>
              </a:rPr>
              <a:t>Wafer sawing issues usually happen around an edge of the wafer with a unique orientation but wafer grinding poses problem around a larger area at the wafer edge.</a:t>
            </a:r>
          </a:p>
          <a:p>
            <a:r>
              <a:rPr lang="en-US" dirty="0">
                <a:solidFill>
                  <a:schemeClr val="bg1"/>
                </a:solidFill>
              </a:rPr>
              <a:t>The processes mentioned may lead to certain faults on the wafer and a specific process would create a fault with a pattern that is unique to it.</a:t>
            </a:r>
          </a:p>
          <a:p>
            <a:endParaRPr lang="en-US" dirty="0">
              <a:solidFill>
                <a:schemeClr val="bg1"/>
              </a:solidFill>
            </a:endParaRPr>
          </a:p>
        </p:txBody>
      </p:sp>
    </p:spTree>
    <p:extLst>
      <p:ext uri="{BB962C8B-B14F-4D97-AF65-F5344CB8AC3E}">
        <p14:creationId xmlns:p14="http://schemas.microsoft.com/office/powerpoint/2010/main" val="299344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 y="-157316"/>
            <a:ext cx="12177392" cy="6880226"/>
          </a:xfrm>
          <a:prstGeom prst="rect">
            <a:avLst/>
          </a:prstGeom>
        </p:spPr>
      </p:pic>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pic>
        <p:nvPicPr>
          <p:cNvPr id="6" name="Picture 5">
            <a:extLst>
              <a:ext uri="{FF2B5EF4-FFF2-40B4-BE49-F238E27FC236}">
                <a16:creationId xmlns:a16="http://schemas.microsoft.com/office/drawing/2014/main" id="{72763D79-DF8E-43E4-B2F9-04BB3A89E26A}"/>
              </a:ext>
            </a:extLst>
          </p:cNvPr>
          <p:cNvPicPr>
            <a:picLocks noChangeAspect="1"/>
          </p:cNvPicPr>
          <p:nvPr/>
        </p:nvPicPr>
        <p:blipFill>
          <a:blip r:embed="rId3"/>
          <a:stretch>
            <a:fillRect/>
          </a:stretch>
        </p:blipFill>
        <p:spPr>
          <a:xfrm>
            <a:off x="193268" y="1455174"/>
            <a:ext cx="2883567" cy="5199293"/>
          </a:xfrm>
          <a:prstGeom prst="rect">
            <a:avLst/>
          </a:prstGeom>
        </p:spPr>
      </p:pic>
      <p:pic>
        <p:nvPicPr>
          <p:cNvPr id="9" name="Picture 8">
            <a:extLst>
              <a:ext uri="{FF2B5EF4-FFF2-40B4-BE49-F238E27FC236}">
                <a16:creationId xmlns:a16="http://schemas.microsoft.com/office/drawing/2014/main" id="{2E881EC0-2FEE-4E58-96A9-4A7B3F22BFDC}"/>
              </a:ext>
            </a:extLst>
          </p:cNvPr>
          <p:cNvPicPr>
            <a:picLocks noChangeAspect="1"/>
          </p:cNvPicPr>
          <p:nvPr/>
        </p:nvPicPr>
        <p:blipFill>
          <a:blip r:embed="rId4"/>
          <a:stretch>
            <a:fillRect/>
          </a:stretch>
        </p:blipFill>
        <p:spPr>
          <a:xfrm>
            <a:off x="3208660" y="1455174"/>
            <a:ext cx="2783732" cy="5199293"/>
          </a:xfrm>
          <a:prstGeom prst="rect">
            <a:avLst/>
          </a:prstGeom>
        </p:spPr>
      </p:pic>
      <p:pic>
        <p:nvPicPr>
          <p:cNvPr id="10" name="Picture 9">
            <a:extLst>
              <a:ext uri="{FF2B5EF4-FFF2-40B4-BE49-F238E27FC236}">
                <a16:creationId xmlns:a16="http://schemas.microsoft.com/office/drawing/2014/main" id="{7CC14723-68A9-4013-87FC-4E8A588BD9AF}"/>
              </a:ext>
            </a:extLst>
          </p:cNvPr>
          <p:cNvPicPr>
            <a:picLocks noChangeAspect="1"/>
          </p:cNvPicPr>
          <p:nvPr/>
        </p:nvPicPr>
        <p:blipFill>
          <a:blip r:embed="rId5"/>
          <a:stretch>
            <a:fillRect/>
          </a:stretch>
        </p:blipFill>
        <p:spPr>
          <a:xfrm>
            <a:off x="6082571" y="1455174"/>
            <a:ext cx="2451990" cy="5199293"/>
          </a:xfrm>
          <a:prstGeom prst="rect">
            <a:avLst/>
          </a:prstGeom>
        </p:spPr>
      </p:pic>
      <p:pic>
        <p:nvPicPr>
          <p:cNvPr id="11" name="Picture 10">
            <a:extLst>
              <a:ext uri="{FF2B5EF4-FFF2-40B4-BE49-F238E27FC236}">
                <a16:creationId xmlns:a16="http://schemas.microsoft.com/office/drawing/2014/main" id="{57545651-C2AB-415E-89D1-EBBDF062EF66}"/>
              </a:ext>
            </a:extLst>
          </p:cNvPr>
          <p:cNvPicPr>
            <a:picLocks noChangeAspect="1"/>
          </p:cNvPicPr>
          <p:nvPr/>
        </p:nvPicPr>
        <p:blipFill>
          <a:blip r:embed="rId6"/>
          <a:stretch>
            <a:fillRect/>
          </a:stretch>
        </p:blipFill>
        <p:spPr>
          <a:xfrm>
            <a:off x="8619669" y="1455173"/>
            <a:ext cx="3457169" cy="5199294"/>
          </a:xfrm>
          <a:prstGeom prst="rect">
            <a:avLst/>
          </a:prstGeom>
        </p:spPr>
      </p:pic>
    </p:spTree>
    <p:extLst>
      <p:ext uri="{BB962C8B-B14F-4D97-AF65-F5344CB8AC3E}">
        <p14:creationId xmlns:p14="http://schemas.microsoft.com/office/powerpoint/2010/main" val="285706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739124"/>
            <a:ext cx="12177392" cy="4760527"/>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055038"/>
            <a:ext cx="11063416" cy="4444613"/>
          </a:xfrm>
        </p:spPr>
        <p:txBody>
          <a:bodyPr>
            <a:normAutofit/>
          </a:bodyPr>
          <a:lstStyle/>
          <a:p>
            <a:r>
              <a:rPr lang="en-US" sz="2000" dirty="0">
                <a:solidFill>
                  <a:schemeClr val="bg1"/>
                </a:solidFill>
              </a:rPr>
              <a:t>As discussed, wafer problems show up as identifiable patterns. From the wafer images, we could see that each type of wafer problem has a certain unique pattern. As a recap, there are 3 distinct problems related to wafer processes. Wafer Grinding, Wafer Saw and Dielectric. </a:t>
            </a:r>
          </a:p>
          <a:p>
            <a:r>
              <a:rPr lang="en-US" sz="2000" dirty="0">
                <a:solidFill>
                  <a:schemeClr val="bg1"/>
                </a:solidFill>
              </a:rPr>
              <a:t>Apart from the 3 distinct problems, we have 5 combinations of the distinct problems. For example, Grinding-Dielectric and  Saw-Grinding.</a:t>
            </a:r>
          </a:p>
          <a:p>
            <a:r>
              <a:rPr lang="en-US" sz="2000" dirty="0">
                <a:solidFill>
                  <a:schemeClr val="bg1"/>
                </a:solidFill>
              </a:rPr>
              <a:t>Currently, it is through manual inspection that wafer problems are identified. For example, if the problem is due to Wafer Grinding, the pattern is at the edges with a certain orientation. </a:t>
            </a:r>
          </a:p>
          <a:p>
            <a:r>
              <a:rPr lang="en-US" sz="2000" dirty="0">
                <a:solidFill>
                  <a:schemeClr val="bg1"/>
                </a:solidFill>
              </a:rPr>
              <a:t>Dielectric (Material) problems manifest themselves in a certain pattern clustered towards the center of the wafer.</a:t>
            </a:r>
          </a:p>
          <a:p>
            <a:r>
              <a:rPr lang="en-US" sz="2000" dirty="0">
                <a:solidFill>
                  <a:schemeClr val="bg1"/>
                </a:solidFill>
              </a:rPr>
              <a:t>Wafer Saw problems appear at the edges too but with a different orientation to the Wafer Grinding related pattern.</a:t>
            </a:r>
          </a:p>
          <a:p>
            <a:r>
              <a:rPr lang="en-US" sz="2000" dirty="0">
                <a:solidFill>
                  <a:schemeClr val="bg1"/>
                </a:solidFill>
              </a:rPr>
              <a:t>We could have a combination of the aforesaid problems too, and these problems show up as a combination of the corresponding patterns.</a:t>
            </a:r>
          </a:p>
        </p:txBody>
      </p:sp>
      <p:sp>
        <p:nvSpPr>
          <p:cNvPr id="8" name="Title 1">
            <a:extLst>
              <a:ext uri="{FF2B5EF4-FFF2-40B4-BE49-F238E27FC236}">
                <a16:creationId xmlns:a16="http://schemas.microsoft.com/office/drawing/2014/main" id="{FFCC0A36-4C3D-42F8-8345-00759A04EBB1}"/>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spTree>
    <p:extLst>
      <p:ext uri="{BB962C8B-B14F-4D97-AF65-F5344CB8AC3E}">
        <p14:creationId xmlns:p14="http://schemas.microsoft.com/office/powerpoint/2010/main" val="274466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Application of Deep Learning</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r>
              <a:rPr lang="en-US" dirty="0">
                <a:solidFill>
                  <a:schemeClr val="bg1"/>
                </a:solidFill>
              </a:rPr>
              <a:t>In this project, we apply deep learning neural network on wafer maps with simulated faults.</a:t>
            </a:r>
          </a:p>
          <a:p>
            <a:r>
              <a:rPr lang="en-US" dirty="0">
                <a:solidFill>
                  <a:schemeClr val="bg1"/>
                </a:solidFill>
              </a:rPr>
              <a:t>The faults are classified into 8 classes and the neural network was trained to recognize them.</a:t>
            </a:r>
          </a:p>
          <a:p>
            <a:r>
              <a:rPr lang="en-US" dirty="0">
                <a:solidFill>
                  <a:schemeClr val="bg1"/>
                </a:solidFill>
              </a:rPr>
              <a:t>Being able to recognize a particular wafer problem using Deep Learning means that we could automate the identification of wafer testing, and reduce the time to sort out the bad wafers. Most importantly we could pin-point a specific issue with a particular upstream process and to rectify it. </a:t>
            </a:r>
          </a:p>
        </p:txBody>
      </p:sp>
    </p:spTree>
    <p:extLst>
      <p:ext uri="{BB962C8B-B14F-4D97-AF65-F5344CB8AC3E}">
        <p14:creationId xmlns:p14="http://schemas.microsoft.com/office/powerpoint/2010/main" val="237765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08"/>
            <a:ext cx="12177392" cy="6880226"/>
          </a:xfrm>
          <a:prstGeom prst="rect">
            <a:avLst/>
          </a:prstGeom>
        </p:spPr>
      </p:pic>
      <p:sp>
        <p:nvSpPr>
          <p:cNvPr id="6" name="Rectangle 5">
            <a:extLst>
              <a:ext uri="{FF2B5EF4-FFF2-40B4-BE49-F238E27FC236}">
                <a16:creationId xmlns:a16="http://schemas.microsoft.com/office/drawing/2014/main" id="{E7875DAC-0CDB-4466-9286-CA48F7F88BF7}"/>
              </a:ext>
            </a:extLst>
          </p:cNvPr>
          <p:cNvSpPr/>
          <p:nvPr/>
        </p:nvSpPr>
        <p:spPr>
          <a:xfrm>
            <a:off x="5276850" y="857250"/>
            <a:ext cx="5867400" cy="5635625"/>
          </a:xfrm>
          <a:prstGeom prst="rect">
            <a:avLst/>
          </a:prstGeom>
          <a:solidFill>
            <a:srgbClr val="0007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AD864145-8069-48BD-A4B5-9A9F320D1E5E}"/>
              </a:ext>
            </a:extLst>
          </p:cNvPr>
          <p:cNvSpPr/>
          <p:nvPr/>
        </p:nvSpPr>
        <p:spPr>
          <a:xfrm>
            <a:off x="742950" y="1758949"/>
            <a:ext cx="4210050" cy="40417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855697"/>
            <a:ext cx="4086225" cy="3903320"/>
          </a:xfrm>
        </p:spPr>
        <p:txBody>
          <a:bodyPr vert="horz" lIns="91440" tIns="45720" rIns="91440" bIns="45720" rtlCol="0">
            <a:normAutofit/>
          </a:bodyPr>
          <a:lstStyle/>
          <a:p>
            <a:pPr marL="0" indent="0">
              <a:buNone/>
            </a:pPr>
            <a:r>
              <a:rPr lang="en-MY" sz="2400" dirty="0">
                <a:solidFill>
                  <a:schemeClr val="bg1"/>
                </a:solidFill>
              </a:rPr>
              <a:t>A data set was generated which reflects the outcome from a typical wafer metrology process. The data points are resistance measurements (in ohm) on each wafer. On each wafer, there are 441 locations (21x21) to be processed by the neural network. The generated data set contains test results from 1090 wafers.</a:t>
            </a:r>
          </a:p>
        </p:txBody>
      </p:sp>
      <p:pic>
        <p:nvPicPr>
          <p:cNvPr id="1026" name="Picture 2" descr="Image result for semiconductor wafer">
            <a:extLst>
              <a:ext uri="{FF2B5EF4-FFF2-40B4-BE49-F238E27FC236}">
                <a16:creationId xmlns:a16="http://schemas.microsoft.com/office/drawing/2014/main" id="{F06891BF-B476-495D-9F65-09F605F6C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75" y="1271587"/>
            <a:ext cx="4905376" cy="49053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6FC8D953-1938-43B1-97DA-5CFE2C1767D3}"/>
              </a:ext>
            </a:extLst>
          </p:cNvPr>
          <p:cNvCxnSpPr>
            <a:cxnSpLocks/>
          </p:cNvCxnSpPr>
          <p:nvPr/>
        </p:nvCxnSpPr>
        <p:spPr>
          <a:xfrm>
            <a:off x="5821486" y="1271587"/>
            <a:ext cx="4636964"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CA55B1-60DD-42DC-9BF9-BC54CE3ECC82}"/>
              </a:ext>
            </a:extLst>
          </p:cNvPr>
          <p:cNvCxnSpPr>
            <a:cxnSpLocks/>
          </p:cNvCxnSpPr>
          <p:nvPr/>
        </p:nvCxnSpPr>
        <p:spPr>
          <a:xfrm>
            <a:off x="10610851" y="1380470"/>
            <a:ext cx="0" cy="4759414"/>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01D8CC3-585F-4E22-92D0-DD8E07686910}"/>
              </a:ext>
            </a:extLst>
          </p:cNvPr>
          <p:cNvSpPr txBox="1"/>
          <p:nvPr/>
        </p:nvSpPr>
        <p:spPr>
          <a:xfrm>
            <a:off x="7800975" y="781050"/>
            <a:ext cx="723900" cy="523220"/>
          </a:xfrm>
          <a:prstGeom prst="rect">
            <a:avLst/>
          </a:prstGeom>
          <a:noFill/>
        </p:spPr>
        <p:txBody>
          <a:bodyPr wrap="square" rtlCol="0">
            <a:spAutoFit/>
          </a:bodyPr>
          <a:lstStyle/>
          <a:p>
            <a:r>
              <a:rPr lang="en-SG" sz="2800" dirty="0">
                <a:solidFill>
                  <a:schemeClr val="bg1"/>
                </a:solidFill>
              </a:rPr>
              <a:t>21</a:t>
            </a:r>
          </a:p>
        </p:txBody>
      </p:sp>
      <p:sp>
        <p:nvSpPr>
          <p:cNvPr id="16" name="TextBox 15">
            <a:extLst>
              <a:ext uri="{FF2B5EF4-FFF2-40B4-BE49-F238E27FC236}">
                <a16:creationId xmlns:a16="http://schemas.microsoft.com/office/drawing/2014/main" id="{501C23CD-79FE-402A-ABF2-C15F55959B1B}"/>
              </a:ext>
            </a:extLst>
          </p:cNvPr>
          <p:cNvSpPr txBox="1"/>
          <p:nvPr/>
        </p:nvSpPr>
        <p:spPr>
          <a:xfrm>
            <a:off x="10610851" y="3410605"/>
            <a:ext cx="723900" cy="523220"/>
          </a:xfrm>
          <a:prstGeom prst="rect">
            <a:avLst/>
          </a:prstGeom>
          <a:noFill/>
        </p:spPr>
        <p:txBody>
          <a:bodyPr wrap="square" rtlCol="0">
            <a:spAutoFit/>
          </a:bodyPr>
          <a:lstStyle/>
          <a:p>
            <a:r>
              <a:rPr lang="en-SG" sz="2800" dirty="0">
                <a:solidFill>
                  <a:schemeClr val="bg1"/>
                </a:solidFill>
              </a:rPr>
              <a:t>21</a:t>
            </a:r>
          </a:p>
        </p:txBody>
      </p:sp>
      <p:sp>
        <p:nvSpPr>
          <p:cNvPr id="15" name="TextBox 14">
            <a:extLst>
              <a:ext uri="{FF2B5EF4-FFF2-40B4-BE49-F238E27FC236}">
                <a16:creationId xmlns:a16="http://schemas.microsoft.com/office/drawing/2014/main" id="{BE4C07F9-80E4-4587-BD31-8182E876531D}"/>
              </a:ext>
            </a:extLst>
          </p:cNvPr>
          <p:cNvSpPr txBox="1"/>
          <p:nvPr/>
        </p:nvSpPr>
        <p:spPr>
          <a:xfrm>
            <a:off x="5810250" y="6139884"/>
            <a:ext cx="3657600" cy="369332"/>
          </a:xfrm>
          <a:prstGeom prst="rect">
            <a:avLst/>
          </a:prstGeom>
          <a:noFill/>
        </p:spPr>
        <p:txBody>
          <a:bodyPr wrap="square" rtlCol="0">
            <a:spAutoFit/>
          </a:bodyPr>
          <a:lstStyle/>
          <a:p>
            <a:r>
              <a:rPr lang="en-SG" dirty="0">
                <a:solidFill>
                  <a:srgbClr val="FFFF00"/>
                </a:solidFill>
              </a:rPr>
              <a:t>21 x 21 = 441 data points</a:t>
            </a:r>
          </a:p>
        </p:txBody>
      </p:sp>
    </p:spTree>
    <p:extLst>
      <p:ext uri="{BB962C8B-B14F-4D97-AF65-F5344CB8AC3E}">
        <p14:creationId xmlns:p14="http://schemas.microsoft.com/office/powerpoint/2010/main" val="224400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The 1090 wafer test results are put together based on:</a:t>
            </a:r>
          </a:p>
          <a:p>
            <a:pPr lvl="1"/>
            <a:r>
              <a:rPr lang="en-MY" dirty="0">
                <a:solidFill>
                  <a:schemeClr val="bg1"/>
                </a:solidFill>
              </a:rPr>
              <a:t>Those with saw cut defects. Pure saw cut defects would cover 5-45 degrees of the wafer edge location.</a:t>
            </a:r>
          </a:p>
          <a:p>
            <a:pPr lvl="1"/>
            <a:r>
              <a:rPr lang="en-MY" dirty="0">
                <a:solidFill>
                  <a:schemeClr val="bg1"/>
                </a:solidFill>
              </a:rPr>
              <a:t>Those with grind defects. Grind defects would cover 30-180 degrees of wafer edges. The dataset covers all cases where the </a:t>
            </a:r>
            <a:r>
              <a:rPr lang="en-MY" dirty="0" err="1">
                <a:solidFill>
                  <a:schemeClr val="bg1"/>
                </a:solidFill>
              </a:rPr>
              <a:t>center</a:t>
            </a:r>
            <a:r>
              <a:rPr lang="en-MY" dirty="0">
                <a:solidFill>
                  <a:schemeClr val="bg1"/>
                </a:solidFill>
              </a:rPr>
              <a:t> of grind defects are at 0,45,90,135,180,225,270,315 degrees on the wafer.</a:t>
            </a:r>
          </a:p>
          <a:p>
            <a:pPr lvl="1"/>
            <a:r>
              <a:rPr lang="en-MY" dirty="0">
                <a:solidFill>
                  <a:schemeClr val="bg1"/>
                </a:solidFill>
              </a:rPr>
              <a:t>Those with dielectric defects. These are usually found at the </a:t>
            </a:r>
            <a:r>
              <a:rPr lang="en-MY" dirty="0" err="1">
                <a:solidFill>
                  <a:schemeClr val="bg1"/>
                </a:solidFill>
              </a:rPr>
              <a:t>center</a:t>
            </a:r>
            <a:r>
              <a:rPr lang="en-MY" dirty="0">
                <a:solidFill>
                  <a:schemeClr val="bg1"/>
                </a:solidFill>
              </a:rPr>
              <a:t> of the wafer. Severe dielectric issue causes the radius of affected area to be increased. The dataset covers the different radii of defect areas.</a:t>
            </a:r>
          </a:p>
          <a:p>
            <a:r>
              <a:rPr lang="en-MY" dirty="0">
                <a:solidFill>
                  <a:schemeClr val="bg1"/>
                </a:solidFill>
              </a:rPr>
              <a:t>The dataset also covers normal wafer test cases with random defects.</a:t>
            </a:r>
          </a:p>
        </p:txBody>
      </p:sp>
    </p:spTree>
    <p:extLst>
      <p:ext uri="{BB962C8B-B14F-4D97-AF65-F5344CB8AC3E}">
        <p14:creationId xmlns:p14="http://schemas.microsoft.com/office/powerpoint/2010/main" val="327404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fontScale="92500"/>
          </a:bodyPr>
          <a:lstStyle/>
          <a:p>
            <a:r>
              <a:rPr lang="en-MY" dirty="0">
                <a:solidFill>
                  <a:schemeClr val="bg1"/>
                </a:solidFill>
              </a:rPr>
              <a:t>For each data point, the range of the value is in between 0 and 500 ohm. The values which are close to 0 indicate that the corresponding data points are fault-free. Another way to look at this is that the semiconductor devices are conductive to electric currents with minimal resistance (small ohms). Those data points with failures show up with high resistance, up to 500 ohms.</a:t>
            </a:r>
          </a:p>
          <a:p>
            <a:r>
              <a:rPr lang="en-MY" dirty="0">
                <a:solidFill>
                  <a:schemeClr val="bg1"/>
                </a:solidFill>
              </a:rPr>
              <a:t>The data points with high resistance form a certain pattern. The pattern correspond to a particular wafer problem, be it “Grind”, “Saw”, “Material”, or a combination of them.</a:t>
            </a:r>
          </a:p>
          <a:p>
            <a:r>
              <a:rPr lang="en-MY" dirty="0">
                <a:solidFill>
                  <a:schemeClr val="bg1"/>
                </a:solidFill>
              </a:rPr>
              <a:t>Using Pattern Recognition, we could identify the specific problem that a wafer may have. Using Deep Learning, we could train a neural network to learn all the fault patterns so that it could recognize a particular problem with good accuracy.</a:t>
            </a:r>
          </a:p>
        </p:txBody>
      </p:sp>
    </p:spTree>
    <p:extLst>
      <p:ext uri="{BB962C8B-B14F-4D97-AF65-F5344CB8AC3E}">
        <p14:creationId xmlns:p14="http://schemas.microsoft.com/office/powerpoint/2010/main" val="2137021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2127</Words>
  <Application>Microsoft Office PowerPoint</Application>
  <PresentationFormat>Widescreen</PresentationFormat>
  <Paragraphs>195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&amp;quot</vt:lpstr>
      <vt:lpstr>Arial</vt:lpstr>
      <vt:lpstr>Calibri</vt:lpstr>
      <vt:lpstr>Calibri Light</vt:lpstr>
      <vt:lpstr>Office Theme</vt:lpstr>
      <vt:lpstr>Identifying Wafer Failures with Deep Learning</vt:lpstr>
      <vt:lpstr>Description</vt:lpstr>
      <vt:lpstr>Complication</vt:lpstr>
      <vt:lpstr>Types of Wafer Problems</vt:lpstr>
      <vt:lpstr>Types of Wafer Problems</vt:lpstr>
      <vt:lpstr>Application of Deep Learning</vt:lpstr>
      <vt:lpstr>Data Generation</vt:lpstr>
      <vt:lpstr>Data Generation</vt:lpstr>
      <vt:lpstr>Data Generation</vt:lpstr>
      <vt:lpstr>Data Generation</vt:lpstr>
      <vt:lpstr>Data Preparation</vt:lpstr>
      <vt:lpstr>Data Preparation</vt:lpstr>
      <vt:lpstr>Data Preparation</vt:lpstr>
      <vt:lpstr>Learning Rate Setting</vt:lpstr>
      <vt:lpstr>Training the Neural Network   – Standard Neural Network</vt:lpstr>
      <vt:lpstr>Results</vt:lpstr>
      <vt:lpstr>Incorporating the Resnet</vt:lpstr>
      <vt:lpstr>Residual Net Layer – resBlkV1</vt:lpstr>
      <vt:lpstr>Incorporating the Resnet</vt:lpstr>
      <vt:lpstr>Final Layers</vt:lpstr>
      <vt:lpstr>Improved Results with Resnet – 1st Attempt</vt:lpstr>
      <vt:lpstr>Improved Results with Resnet – 2nd Attempt</vt:lpstr>
      <vt:lpstr>Improved Results with Resnet – Final Attempt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dc:title>
  <dc:creator>Boon Ping Ong (boonping)</dc:creator>
  <cp:lastModifiedBy>Francis Han</cp:lastModifiedBy>
  <cp:revision>103</cp:revision>
  <dcterms:created xsi:type="dcterms:W3CDTF">2019-08-04T11:23:48Z</dcterms:created>
  <dcterms:modified xsi:type="dcterms:W3CDTF">2019-09-20T12:54:54Z</dcterms:modified>
</cp:coreProperties>
</file>