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15-7F75-473E-BCBB-845217B6F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0917-9B2F-4E64-9E09-FD02713F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71B71-C931-48F7-B8CD-B31241B058CF}"/>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55BEC7B5-DF8D-45F7-A620-AF6716CAD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F002-E164-49C0-966F-58294EC0B82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348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BD-1147-46F0-98F0-0BB1AD762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DD3-0E11-4ADF-8468-0CE6082BF0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A8C6-AB04-4300-BFEF-8167DB0E48B3}"/>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449E4A4D-A5F7-4612-A50D-A882CB24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AB21-B54E-4E75-83B7-12C1CC559AA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8513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71C54-AC54-4AB7-BBBD-FC19F721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CE2C5-75D7-4278-B13A-F190D30221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50AD-5026-46A9-A348-C44DF2969E81}"/>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C5AF18F7-1005-4E43-B9B0-3EB3511F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D636-D056-4576-970C-CFD997E9B4FB}"/>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61638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0BA-046F-4694-987D-674D6FDDB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E7FC0-8795-40FF-B217-230179235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2F01-9E81-41B3-B1BD-932963B8C628}"/>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FD29F98F-B8F2-4513-8895-D6028D01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3673F-D61E-4B3F-9892-00907429581D}"/>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2051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593-C33D-4D32-977C-DD979D121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AEAE-D35B-4419-9F61-EBD95FA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50E8F-2837-4A19-8E1A-A88A35BC51A6}"/>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3ED225F3-098A-4A72-967A-E93F42CB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D0035-170C-4D1B-8D31-80837C9B1F9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6543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ED9-7BFF-4D29-B91B-03E18B92F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263C-E9ED-4B2D-9ECD-C487D51675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B32FA-E0E8-4439-A328-9B5C4B248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8C985-20D9-4382-8050-44AC01A3C9A5}"/>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6" name="Footer Placeholder 5">
            <a:extLst>
              <a:ext uri="{FF2B5EF4-FFF2-40B4-BE49-F238E27FC236}">
                <a16:creationId xmlns:a16="http://schemas.microsoft.com/office/drawing/2014/main" id="{D72F3355-34C8-4950-B250-1FB20F079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77C3-1222-4394-855F-939CCCCFBFE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41859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8C4-5D6D-4540-A653-6B03A1033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6E7C-5E1B-4CB3-8B15-60B53458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88036-8441-416E-A71B-D8545AE89A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8DF8B-20F8-4A2F-93D0-D4E0D9E1C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50B734-7BB9-45BA-9ED0-D65161D40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DD1-80DC-475F-A4D9-253F9FA78974}"/>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8" name="Footer Placeholder 7">
            <a:extLst>
              <a:ext uri="{FF2B5EF4-FFF2-40B4-BE49-F238E27FC236}">
                <a16:creationId xmlns:a16="http://schemas.microsoft.com/office/drawing/2014/main" id="{D9199E5A-4258-4BEE-A968-5B52398F1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2148-660F-4BFE-A0AD-C0799D2D438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5156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26BC-80FF-4E8B-9CDF-D68E0499B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E85D-6D14-449A-9CA2-7FD2DA39A4AF}"/>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4" name="Footer Placeholder 3">
            <a:extLst>
              <a:ext uri="{FF2B5EF4-FFF2-40B4-BE49-F238E27FC236}">
                <a16:creationId xmlns:a16="http://schemas.microsoft.com/office/drawing/2014/main" id="{596CE2AC-D064-4174-87A4-5D5B5F67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3416-3815-4F0E-834B-9287CF6B5179}"/>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2164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9131-D893-417E-842E-703FC44EC8F3}"/>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3" name="Footer Placeholder 2">
            <a:extLst>
              <a:ext uri="{FF2B5EF4-FFF2-40B4-BE49-F238E27FC236}">
                <a16:creationId xmlns:a16="http://schemas.microsoft.com/office/drawing/2014/main" id="{CBF5B1EC-3DD7-42CF-9A01-93FBDFBC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0238-3338-4C3F-8AA6-27B7569621FF}"/>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909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A4B-B51B-4DB7-BBB4-DB98D475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651A8-FD23-46D6-905D-4EF8F177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68CBF-AFBF-4899-AFEB-5FC735195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623941-FAD6-43D3-B558-D45AF4C3BD6D}"/>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6" name="Footer Placeholder 5">
            <a:extLst>
              <a:ext uri="{FF2B5EF4-FFF2-40B4-BE49-F238E27FC236}">
                <a16:creationId xmlns:a16="http://schemas.microsoft.com/office/drawing/2014/main" id="{73E4CD17-FCC8-494C-9CFB-0D709C0E9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BCB7E-5C9C-4561-8519-1046EB4F93F3}"/>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6202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EE5E-01AF-48A8-937D-A9C455892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43F0E-EFDB-4B9F-A84E-E8B1833E9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6B19B-52BC-47EB-BB42-07C836D6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06589-5688-4BF5-A658-03F18E4D7A26}"/>
              </a:ext>
            </a:extLst>
          </p:cNvPr>
          <p:cNvSpPr>
            <a:spLocks noGrp="1"/>
          </p:cNvSpPr>
          <p:nvPr>
            <p:ph type="dt" sz="half" idx="10"/>
          </p:nvPr>
        </p:nvSpPr>
        <p:spPr/>
        <p:txBody>
          <a:bodyPr/>
          <a:lstStyle/>
          <a:p>
            <a:fld id="{FD7289CB-BA1E-4861-BA4E-15B1674C31F8}" type="datetimeFigureOut">
              <a:rPr lang="en-US" smtClean="0"/>
              <a:t>8/12/2019</a:t>
            </a:fld>
            <a:endParaRPr lang="en-US"/>
          </a:p>
        </p:txBody>
      </p:sp>
      <p:sp>
        <p:nvSpPr>
          <p:cNvPr id="6" name="Footer Placeholder 5">
            <a:extLst>
              <a:ext uri="{FF2B5EF4-FFF2-40B4-BE49-F238E27FC236}">
                <a16:creationId xmlns:a16="http://schemas.microsoft.com/office/drawing/2014/main" id="{5076806C-52BC-4D11-9F16-43A8C2C40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587E-ADF7-41FF-B47F-34A3D789D5B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58658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5DA6C-2B94-42F0-ADCB-117CBBEC4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E9485-E275-42B0-AF00-7F8C63279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E458-5189-41C2-B739-C8F7A7BDF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89CB-BA1E-4861-BA4E-15B1674C31F8}" type="datetimeFigureOut">
              <a:rPr lang="en-US" smtClean="0"/>
              <a:t>8/12/2019</a:t>
            </a:fld>
            <a:endParaRPr lang="en-US"/>
          </a:p>
        </p:txBody>
      </p:sp>
      <p:sp>
        <p:nvSpPr>
          <p:cNvPr id="5" name="Footer Placeholder 4">
            <a:extLst>
              <a:ext uri="{FF2B5EF4-FFF2-40B4-BE49-F238E27FC236}">
                <a16:creationId xmlns:a16="http://schemas.microsoft.com/office/drawing/2014/main" id="{45FCE5D8-AE78-4161-833E-F930EBB98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3C33D-EDA9-4337-8901-9E4B1292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B827-B181-4D24-8D4C-CD8683549ECE}" type="slidenum">
              <a:rPr lang="en-US" smtClean="0"/>
              <a:t>‹#›</a:t>
            </a:fld>
            <a:endParaRPr lang="en-US"/>
          </a:p>
        </p:txBody>
      </p:sp>
    </p:spTree>
    <p:extLst>
      <p:ext uri="{BB962C8B-B14F-4D97-AF65-F5344CB8AC3E}">
        <p14:creationId xmlns:p14="http://schemas.microsoft.com/office/powerpoint/2010/main" val="43622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ircuit board&#10;&#10;Description automatically generated">
            <a:extLst>
              <a:ext uri="{FF2B5EF4-FFF2-40B4-BE49-F238E27FC236}">
                <a16:creationId xmlns:a16="http://schemas.microsoft.com/office/drawing/2014/main" id="{9147E2FA-3DAB-4461-90A4-D5F70043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F0C0FD8-B0A4-43E5-B3C1-12CD7A05A897}"/>
              </a:ext>
            </a:extLst>
          </p:cNvPr>
          <p:cNvSpPr/>
          <p:nvPr/>
        </p:nvSpPr>
        <p:spPr>
          <a:xfrm>
            <a:off x="14608" y="0"/>
            <a:ext cx="12177392" cy="68802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0B15E-0137-4169-955C-D3C5145D495D}"/>
              </a:ext>
            </a:extLst>
          </p:cNvPr>
          <p:cNvSpPr>
            <a:spLocks noGrp="1"/>
          </p:cNvSpPr>
          <p:nvPr>
            <p:ph type="ctrTitle"/>
          </p:nvPr>
        </p:nvSpPr>
        <p:spPr/>
        <p:txBody>
          <a:bodyPr>
            <a:normAutofit/>
          </a:bodyPr>
          <a:lstStyle/>
          <a:p>
            <a:r>
              <a:rPr lang="en-US" dirty="0">
                <a:solidFill>
                  <a:schemeClr val="accent1">
                    <a:lumMod val="20000"/>
                    <a:lumOff val="80000"/>
                  </a:schemeClr>
                </a:solidFill>
                <a:effectLst>
                  <a:glow rad="228600">
                    <a:schemeClr val="accent1">
                      <a:satMod val="175000"/>
                      <a:alpha val="40000"/>
                    </a:schemeClr>
                  </a:glow>
                </a:effectLst>
              </a:rPr>
              <a:t>Identifying Wafer Failures</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with Deep Learning</a:t>
            </a:r>
          </a:p>
        </p:txBody>
      </p:sp>
      <p:sp>
        <p:nvSpPr>
          <p:cNvPr id="4" name="TextBox 3">
            <a:extLst>
              <a:ext uri="{FF2B5EF4-FFF2-40B4-BE49-F238E27FC236}">
                <a16:creationId xmlns:a16="http://schemas.microsoft.com/office/drawing/2014/main" id="{E1771E47-AB44-4381-8B9A-5F538854EA54}"/>
              </a:ext>
            </a:extLst>
          </p:cNvPr>
          <p:cNvSpPr txBox="1"/>
          <p:nvPr/>
        </p:nvSpPr>
        <p:spPr>
          <a:xfrm>
            <a:off x="7454285" y="4509856"/>
            <a:ext cx="3030244" cy="1200329"/>
          </a:xfrm>
          <a:prstGeom prst="rect">
            <a:avLst/>
          </a:prstGeom>
          <a:gradFill>
            <a:gsLst>
              <a:gs pos="0">
                <a:schemeClr val="tx1">
                  <a:lumMod val="50000"/>
                  <a:lumOff val="50000"/>
                </a:schemeClr>
              </a:gs>
              <a:gs pos="17000">
                <a:schemeClr val="bg2">
                  <a:lumMod val="50000"/>
                </a:schemeClr>
              </a:gs>
              <a:gs pos="100000">
                <a:schemeClr val="tx1">
                  <a:lumMod val="95000"/>
                  <a:lumOff val="5000"/>
                </a:schemeClr>
              </a:gs>
            </a:gsLs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solidFill>
                  <a:schemeClr val="bg1"/>
                </a:solidFill>
              </a:rPr>
              <a:t>Ong  Boon Ping</a:t>
            </a:r>
          </a:p>
          <a:p>
            <a:r>
              <a:rPr lang="en-US" sz="2400" dirty="0">
                <a:solidFill>
                  <a:schemeClr val="bg1"/>
                </a:solidFill>
              </a:rPr>
              <a:t>Tan Chin Gee</a:t>
            </a:r>
          </a:p>
          <a:p>
            <a:r>
              <a:rPr lang="en-US" sz="2400" dirty="0">
                <a:solidFill>
                  <a:schemeClr val="bg1"/>
                </a:solidFill>
              </a:rPr>
              <a:t>Han </a:t>
            </a:r>
            <a:r>
              <a:rPr lang="en-US" sz="2400" dirty="0" err="1">
                <a:solidFill>
                  <a:schemeClr val="bg1"/>
                </a:solidFill>
              </a:rPr>
              <a:t>Dongchou</a:t>
            </a:r>
            <a:r>
              <a:rPr lang="en-US" sz="2400" dirty="0">
                <a:solidFill>
                  <a:schemeClr val="bg1"/>
                </a:solidFill>
              </a:rPr>
              <a:t> Francis</a:t>
            </a:r>
            <a:endParaRPr lang="en-SG" sz="2400" dirty="0">
              <a:solidFill>
                <a:schemeClr val="bg1"/>
              </a:solidFill>
            </a:endParaRPr>
          </a:p>
        </p:txBody>
      </p:sp>
      <p:sp>
        <p:nvSpPr>
          <p:cNvPr id="3" name="Subtitle 2">
            <a:extLst>
              <a:ext uri="{FF2B5EF4-FFF2-40B4-BE49-F238E27FC236}">
                <a16:creationId xmlns:a16="http://schemas.microsoft.com/office/drawing/2014/main" id="{64298377-381C-4C56-9CD0-2029B661EB57}"/>
              </a:ext>
            </a:extLst>
          </p:cNvPr>
          <p:cNvSpPr>
            <a:spLocks noGrp="1"/>
          </p:cNvSpPr>
          <p:nvPr>
            <p:ph type="subTitle" idx="1"/>
          </p:nvPr>
        </p:nvSpPr>
        <p:spPr>
          <a:xfrm>
            <a:off x="1524000" y="4509856"/>
            <a:ext cx="9144000" cy="747944"/>
          </a:xfrm>
        </p:spPr>
        <p:txBody>
          <a:bodyPr/>
          <a:lstStyle/>
          <a:p>
            <a:r>
              <a:rPr lang="en-US" dirty="0">
                <a:solidFill>
                  <a:schemeClr val="bg1"/>
                </a:solidFill>
              </a:rPr>
              <a:t>A CA2 Project by  </a:t>
            </a:r>
          </a:p>
        </p:txBody>
      </p:sp>
    </p:spTree>
    <p:extLst>
      <p:ext uri="{BB962C8B-B14F-4D97-AF65-F5344CB8AC3E}">
        <p14:creationId xmlns:p14="http://schemas.microsoft.com/office/powerpoint/2010/main" val="64055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14608" y="1825625"/>
            <a:ext cx="12177392" cy="384758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p:txBody>
          <a:bodyPr/>
          <a:lstStyle/>
          <a:p>
            <a:r>
              <a:rPr lang="en-US" dirty="0">
                <a:solidFill>
                  <a:schemeClr val="accent1">
                    <a:lumMod val="20000"/>
                    <a:lumOff val="80000"/>
                  </a:schemeClr>
                </a:solidFill>
                <a:effectLst>
                  <a:glow rad="228600">
                    <a:schemeClr val="accent1">
                      <a:satMod val="175000"/>
                      <a:alpha val="40000"/>
                    </a:schemeClr>
                  </a:glow>
                </a:effectLst>
              </a:rPr>
              <a:t>Description</a:t>
            </a:r>
          </a:p>
        </p:txBody>
      </p:sp>
      <p:sp>
        <p:nvSpPr>
          <p:cNvPr id="3" name="Content Placeholder 2">
            <a:extLst>
              <a:ext uri="{FF2B5EF4-FFF2-40B4-BE49-F238E27FC236}">
                <a16:creationId xmlns:a16="http://schemas.microsoft.com/office/drawing/2014/main" id="{3E20BE36-59A1-4B20-A43D-FCFBA5B2DCF3}"/>
              </a:ext>
            </a:extLst>
          </p:cNvPr>
          <p:cNvSpPr>
            <a:spLocks noGrp="1"/>
          </p:cNvSpPr>
          <p:nvPr>
            <p:ph idx="1"/>
          </p:nvPr>
        </p:nvSpPr>
        <p:spPr/>
        <p:txBody>
          <a:bodyPr/>
          <a:lstStyle/>
          <a:p>
            <a:r>
              <a:rPr lang="en-US" dirty="0">
                <a:solidFill>
                  <a:schemeClr val="bg1"/>
                </a:solidFill>
              </a:rPr>
              <a:t>In wafer probe testing, VDD resistance is measured. The VDD resistance is an indication of the quality of the memory chip.</a:t>
            </a:r>
          </a:p>
          <a:p>
            <a:r>
              <a:rPr lang="en-US" dirty="0">
                <a:solidFill>
                  <a:schemeClr val="bg1"/>
                </a:solidFill>
              </a:rPr>
              <a:t>The test results not only sorts out problematic or failing components, but they also help us understand whether the wafer fabrication processes have any issues.</a:t>
            </a:r>
          </a:p>
          <a:p>
            <a:r>
              <a:rPr lang="en-US" dirty="0">
                <a:solidFill>
                  <a:schemeClr val="bg1"/>
                </a:solidFill>
              </a:rPr>
              <a:t>To find out whether the fabrication processes have any problems, we measure the resistance distribution across the wafer. This can help to identify the source of the problem (whether it’s the wafer preparation, or grinding, or cutting).</a:t>
            </a:r>
          </a:p>
        </p:txBody>
      </p:sp>
    </p:spTree>
    <p:extLst>
      <p:ext uri="{BB962C8B-B14F-4D97-AF65-F5344CB8AC3E}">
        <p14:creationId xmlns:p14="http://schemas.microsoft.com/office/powerpoint/2010/main" val="29073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0E730A18-202F-4AE2-8EAE-9319735E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4495CCD5-7B04-4281-AD73-5A85E93F6BB3}"/>
              </a:ext>
            </a:extLst>
          </p:cNvPr>
          <p:cNvSpPr/>
          <p:nvPr/>
        </p:nvSpPr>
        <p:spPr>
          <a:xfrm>
            <a:off x="14608" y="1825624"/>
            <a:ext cx="12177392" cy="345429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4D1885-086F-4EE2-A014-27B90F1F693F}"/>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Complication</a:t>
            </a:r>
          </a:p>
        </p:txBody>
      </p:sp>
      <p:sp>
        <p:nvSpPr>
          <p:cNvPr id="3" name="Content Placeholder 2">
            <a:extLst>
              <a:ext uri="{FF2B5EF4-FFF2-40B4-BE49-F238E27FC236}">
                <a16:creationId xmlns:a16="http://schemas.microsoft.com/office/drawing/2014/main" id="{2E2A24E6-66CB-4A10-B696-B9A6435C8AC6}"/>
              </a:ext>
            </a:extLst>
          </p:cNvPr>
          <p:cNvSpPr>
            <a:spLocks noGrp="1"/>
          </p:cNvSpPr>
          <p:nvPr>
            <p:ph idx="1"/>
          </p:nvPr>
        </p:nvSpPr>
        <p:spPr/>
        <p:txBody>
          <a:bodyPr/>
          <a:lstStyle/>
          <a:p>
            <a:r>
              <a:rPr lang="en-US" dirty="0">
                <a:solidFill>
                  <a:schemeClr val="bg1"/>
                </a:solidFill>
              </a:rPr>
              <a:t>Wafer cutting and grinding issues usually involve components around the wafer edge while material related problems can be taking place in any region.</a:t>
            </a:r>
          </a:p>
          <a:p>
            <a:r>
              <a:rPr lang="en-US" dirty="0">
                <a:solidFill>
                  <a:schemeClr val="bg1"/>
                </a:solidFill>
              </a:rPr>
              <a:t>Wafer cutting issues usually happen around a certain edge of the wafer but wafer grinding poses problem around a larger area at the wafer edge.</a:t>
            </a:r>
          </a:p>
          <a:p>
            <a:r>
              <a:rPr lang="en-US" dirty="0">
                <a:solidFill>
                  <a:schemeClr val="bg1"/>
                </a:solidFill>
              </a:rPr>
              <a:t>Hence, the three types of wafer failures may not be easily distinguished.</a:t>
            </a:r>
          </a:p>
          <a:p>
            <a:endParaRPr lang="en-US" dirty="0">
              <a:solidFill>
                <a:schemeClr val="bg1"/>
              </a:solidFill>
            </a:endParaRPr>
          </a:p>
        </p:txBody>
      </p:sp>
    </p:spTree>
    <p:extLst>
      <p:ext uri="{BB962C8B-B14F-4D97-AF65-F5344CB8AC3E}">
        <p14:creationId xmlns:p14="http://schemas.microsoft.com/office/powerpoint/2010/main" val="29934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2343253"/>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Application of Deep Learning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p:txBody>
          <a:bodyPr/>
          <a:lstStyle/>
          <a:p>
            <a:r>
              <a:rPr lang="en-US" dirty="0">
                <a:solidFill>
                  <a:schemeClr val="bg1"/>
                </a:solidFill>
              </a:rPr>
              <a:t>In this project, we apply deep learning neural network on wafer maps with pre-determined failing type.</a:t>
            </a:r>
          </a:p>
          <a:p>
            <a:r>
              <a:rPr lang="en-US" dirty="0">
                <a:solidFill>
                  <a:schemeClr val="bg1"/>
                </a:solidFill>
              </a:rPr>
              <a:t>After the wafer failing pattern is represented by the neural network, the prediction can be made.</a:t>
            </a:r>
          </a:p>
          <a:p>
            <a:r>
              <a:rPr lang="en-US" dirty="0">
                <a:solidFill>
                  <a:schemeClr val="bg1"/>
                </a:solidFill>
              </a:rPr>
              <a:t>The accuracy can be increased with more wafer failing patterns.</a:t>
            </a:r>
          </a:p>
        </p:txBody>
      </p:sp>
    </p:spTree>
    <p:extLst>
      <p:ext uri="{BB962C8B-B14F-4D97-AF65-F5344CB8AC3E}">
        <p14:creationId xmlns:p14="http://schemas.microsoft.com/office/powerpoint/2010/main" val="274466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 y="-157316"/>
            <a:ext cx="12177392" cy="6880226"/>
          </a:xfrm>
          <a:prstGeom prst="rect">
            <a:avLst/>
          </a:prstGeom>
        </p:spPr>
      </p:pic>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pic>
        <p:nvPicPr>
          <p:cNvPr id="6" name="Picture 5">
            <a:extLst>
              <a:ext uri="{FF2B5EF4-FFF2-40B4-BE49-F238E27FC236}">
                <a16:creationId xmlns:a16="http://schemas.microsoft.com/office/drawing/2014/main" id="{72763D79-DF8E-43E4-B2F9-04BB3A89E26A}"/>
              </a:ext>
            </a:extLst>
          </p:cNvPr>
          <p:cNvPicPr>
            <a:picLocks noChangeAspect="1"/>
          </p:cNvPicPr>
          <p:nvPr/>
        </p:nvPicPr>
        <p:blipFill>
          <a:blip r:embed="rId3"/>
          <a:stretch>
            <a:fillRect/>
          </a:stretch>
        </p:blipFill>
        <p:spPr>
          <a:xfrm>
            <a:off x="193268" y="1455174"/>
            <a:ext cx="2883567" cy="5199293"/>
          </a:xfrm>
          <a:prstGeom prst="rect">
            <a:avLst/>
          </a:prstGeom>
        </p:spPr>
      </p:pic>
      <p:pic>
        <p:nvPicPr>
          <p:cNvPr id="9" name="Picture 8">
            <a:extLst>
              <a:ext uri="{FF2B5EF4-FFF2-40B4-BE49-F238E27FC236}">
                <a16:creationId xmlns:a16="http://schemas.microsoft.com/office/drawing/2014/main" id="{2E881EC0-2FEE-4E58-96A9-4A7B3F22BFDC}"/>
              </a:ext>
            </a:extLst>
          </p:cNvPr>
          <p:cNvPicPr>
            <a:picLocks noChangeAspect="1"/>
          </p:cNvPicPr>
          <p:nvPr/>
        </p:nvPicPr>
        <p:blipFill>
          <a:blip r:embed="rId4"/>
          <a:stretch>
            <a:fillRect/>
          </a:stretch>
        </p:blipFill>
        <p:spPr>
          <a:xfrm>
            <a:off x="3208660" y="1455174"/>
            <a:ext cx="2783732" cy="5199293"/>
          </a:xfrm>
          <a:prstGeom prst="rect">
            <a:avLst/>
          </a:prstGeom>
        </p:spPr>
      </p:pic>
      <p:pic>
        <p:nvPicPr>
          <p:cNvPr id="10" name="Picture 9">
            <a:extLst>
              <a:ext uri="{FF2B5EF4-FFF2-40B4-BE49-F238E27FC236}">
                <a16:creationId xmlns:a16="http://schemas.microsoft.com/office/drawing/2014/main" id="{7CC14723-68A9-4013-87FC-4E8A588BD9AF}"/>
              </a:ext>
            </a:extLst>
          </p:cNvPr>
          <p:cNvPicPr>
            <a:picLocks noChangeAspect="1"/>
          </p:cNvPicPr>
          <p:nvPr/>
        </p:nvPicPr>
        <p:blipFill>
          <a:blip r:embed="rId5"/>
          <a:stretch>
            <a:fillRect/>
          </a:stretch>
        </p:blipFill>
        <p:spPr>
          <a:xfrm>
            <a:off x="6082571" y="1455174"/>
            <a:ext cx="2451990" cy="5199293"/>
          </a:xfrm>
          <a:prstGeom prst="rect">
            <a:avLst/>
          </a:prstGeom>
        </p:spPr>
      </p:pic>
      <p:pic>
        <p:nvPicPr>
          <p:cNvPr id="11" name="Picture 10">
            <a:extLst>
              <a:ext uri="{FF2B5EF4-FFF2-40B4-BE49-F238E27FC236}">
                <a16:creationId xmlns:a16="http://schemas.microsoft.com/office/drawing/2014/main" id="{57545651-C2AB-415E-89D1-EBBDF062EF66}"/>
              </a:ext>
            </a:extLst>
          </p:cNvPr>
          <p:cNvPicPr>
            <a:picLocks noChangeAspect="1"/>
          </p:cNvPicPr>
          <p:nvPr/>
        </p:nvPicPr>
        <p:blipFill>
          <a:blip r:embed="rId6"/>
          <a:stretch>
            <a:fillRect/>
          </a:stretch>
        </p:blipFill>
        <p:spPr>
          <a:xfrm>
            <a:off x="8619669" y="1455173"/>
            <a:ext cx="3457169" cy="5199294"/>
          </a:xfrm>
          <a:prstGeom prst="rect">
            <a:avLst/>
          </a:prstGeom>
        </p:spPr>
      </p:pic>
    </p:spTree>
    <p:extLst>
      <p:ext uri="{BB962C8B-B14F-4D97-AF65-F5344CB8AC3E}">
        <p14:creationId xmlns:p14="http://schemas.microsoft.com/office/powerpoint/2010/main" val="285706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231</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Identifying Wafer Failures with Deep Learning</vt:lpstr>
      <vt:lpstr>Description</vt:lpstr>
      <vt:lpstr>Complication</vt:lpstr>
      <vt:lpstr>Application of Deep Learning</vt:lpstr>
      <vt:lpstr>Types of Wafer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dc:title>
  <dc:creator>Boon Ping Ong (boonping)</dc:creator>
  <cp:lastModifiedBy>Francis Han</cp:lastModifiedBy>
  <cp:revision>12</cp:revision>
  <dcterms:created xsi:type="dcterms:W3CDTF">2019-08-04T11:23:48Z</dcterms:created>
  <dcterms:modified xsi:type="dcterms:W3CDTF">2019-08-12T09:36:49Z</dcterms:modified>
</cp:coreProperties>
</file>