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7" r:id="rId4"/>
    <p:sldId id="261" r:id="rId5"/>
    <p:sldId id="262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" userId="91ca23a9cc174127" providerId="LiveId" clId="{D7E62B91-C6E1-43CD-8B5C-1C905ACCC919}"/>
    <pc:docChg chg="modSld">
      <pc:chgData name="Arun" userId="91ca23a9cc174127" providerId="LiveId" clId="{D7E62B91-C6E1-43CD-8B5C-1C905ACCC919}" dt="2023-04-26T08:18:28.142" v="7" actId="20577"/>
      <pc:docMkLst>
        <pc:docMk/>
      </pc:docMkLst>
      <pc:sldChg chg="modSp mod">
        <pc:chgData name="Arun" userId="91ca23a9cc174127" providerId="LiveId" clId="{D7E62B91-C6E1-43CD-8B5C-1C905ACCC919}" dt="2023-04-26T08:18:28.142" v="7" actId="20577"/>
        <pc:sldMkLst>
          <pc:docMk/>
          <pc:sldMk cId="2809850920" sldId="262"/>
        </pc:sldMkLst>
        <pc:spChg chg="mod">
          <ac:chgData name="Arun" userId="91ca23a9cc174127" providerId="LiveId" clId="{D7E62B91-C6E1-43CD-8B5C-1C905ACCC919}" dt="2023-04-26T08:18:28.142" v="7" actId="20577"/>
          <ac:spMkLst>
            <pc:docMk/>
            <pc:sldMk cId="2809850920" sldId="262"/>
            <ac:spMk id="6" creationId="{C35135C0-31FC-8390-378C-F3A936A352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2EF6F-3B0E-4694-BB0B-3D4A4562038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D6E5-9E4B-41FD-ABB9-ADEC6CD4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16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99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72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youtu.be/S2ito1zSUEk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pLF2yQc9fU" TargetMode="External"/><Relationship Id="rId5" Type="http://schemas.openxmlformats.org/officeDocument/2006/relationships/hyperlink" Target="https://youtu.be/aHbXsap42-c" TargetMode="External"/><Relationship Id="rId4" Type="http://schemas.openxmlformats.org/officeDocument/2006/relationships/hyperlink" Target="https://youtu.be/YQDdv9CqYy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elAh5yYat4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57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8" name="Rectangle 59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2" name="Picture 3" descr="An abstract genetic concept">
            <a:extLst>
              <a:ext uri="{FF2B5EF4-FFF2-40B4-BE49-F238E27FC236}">
                <a16:creationId xmlns:a16="http://schemas.microsoft.com/office/drawing/2014/main" id="{5E37AF27-E075-3F1D-3105-D971DCB9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501" b="20249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55" y="1673307"/>
            <a:ext cx="10695936" cy="1877197"/>
          </a:xfrm>
        </p:spPr>
        <p:txBody>
          <a:bodyPr>
            <a:noAutofit/>
          </a:bodyPr>
          <a:lstStyle/>
          <a:p>
            <a:pPr algn="r"/>
            <a:r>
              <a:rPr lang="en-US" sz="2800" b="1" strike="noStrike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TXihei" panose="020B0503020204020204" pitchFamily="2" charset="-122"/>
                <a:cs typeface="AkayaKanadaka" panose="02010502080401010103" pitchFamily="2" charset="77"/>
              </a:rPr>
              <a:t>Comparative Analysis of Optical Flow Techniques:</a:t>
            </a:r>
            <a:br>
              <a:rPr lang="en-US" sz="2800" b="1" strike="noStrike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TXihei" panose="020B0503020204020204" pitchFamily="2" charset="-122"/>
                <a:cs typeface="AkayaKanadaka" panose="02010502080401010103" pitchFamily="2" charset="77"/>
              </a:rPr>
            </a:br>
            <a:r>
              <a:rPr lang="en-US" sz="2800" b="1" strike="noStrike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TXihei" panose="020B0503020204020204" pitchFamily="2" charset="-122"/>
                <a:cs typeface="AkayaKanadaka" panose="02010502080401010103" pitchFamily="2" charset="77"/>
              </a:rPr>
              <a:t>Classical Computer Vision vs Deep Learning </a:t>
            </a:r>
            <a:r>
              <a:rPr lang="en-US" sz="2800" b="1" i="0" strike="noStrike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TXihei" panose="020B0503020204020204" pitchFamily="2" charset="-122"/>
                <a:cs typeface="AkayaKanadaka" panose="02010502080401010103" pitchFamily="2" charset="77"/>
              </a:rPr>
              <a:t>Approach</a:t>
            </a:r>
            <a:endParaRPr 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TXihei" panose="020B0503020204020204" pitchFamily="2" charset="-122"/>
              <a:cs typeface="AkayaKanadaka" panose="02010502080401010103" pitchFamily="2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388" y="4489104"/>
            <a:ext cx="7508176" cy="2202642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4400" spc="0" dirty="0">
                <a:solidFill>
                  <a:srgbClr val="FFFFFF"/>
                </a:solidFill>
              </a:rPr>
              <a:t>Authors:</a:t>
            </a:r>
            <a:endParaRPr lang="en-US" sz="4400" spc="0" dirty="0"/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spc="0" dirty="0">
                <a:solidFill>
                  <a:srgbClr val="FFFFFF"/>
                </a:solidFill>
              </a:rPr>
              <a:t>Arun Madhusudhanan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spc="0" dirty="0">
                <a:solidFill>
                  <a:srgbClr val="FFFFFF"/>
                </a:solidFill>
              </a:rPr>
              <a:t>Francis Jacob </a:t>
            </a:r>
            <a:r>
              <a:rPr lang="en-US" sz="4400" spc="0" dirty="0" err="1">
                <a:solidFill>
                  <a:srgbClr val="FFFFFF"/>
                </a:solidFill>
              </a:rPr>
              <a:t>Kalliath</a:t>
            </a:r>
            <a:endParaRPr lang="en-US" sz="4400" spc="0" dirty="0">
              <a:solidFill>
                <a:srgbClr val="FFFFFF"/>
              </a:solidFill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spc="0" dirty="0">
                <a:solidFill>
                  <a:srgbClr val="FFFFFF"/>
                </a:solidFill>
              </a:rPr>
              <a:t>Hardik </a:t>
            </a:r>
            <a:r>
              <a:rPr lang="en-US" sz="4400" spc="0" dirty="0" err="1">
                <a:solidFill>
                  <a:srgbClr val="FFFFFF"/>
                </a:solidFill>
              </a:rPr>
              <a:t>Devrangadi</a:t>
            </a:r>
            <a:endParaRPr lang="en-US" sz="4400" spc="0" dirty="0">
              <a:solidFill>
                <a:srgbClr val="FFFFFF"/>
              </a:solidFill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spc="0" dirty="0" err="1">
                <a:solidFill>
                  <a:srgbClr val="FFFFFF"/>
                </a:solidFill>
              </a:rPr>
              <a:t>Tejaswini</a:t>
            </a:r>
            <a:r>
              <a:rPr lang="en-US" sz="4400" spc="0" dirty="0">
                <a:solidFill>
                  <a:srgbClr val="FFFFFF"/>
                </a:solidFill>
              </a:rPr>
              <a:t> Dilip </a:t>
            </a:r>
            <a:r>
              <a:rPr lang="en-US" sz="4400" spc="0" dirty="0" err="1">
                <a:solidFill>
                  <a:srgbClr val="FFFFFF"/>
                </a:solidFill>
              </a:rPr>
              <a:t>Deore</a:t>
            </a:r>
            <a:endParaRPr lang="en-US" sz="4400" spc="0" dirty="0">
              <a:solidFill>
                <a:srgbClr val="FFFFFF"/>
              </a:solidFill>
            </a:endParaRPr>
          </a:p>
          <a:p>
            <a:br>
              <a:rPr lang="en-US" sz="1000" spc="0" dirty="0"/>
            </a:br>
            <a:endParaRPr lang="en-US" sz="1000" spc="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89" name="Rectangle 61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0" name="Rectangle 63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E16519-570B-1630-DA7A-08EC9635AEB3}"/>
              </a:ext>
            </a:extLst>
          </p:cNvPr>
          <p:cNvSpPr txBox="1">
            <a:spLocks/>
          </p:cNvSpPr>
          <p:nvPr/>
        </p:nvSpPr>
        <p:spPr>
          <a:xfrm>
            <a:off x="886105" y="584100"/>
            <a:ext cx="11034521" cy="575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600" b="1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lt"/>
                <a:cs typeface="+mn-lt"/>
              </a:rPr>
              <a:t>C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19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135C0-31FC-8390-378C-F3A936A3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81" y="1533442"/>
            <a:ext cx="5505019" cy="4276531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>
                <a:solidFill>
                  <a:srgbClr val="000000"/>
                </a:solidFill>
              </a:rPr>
              <a:t>Optical Flow of an image is the velocity field that represents the motion of the data at each pixel.</a:t>
            </a:r>
          </a:p>
          <a:p>
            <a:pPr fontAlgn="base"/>
            <a:r>
              <a:rPr lang="en-US" sz="1600" dirty="0">
                <a:solidFill>
                  <a:srgbClr val="000000"/>
                </a:solidFill>
              </a:rPr>
              <a:t>Provides an approximation to knowing how the objects in the image are moving.</a:t>
            </a:r>
          </a:p>
          <a:p>
            <a:pPr fontAlgn="base"/>
            <a:r>
              <a:rPr lang="en-US" sz="1600" dirty="0">
                <a:solidFill>
                  <a:srgbClr val="000000"/>
                </a:solidFill>
              </a:rPr>
              <a:t>Sparse Optical Flow : Describes the flow vector for some image features (edges, corners)</a:t>
            </a:r>
          </a:p>
          <a:p>
            <a:pPr marL="411480" lvl="4" fontAlgn="base"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</a:rPr>
              <a:t>Approaches : Lucas-</a:t>
            </a:r>
            <a:r>
              <a:rPr lang="en-US" sz="1600" dirty="0" err="1">
                <a:solidFill>
                  <a:srgbClr val="000000"/>
                </a:solidFill>
              </a:rPr>
              <a:t>Kanade</a:t>
            </a:r>
            <a:r>
              <a:rPr lang="en-US" sz="1600" dirty="0">
                <a:solidFill>
                  <a:srgbClr val="000000"/>
                </a:solidFill>
              </a:rPr>
              <a:t> Algorithm.</a:t>
            </a:r>
          </a:p>
          <a:p>
            <a:pPr fontAlgn="base"/>
            <a:r>
              <a:rPr lang="en-US" sz="1600" dirty="0">
                <a:solidFill>
                  <a:srgbClr val="000000"/>
                </a:solidFill>
              </a:rPr>
              <a:t>Dense Optical Flow : Computes the flow vectors of all pixels from the image.</a:t>
            </a:r>
          </a:p>
          <a:p>
            <a:pPr marL="502920" lvl="2" fontAlgn="base"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</a:rPr>
              <a:t>Approaches : </a:t>
            </a:r>
            <a:r>
              <a:rPr lang="en-US" dirty="0" err="1">
                <a:solidFill>
                  <a:srgbClr val="000000"/>
                </a:solidFill>
              </a:rPr>
              <a:t>Farnebäck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FlowNet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65FDA-432F-58D6-0A65-362D813F8B07}"/>
              </a:ext>
            </a:extLst>
          </p:cNvPr>
          <p:cNvSpPr>
            <a:spLocks noGrp="1"/>
          </p:cNvSpPr>
          <p:nvPr/>
        </p:nvSpPr>
        <p:spPr>
          <a:xfrm>
            <a:off x="590981" y="369227"/>
            <a:ext cx="5780312" cy="709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pc="0" dirty="0"/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E4E49-6821-FA02-8A6F-34B5FA10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27" y="1781452"/>
            <a:ext cx="3378367" cy="2124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75A5E-1452-5281-31FF-A386BC51B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4" r="7241"/>
          <a:stretch/>
        </p:blipFill>
        <p:spPr>
          <a:xfrm>
            <a:off x="6371293" y="4490270"/>
            <a:ext cx="3392801" cy="143603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8DEC095-32F3-A9BB-4526-4A769240011D}"/>
              </a:ext>
            </a:extLst>
          </p:cNvPr>
          <p:cNvSpPr txBox="1">
            <a:spLocks/>
          </p:cNvSpPr>
          <p:nvPr/>
        </p:nvSpPr>
        <p:spPr>
          <a:xfrm>
            <a:off x="7239824" y="3906069"/>
            <a:ext cx="1670171" cy="342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Sparse optical flow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80F5DB7-B156-CD79-4C1C-36E6F238952E}"/>
              </a:ext>
            </a:extLst>
          </p:cNvPr>
          <p:cNvSpPr txBox="1">
            <a:spLocks/>
          </p:cNvSpPr>
          <p:nvPr/>
        </p:nvSpPr>
        <p:spPr>
          <a:xfrm>
            <a:off x="7416361" y="5926307"/>
            <a:ext cx="1670171" cy="342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Dense optical flow</a:t>
            </a:r>
          </a:p>
        </p:txBody>
      </p:sp>
    </p:spTree>
    <p:extLst>
      <p:ext uri="{BB962C8B-B14F-4D97-AF65-F5344CB8AC3E}">
        <p14:creationId xmlns:p14="http://schemas.microsoft.com/office/powerpoint/2010/main" val="312082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F55CB-9EF9-37B1-DDA0-248CE41B876F}"/>
              </a:ext>
            </a:extLst>
          </p:cNvPr>
          <p:cNvSpPr/>
          <p:nvPr/>
        </p:nvSpPr>
        <p:spPr>
          <a:xfrm>
            <a:off x="426469" y="1464906"/>
            <a:ext cx="3013788" cy="4842588"/>
          </a:xfrm>
          <a:prstGeom prst="roundRect">
            <a:avLst/>
          </a:prstGeom>
          <a:solidFill>
            <a:srgbClr val="EC6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135C0-31FC-8390-378C-F3A936A3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3" y="1607975"/>
            <a:ext cx="2590060" cy="43605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FARNEBACK: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Create a pyramid of images, where each level has a lower resolution than the previous level.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Track the motion of each pixel in the image pyramid, starting at the lowest level and working its way up to the highest level.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Combine the optical flow fields from each level of the pyramid to create the final optical flow field.</a:t>
            </a:r>
          </a:p>
          <a:p>
            <a:pPr marL="0" indent="0">
              <a:buNone/>
            </a:pPr>
            <a:endParaRPr lang="en-US" sz="1600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600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65FDA-432F-58D6-0A65-362D813F8B07}"/>
              </a:ext>
            </a:extLst>
          </p:cNvPr>
          <p:cNvSpPr>
            <a:spLocks noGrp="1"/>
          </p:cNvSpPr>
          <p:nvPr/>
        </p:nvSpPr>
        <p:spPr>
          <a:xfrm>
            <a:off x="590981" y="369227"/>
            <a:ext cx="5780312" cy="709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pc="0" dirty="0"/>
              <a:t>RELATED 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93F820-99CC-FA9F-C332-1D296CB7ABD2}"/>
              </a:ext>
            </a:extLst>
          </p:cNvPr>
          <p:cNvSpPr/>
          <p:nvPr/>
        </p:nvSpPr>
        <p:spPr>
          <a:xfrm>
            <a:off x="3786487" y="1464906"/>
            <a:ext cx="3013788" cy="4842588"/>
          </a:xfrm>
          <a:prstGeom prst="roundRect">
            <a:avLst/>
          </a:prstGeom>
          <a:solidFill>
            <a:srgbClr val="EC6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EE73FA-1D4A-F109-12C8-68C6C93CEC13}"/>
              </a:ext>
            </a:extLst>
          </p:cNvPr>
          <p:cNvSpPr/>
          <p:nvPr/>
        </p:nvSpPr>
        <p:spPr>
          <a:xfrm>
            <a:off x="7012139" y="1430693"/>
            <a:ext cx="4541528" cy="4842588"/>
          </a:xfrm>
          <a:prstGeom prst="roundRect">
            <a:avLst/>
          </a:prstGeom>
          <a:solidFill>
            <a:srgbClr val="EC6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1C58DF-0BF9-D910-B8E0-81CEE96CD74E}"/>
              </a:ext>
            </a:extLst>
          </p:cNvPr>
          <p:cNvSpPr txBox="1">
            <a:spLocks/>
          </p:cNvSpPr>
          <p:nvPr/>
        </p:nvSpPr>
        <p:spPr>
          <a:xfrm>
            <a:off x="3998351" y="1607975"/>
            <a:ext cx="2590060" cy="4360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FLOWNET</a:t>
            </a:r>
          </a:p>
          <a:p>
            <a:pPr algn="just" fontAlgn="base"/>
            <a:r>
              <a:rPr lang="en-US" sz="1500" dirty="0">
                <a:solidFill>
                  <a:srgbClr val="000000"/>
                </a:solidFill>
              </a:rPr>
              <a:t>The architecture consists of two branches that process the two input images separately to extract features, which are then matched between the two images using a correlation layer.</a:t>
            </a:r>
          </a:p>
          <a:p>
            <a:pPr algn="just" fontAlgn="base"/>
            <a:r>
              <a:rPr lang="en-US" sz="1500" dirty="0">
                <a:solidFill>
                  <a:srgbClr val="000000"/>
                </a:solidFill>
              </a:rPr>
              <a:t>The estimated optical flow field is computed from the correlation map, and one image is warped to match the other using the flow field.</a:t>
            </a:r>
          </a:p>
          <a:p>
            <a:pPr algn="just" fontAlgn="base"/>
            <a:r>
              <a:rPr lang="en-US" sz="1500" dirty="0">
                <a:solidFill>
                  <a:srgbClr val="000000"/>
                </a:solidFill>
              </a:rPr>
              <a:t>A refinement network is used to improve the accuracy of the optical flow field.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00F23F4-0F0A-4D1A-2DE7-3CFCBBC8D81B}"/>
              </a:ext>
            </a:extLst>
          </p:cNvPr>
          <p:cNvSpPr txBox="1">
            <a:spLocks/>
          </p:cNvSpPr>
          <p:nvPr/>
        </p:nvSpPr>
        <p:spPr>
          <a:xfrm>
            <a:off x="7399521" y="1705947"/>
            <a:ext cx="3766764" cy="4360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2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FLOWNET 2.0</a:t>
            </a:r>
          </a:p>
          <a:p>
            <a:pPr algn="just" fontAlgn="base">
              <a:lnSpc>
                <a:spcPct val="140000"/>
              </a:lnSpc>
            </a:pPr>
            <a:r>
              <a:rPr lang="en-US" sz="1900" dirty="0" err="1">
                <a:solidFill>
                  <a:srgbClr val="000000"/>
                </a:solidFill>
              </a:rPr>
              <a:t>FlowNet</a:t>
            </a:r>
            <a:r>
              <a:rPr lang="en-US" sz="1900" dirty="0">
                <a:solidFill>
                  <a:srgbClr val="000000"/>
                </a:solidFill>
              </a:rPr>
              <a:t> 2.0 has improved accuracy and efficiency compared to the original </a:t>
            </a:r>
            <a:r>
              <a:rPr lang="en-US" sz="1900" dirty="0" err="1">
                <a:solidFill>
                  <a:srgbClr val="000000"/>
                </a:solidFill>
              </a:rPr>
              <a:t>FlowNet</a:t>
            </a:r>
            <a:r>
              <a:rPr lang="en-US" sz="1900" dirty="0">
                <a:solidFill>
                  <a:srgbClr val="000000"/>
                </a:solidFill>
              </a:rPr>
              <a:t>.</a:t>
            </a:r>
          </a:p>
          <a:p>
            <a:pPr marL="342900" lvl="1" indent="-342900" algn="just" fontAlgn="base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000000"/>
                </a:solidFill>
              </a:rPr>
              <a:t>FlowNet</a:t>
            </a:r>
            <a:r>
              <a:rPr lang="en-US" sz="1900" dirty="0">
                <a:solidFill>
                  <a:srgbClr val="000000"/>
                </a:solidFill>
              </a:rPr>
              <a:t> 2.0 uses a two-stage training process to learn general and specific features.</a:t>
            </a:r>
          </a:p>
          <a:p>
            <a:pPr marL="342900" lvl="1" indent="-342900" algn="just" fontAlgn="base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It utilizes an iterative architecture to learn complex relationships between two images.</a:t>
            </a:r>
          </a:p>
          <a:p>
            <a:pPr marL="342900" lvl="1" indent="-342900" algn="just" fontAlgn="base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To improve accuracy for small displacements, it uses techniques such as modifying the network architecture and fusing outputs from networks trained on different displacement datasets.</a:t>
            </a:r>
            <a:endParaRPr lang="en-US" sz="1900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135C0-31FC-8390-378C-F3A936A3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74" y="1545771"/>
            <a:ext cx="6234477" cy="4761723"/>
          </a:xfrm>
          <a:ln>
            <a:solidFill>
              <a:schemeClr val="tx1"/>
            </a:solidFill>
          </a:ln>
        </p:spPr>
        <p:txBody>
          <a:bodyPr anchor="ctr">
            <a:normAutofit fontScale="70000" lnSpcReduction="20000"/>
          </a:bodyPr>
          <a:lstStyle/>
          <a:p>
            <a:pPr fontAlgn="base">
              <a:lnSpc>
                <a:spcPct val="14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Estimate optical flow on an MPI Sintel dataset using Farneback Algorithm and FlowNet2 mode.</a:t>
            </a:r>
          </a:p>
          <a:p>
            <a:pPr lvl="1" fontAlgn="base">
              <a:lnSpc>
                <a:spcPct val="140000"/>
              </a:lnSpc>
            </a:pPr>
            <a:r>
              <a:rPr lang="en-US" dirty="0">
                <a:solidFill>
                  <a:srgbClr val="000000"/>
                </a:solidFill>
              </a:rPr>
              <a:t>Compare the performance of both approaches using performance metric.</a:t>
            </a:r>
          </a:p>
          <a:p>
            <a:pPr fontAlgn="base">
              <a:lnSpc>
                <a:spcPct val="14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Implement optical flow for face tracking:</a:t>
            </a:r>
          </a:p>
          <a:p>
            <a:pPr marL="502920" lvl="2" fontAlgn="base">
              <a:lnSpc>
                <a:spcPct val="14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000000"/>
                </a:solidFill>
              </a:rPr>
              <a:t>Detect a face and put a bounding box around it using the Harr- Cascade Classifier on the first frame.</a:t>
            </a:r>
          </a:p>
          <a:p>
            <a:pPr marL="502920" lvl="2" fontAlgn="base">
              <a:lnSpc>
                <a:spcPct val="14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000000"/>
                </a:solidFill>
              </a:rPr>
              <a:t>Estimate optical flow inside the bounding box and predict the bounding box in the next frame.</a:t>
            </a:r>
          </a:p>
          <a:p>
            <a:pPr marL="502920" lvl="2" fontAlgn="base">
              <a:lnSpc>
                <a:spcPct val="14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000000"/>
                </a:solidFill>
              </a:rPr>
              <a:t>Use the bounding box detected by Harr-Cascade Classifier on all frames as ground truth</a:t>
            </a:r>
          </a:p>
          <a:p>
            <a:pPr marL="502920" lvl="2" fontAlgn="base">
              <a:lnSpc>
                <a:spcPct val="14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000000"/>
                </a:solidFill>
              </a:rPr>
              <a:t>Measure the performance by the percentage of overlap between the optical flow tracked box and the face tracked box.</a:t>
            </a:r>
          </a:p>
          <a:p>
            <a:r>
              <a:rPr lang="en-US" dirty="0">
                <a:solidFill>
                  <a:srgbClr val="000000"/>
                </a:solidFill>
              </a:rPr>
              <a:t>Implement optical flow for velocity estimation and movement direction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65FDA-432F-58D6-0A65-362D813F8B07}"/>
              </a:ext>
            </a:extLst>
          </p:cNvPr>
          <p:cNvSpPr>
            <a:spLocks noGrp="1"/>
          </p:cNvSpPr>
          <p:nvPr/>
        </p:nvSpPr>
        <p:spPr>
          <a:xfrm>
            <a:off x="590981" y="369227"/>
            <a:ext cx="7221524" cy="709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pc="0" dirty="0"/>
              <a:t>Scope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194B2-667B-335A-8A1A-BC06D87BEBE5}"/>
              </a:ext>
            </a:extLst>
          </p:cNvPr>
          <p:cNvSpPr txBox="1"/>
          <p:nvPr/>
        </p:nvSpPr>
        <p:spPr>
          <a:xfrm>
            <a:off x="7277876" y="2053822"/>
            <a:ext cx="4189446" cy="3236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0650" algn="just" fontAlgn="base">
              <a:lnSpc>
                <a:spcPct val="150000"/>
              </a:lnSpc>
              <a:spcBef>
                <a:spcPts val="1200"/>
              </a:spcBef>
            </a:pPr>
            <a:r>
              <a:rPr lang="en-US" sz="1400" u="sng" dirty="0">
                <a:solidFill>
                  <a:srgbClr val="000000"/>
                </a:solidFill>
                <a:latin typeface="+mj-lt"/>
              </a:rPr>
              <a:t>Performance metric:</a:t>
            </a:r>
          </a:p>
          <a:p>
            <a:pPr marL="406400" indent="-285750" algn="just" fontAlgn="base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+mj-lt"/>
              </a:rPr>
              <a:t>L1 error</a:t>
            </a:r>
            <a:r>
              <a:rPr lang="en-US" sz="1300" dirty="0">
                <a:solidFill>
                  <a:srgbClr val="000000"/>
                </a:solidFill>
                <a:latin typeface="+mj-lt"/>
              </a:rPr>
              <a:t>: Average of the absolute differences between the estimated and ground truth optical flow vectors at each pixel.</a:t>
            </a:r>
          </a:p>
          <a:p>
            <a:pPr marL="349250" indent="-228600" algn="just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+mj-lt"/>
              </a:rPr>
              <a:t>Average End Point Error (EPE): </a:t>
            </a:r>
            <a:r>
              <a:rPr lang="en-US" sz="1300" dirty="0">
                <a:solidFill>
                  <a:srgbClr val="000000"/>
                </a:solidFill>
                <a:latin typeface="+mj-lt"/>
              </a:rPr>
              <a:t>Average of the Euclidean distances between the estimated and the ground truth optical flow at each pixel.</a:t>
            </a:r>
          </a:p>
          <a:p>
            <a:pPr marL="349250" indent="-228600" algn="just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+mj-lt"/>
              </a:rPr>
              <a:t>Average Angular Error (AAE): </a:t>
            </a:r>
            <a:r>
              <a:rPr lang="en-US" sz="1300" dirty="0">
                <a:solidFill>
                  <a:srgbClr val="000000"/>
                </a:solidFill>
                <a:latin typeface="+mj-lt"/>
              </a:rPr>
              <a:t>Average of the angles between the estimated and the ground truth optical flow at each pixel.</a:t>
            </a:r>
          </a:p>
        </p:txBody>
      </p:sp>
    </p:spTree>
    <p:extLst>
      <p:ext uri="{BB962C8B-B14F-4D97-AF65-F5344CB8AC3E}">
        <p14:creationId xmlns:p14="http://schemas.microsoft.com/office/powerpoint/2010/main" val="15003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135C0-31FC-8390-378C-F3A936A3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74" y="1545771"/>
            <a:ext cx="6402428" cy="47617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</a:rPr>
              <a:t>Dataset used : Derived from MPI Sintel Flow Dataset.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</a:rPr>
              <a:t>Training data (Sintel Final) : 23 categories, total : 744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</a:rPr>
              <a:t>Validation data (Sintel Clean) : 23 categories, total : 744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</a:rPr>
              <a:t>Testing data (Sintel Final) : 23 categories, total : 320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</a:rPr>
              <a:t>Training is done on Google </a:t>
            </a:r>
            <a:r>
              <a:rPr lang="en-US" sz="1500" dirty="0" err="1">
                <a:solidFill>
                  <a:srgbClr val="000000"/>
                </a:solidFill>
              </a:rPr>
              <a:t>Colab</a:t>
            </a:r>
            <a:r>
              <a:rPr lang="en-US" sz="1500" dirty="0">
                <a:solidFill>
                  <a:srgbClr val="000000"/>
                </a:solidFill>
              </a:rPr>
              <a:t>.</a:t>
            </a:r>
            <a:endParaRPr lang="en-US" sz="17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</a:rPr>
              <a:t>Losses were not reducing after 60 epochs (</a:t>
            </a:r>
            <a:r>
              <a:rPr lang="en-US" sz="1700" dirty="0" err="1">
                <a:solidFill>
                  <a:srgbClr val="000000"/>
                </a:solidFill>
              </a:rPr>
              <a:t>Colab</a:t>
            </a:r>
            <a:r>
              <a:rPr lang="en-US" sz="1700" dirty="0">
                <a:solidFill>
                  <a:srgbClr val="000000"/>
                </a:solidFill>
              </a:rPr>
              <a:t> limitations)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</a:rPr>
              <a:t>Planned to use the available pretrained weights for further analysis.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65FDA-432F-58D6-0A65-362D813F8B07}"/>
              </a:ext>
            </a:extLst>
          </p:cNvPr>
          <p:cNvSpPr>
            <a:spLocks noGrp="1"/>
          </p:cNvSpPr>
          <p:nvPr/>
        </p:nvSpPr>
        <p:spPr>
          <a:xfrm>
            <a:off x="590981" y="369227"/>
            <a:ext cx="7221524" cy="709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pc="0" dirty="0"/>
              <a:t>RESULTS : FLOWNET 2.0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BE2B06-EF57-BD77-3686-435A88A2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13" y="1186932"/>
            <a:ext cx="3021660" cy="23475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6C246C-7F5A-1BD6-0D35-D16E01B08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13" y="3884427"/>
            <a:ext cx="3021660" cy="2300897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7F9662-4D71-599E-BE2D-CA25AC73E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18200"/>
              </p:ext>
            </p:extLst>
          </p:nvPr>
        </p:nvGraphicFramePr>
        <p:xfrm>
          <a:off x="1884958" y="4422283"/>
          <a:ext cx="3881360" cy="12954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47569">
                  <a:extLst>
                    <a:ext uri="{9D8B030D-6E8A-4147-A177-3AD203B41FA5}">
                      <a16:colId xmlns:a16="http://schemas.microsoft.com/office/drawing/2014/main" val="3597343522"/>
                    </a:ext>
                  </a:extLst>
                </a:gridCol>
                <a:gridCol w="1456534">
                  <a:extLst>
                    <a:ext uri="{9D8B030D-6E8A-4147-A177-3AD203B41FA5}">
                      <a16:colId xmlns:a16="http://schemas.microsoft.com/office/drawing/2014/main" val="632998231"/>
                    </a:ext>
                  </a:extLst>
                </a:gridCol>
                <a:gridCol w="1377257">
                  <a:extLst>
                    <a:ext uri="{9D8B030D-6E8A-4147-A177-3AD203B41FA5}">
                      <a16:colId xmlns:a16="http://schemas.microsoft.com/office/drawing/2014/main" val="1354388129"/>
                    </a:ext>
                  </a:extLst>
                </a:gridCol>
              </a:tblGrid>
              <a:tr h="89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0" marR="7620" marT="7620" marB="0" anchor="ctr">
                    <a:solidFill>
                      <a:srgbClr val="EC6D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Trained From Scratch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0" marR="7620" marT="7620" marB="0" anchor="ctr">
                    <a:solidFill>
                      <a:srgbClr val="EC6D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Pre-trained 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0" marR="7620" marT="7620" marB="0" anchor="ctr">
                    <a:solidFill>
                      <a:srgbClr val="EC6D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483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of epochs: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680370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Loss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End Point 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4334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Batch Size: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0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Optimizer: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beration Serif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5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BE434D-A7C2-0CA9-7BC0-14A90281E46B}"/>
              </a:ext>
            </a:extLst>
          </p:cNvPr>
          <p:cNvSpPr txBox="1"/>
          <p:nvPr/>
        </p:nvSpPr>
        <p:spPr>
          <a:xfrm>
            <a:off x="2938328" y="5806171"/>
            <a:ext cx="1623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7A9FD-2B18-0DD4-7BF6-AE258E7140B6}"/>
              </a:ext>
            </a:extLst>
          </p:cNvPr>
          <p:cNvSpPr txBox="1"/>
          <p:nvPr/>
        </p:nvSpPr>
        <p:spPr>
          <a:xfrm>
            <a:off x="9030620" y="3570979"/>
            <a:ext cx="11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D62BC-1544-FAC8-FAC2-2B56D33CA35C}"/>
              </a:ext>
            </a:extLst>
          </p:cNvPr>
          <p:cNvSpPr txBox="1"/>
          <p:nvPr/>
        </p:nvSpPr>
        <p:spPr>
          <a:xfrm>
            <a:off x="9030620" y="6258222"/>
            <a:ext cx="126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Validation Error</a:t>
            </a:r>
          </a:p>
        </p:txBody>
      </p:sp>
    </p:spTree>
    <p:extLst>
      <p:ext uri="{BB962C8B-B14F-4D97-AF65-F5344CB8AC3E}">
        <p14:creationId xmlns:p14="http://schemas.microsoft.com/office/powerpoint/2010/main" val="28098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D265FDA-432F-58D6-0A65-362D813F8B07}"/>
              </a:ext>
            </a:extLst>
          </p:cNvPr>
          <p:cNvSpPr>
            <a:spLocks noGrp="1"/>
          </p:cNvSpPr>
          <p:nvPr/>
        </p:nvSpPr>
        <p:spPr>
          <a:xfrm>
            <a:off x="395039" y="320074"/>
            <a:ext cx="7221524" cy="709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pc="0" dirty="0"/>
              <a:t>RESULTS : </a:t>
            </a:r>
            <a:r>
              <a:rPr lang="en-US" b="1" u="sng" spc="0" dirty="0" err="1"/>
              <a:t>CompARISON</a:t>
            </a:r>
            <a:endParaRPr lang="en-US" b="1" u="sng" spc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D9DCDA-A962-C472-BB05-ECD29973A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1" y="1698488"/>
            <a:ext cx="3936909" cy="16172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7123E1-7282-BFE8-35AE-66867B89A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2" y="4057229"/>
            <a:ext cx="3936909" cy="16762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2FA5F7-6EE2-5BE0-5204-8696CE3E6C7A}"/>
              </a:ext>
            </a:extLst>
          </p:cNvPr>
          <p:cNvSpPr txBox="1"/>
          <p:nvPr/>
        </p:nvSpPr>
        <p:spPr>
          <a:xfrm>
            <a:off x="1623528" y="3429000"/>
            <a:ext cx="22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Alley_1 : Frame_0035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BB498-FF39-6A34-992D-AB9ECF005C93}"/>
              </a:ext>
            </a:extLst>
          </p:cNvPr>
          <p:cNvSpPr txBox="1"/>
          <p:nvPr/>
        </p:nvSpPr>
        <p:spPr>
          <a:xfrm>
            <a:off x="1623528" y="5820747"/>
            <a:ext cx="22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Alley_1 : Frame_0036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969634-8882-1B2C-41A3-51FF0E641C6E}"/>
              </a:ext>
            </a:extLst>
          </p:cNvPr>
          <p:cNvGrpSpPr/>
          <p:nvPr/>
        </p:nvGrpSpPr>
        <p:grpSpPr>
          <a:xfrm>
            <a:off x="6553775" y="1165105"/>
            <a:ext cx="3936909" cy="4835566"/>
            <a:chOff x="6792018" y="1429369"/>
            <a:chExt cx="3936909" cy="4835566"/>
          </a:xfrm>
        </p:grpSpPr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524980B-08F5-463E-4B5D-7623DCE1D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018" y="3177579"/>
              <a:ext cx="3936909" cy="1476341"/>
            </a:xfrm>
            <a:prstGeom prst="rect">
              <a:avLst/>
            </a:prstGeom>
          </p:spPr>
        </p:pic>
        <p:pic>
          <p:nvPicPr>
            <p:cNvPr id="12" name="Picture 11" descr="A picture containing text, swimming&#10;&#10;Description automatically generated">
              <a:extLst>
                <a:ext uri="{FF2B5EF4-FFF2-40B4-BE49-F238E27FC236}">
                  <a16:creationId xmlns:a16="http://schemas.microsoft.com/office/drawing/2014/main" id="{683D2FC3-7693-165A-0AC2-C098473A0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018" y="4788594"/>
              <a:ext cx="3936909" cy="1476341"/>
            </a:xfrm>
            <a:prstGeom prst="rect">
              <a:avLst/>
            </a:prstGeom>
          </p:spPr>
        </p:pic>
        <p:pic>
          <p:nvPicPr>
            <p:cNvPr id="14" name="Picture 13" descr="A picture containing ocean floor&#10;&#10;Description automatically generated">
              <a:extLst>
                <a:ext uri="{FF2B5EF4-FFF2-40B4-BE49-F238E27FC236}">
                  <a16:creationId xmlns:a16="http://schemas.microsoft.com/office/drawing/2014/main" id="{719C9064-A249-6815-93C2-1C4BD351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42"/>
            <a:stretch/>
          </p:blipFill>
          <p:spPr>
            <a:xfrm>
              <a:off x="6792018" y="1429369"/>
              <a:ext cx="3936909" cy="161353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BB386E5-2F8B-AA03-9E3C-FFA6536E5C68}"/>
              </a:ext>
            </a:extLst>
          </p:cNvPr>
          <p:cNvSpPr txBox="1"/>
          <p:nvPr/>
        </p:nvSpPr>
        <p:spPr>
          <a:xfrm>
            <a:off x="5328384" y="1938836"/>
            <a:ext cx="129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Ground Truth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B87F16-2CB6-6811-4BC3-1E85F4E99AD2}"/>
              </a:ext>
            </a:extLst>
          </p:cNvPr>
          <p:cNvSpPr txBox="1"/>
          <p:nvPr/>
        </p:nvSpPr>
        <p:spPr>
          <a:xfrm>
            <a:off x="5508441" y="3645370"/>
            <a:ext cx="1299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FlowNet2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927D2C-A86C-B523-6552-434AEE6C33B1}"/>
              </a:ext>
            </a:extLst>
          </p:cNvPr>
          <p:cNvSpPr txBox="1"/>
          <p:nvPr/>
        </p:nvSpPr>
        <p:spPr>
          <a:xfrm>
            <a:off x="5440017" y="5277078"/>
            <a:ext cx="107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Farneback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2F097-8211-5447-D07E-17DC31136528}"/>
              </a:ext>
            </a:extLst>
          </p:cNvPr>
          <p:cNvSpPr txBox="1"/>
          <p:nvPr/>
        </p:nvSpPr>
        <p:spPr>
          <a:xfrm>
            <a:off x="7676253" y="6223920"/>
            <a:ext cx="2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Optical Flow Results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9120312-DFCA-332F-967D-716C678FD88A}"/>
              </a:ext>
            </a:extLst>
          </p:cNvPr>
          <p:cNvSpPr txBox="1">
            <a:spLocks/>
          </p:cNvSpPr>
          <p:nvPr/>
        </p:nvSpPr>
        <p:spPr>
          <a:xfrm>
            <a:off x="745780" y="6223920"/>
            <a:ext cx="3936909" cy="4675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hlinkClick r:id="rId7"/>
              </a:rPr>
              <a:t>https://youtu.be/S2ito1zSUEk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3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D265FDA-432F-58D6-0A65-362D813F8B07}"/>
              </a:ext>
            </a:extLst>
          </p:cNvPr>
          <p:cNvSpPr>
            <a:spLocks noGrp="1"/>
          </p:cNvSpPr>
          <p:nvPr/>
        </p:nvSpPr>
        <p:spPr>
          <a:xfrm>
            <a:off x="590981" y="369227"/>
            <a:ext cx="7221524" cy="709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pc="0" dirty="0"/>
              <a:t>RESULTS : </a:t>
            </a:r>
            <a:r>
              <a:rPr lang="en-US" b="1" u="sng" spc="0" dirty="0" err="1"/>
              <a:t>CompARISON</a:t>
            </a:r>
            <a:endParaRPr lang="en-US" b="1" u="sng" spc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6E451F-349E-31F6-9665-7A12DC468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87130"/>
              </p:ext>
            </p:extLst>
          </p:nvPr>
        </p:nvGraphicFramePr>
        <p:xfrm>
          <a:off x="1066843" y="1503812"/>
          <a:ext cx="6615405" cy="416243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15801">
                  <a:extLst>
                    <a:ext uri="{9D8B030D-6E8A-4147-A177-3AD203B41FA5}">
                      <a16:colId xmlns:a16="http://schemas.microsoft.com/office/drawing/2014/main" val="1842183804"/>
                    </a:ext>
                  </a:extLst>
                </a:gridCol>
                <a:gridCol w="1038021">
                  <a:extLst>
                    <a:ext uri="{9D8B030D-6E8A-4147-A177-3AD203B41FA5}">
                      <a16:colId xmlns:a16="http://schemas.microsoft.com/office/drawing/2014/main" val="315140283"/>
                    </a:ext>
                  </a:extLst>
                </a:gridCol>
                <a:gridCol w="866606">
                  <a:extLst>
                    <a:ext uri="{9D8B030D-6E8A-4147-A177-3AD203B41FA5}">
                      <a16:colId xmlns:a16="http://schemas.microsoft.com/office/drawing/2014/main" val="127173329"/>
                    </a:ext>
                  </a:extLst>
                </a:gridCol>
                <a:gridCol w="1123730">
                  <a:extLst>
                    <a:ext uri="{9D8B030D-6E8A-4147-A177-3AD203B41FA5}">
                      <a16:colId xmlns:a16="http://schemas.microsoft.com/office/drawing/2014/main" val="3168009398"/>
                    </a:ext>
                  </a:extLst>
                </a:gridCol>
                <a:gridCol w="818990">
                  <a:extLst>
                    <a:ext uri="{9D8B030D-6E8A-4147-A177-3AD203B41FA5}">
                      <a16:colId xmlns:a16="http://schemas.microsoft.com/office/drawing/2014/main" val="2078038479"/>
                    </a:ext>
                  </a:extLst>
                </a:gridCol>
                <a:gridCol w="933267">
                  <a:extLst>
                    <a:ext uri="{9D8B030D-6E8A-4147-A177-3AD203B41FA5}">
                      <a16:colId xmlns:a16="http://schemas.microsoft.com/office/drawing/2014/main" val="894912695"/>
                    </a:ext>
                  </a:extLst>
                </a:gridCol>
                <a:gridCol w="818990">
                  <a:extLst>
                    <a:ext uri="{9D8B030D-6E8A-4147-A177-3AD203B41FA5}">
                      <a16:colId xmlns:a16="http://schemas.microsoft.com/office/drawing/2014/main" val="3775265274"/>
                    </a:ext>
                  </a:extLst>
                </a:gridCol>
              </a:tblGrid>
              <a:tr h="1865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>
                    <a:solidFill>
                      <a:srgbClr val="EC6D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L1 Error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>
                    <a:solidFill>
                      <a:srgbClr val="EC6D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End Point  Error (EPE)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>
                    <a:solidFill>
                      <a:srgbClr val="EC6D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>
                    <a:solidFill>
                      <a:srgbClr val="EC6D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92476"/>
                  </a:ext>
                </a:extLst>
              </a:tr>
              <a:tr h="132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Farneback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FlowNet2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Farneback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FlowNet2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Farneback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FlowNet2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2369644427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Alley_1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23.6546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31.0392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2.2396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58183153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Alley_2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1.5901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56.9127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27.4461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2.2787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631581621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Ambush_2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38.9716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882.3624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78.4506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2.6711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2455614057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Ambush_4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14.7739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426.9432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2.5994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74.6500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3.4777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748982723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Ambush_5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26.4725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2.3284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689.7455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3.8740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75.3315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4.3254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2871700061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Ambush_6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34.6250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2.0365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865.6840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3.3719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73.8862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5.1622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4195110099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Ambush_7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5.3257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1.7847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164.3199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2.9512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73.0746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5.0952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408135184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Bamboo_1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1.6738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24.9192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2.7517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27.2078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5.2876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076767502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Bamboo_2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2.8247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1.5164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117.2136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2.4906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61.4336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5.6894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641229303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Bandage_1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2.3147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36.0795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6.2677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354465812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Bandage_2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1.3756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8.7772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2.2529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34.6466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6.1733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3259888072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Cave_2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14.0825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1.3351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336.8272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2.1813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49.0335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6.0147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372087581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Cave_4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10.7466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1.4874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300.5732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2.4141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59.0035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6.4774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009915677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Market_2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1.4268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9.4361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2.3152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53.6362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7.0750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2783405533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Market_5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13.9899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386.5746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2.2801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71.4026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7.0595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276110778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Market_6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5.7798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1.4447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186.9603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2.3299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61.3453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7.0261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2735799805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Mountain_1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1.4578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1.3892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44.0406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2.2385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46.2691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6.8608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216245683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Shaman_2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1.3163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6.2656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2.1207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27.7953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6.7706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4258090952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Shaman_3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1.8477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1.2461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45.7262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2.0076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62.2367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6.7328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426509686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Sleeping_1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1.1840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29.7839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1.9071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38.7935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6.5560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4180025533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Sleeping_2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1.1261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18.2515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1.8139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24.3843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6.3979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3803123465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Temple_2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1.3428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45.7841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1.7365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32.9923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6.2335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492020785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Temple_3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37.5473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1.1768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905.8085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1.8953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79.8069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6.1366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218726491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9.3598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1.3349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243.4875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2.1931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52.1715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5.5656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6637" marR="6637" marT="6637" marB="0" anchor="b"/>
                </a:tc>
                <a:extLst>
                  <a:ext uri="{0D108BD9-81ED-4DB2-BD59-A6C34878D82A}">
                    <a16:rowId xmlns:a16="http://schemas.microsoft.com/office/drawing/2014/main" val="7429631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02DDF5-57FC-9E28-43BE-3F799A6C6594}"/>
              </a:ext>
            </a:extLst>
          </p:cNvPr>
          <p:cNvSpPr txBox="1"/>
          <p:nvPr/>
        </p:nvSpPr>
        <p:spPr>
          <a:xfrm>
            <a:off x="7943419" y="2373033"/>
            <a:ext cx="31817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error values obtained for </a:t>
            </a:r>
            <a:r>
              <a:rPr lang="en-US" sz="1600" dirty="0" err="1"/>
              <a:t>FlowNet</a:t>
            </a:r>
            <a:r>
              <a:rPr lang="en-US" sz="1600" dirty="0"/>
              <a:t> 2.0 is very less compared to that of Farneback Algorithm.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EPE obtained for </a:t>
            </a:r>
            <a:r>
              <a:rPr lang="en-US" sz="1600" dirty="0" err="1"/>
              <a:t>FlowNet</a:t>
            </a:r>
            <a:r>
              <a:rPr lang="en-US" sz="1600" dirty="0"/>
              <a:t> 2.0 is comparable to claimed by Authors ( 3.14).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better performance here might be due to decreased number of test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B5438-EB84-80A6-0762-43D3BB052CA3}"/>
              </a:ext>
            </a:extLst>
          </p:cNvPr>
          <p:cNvSpPr txBox="1"/>
          <p:nvPr/>
        </p:nvSpPr>
        <p:spPr>
          <a:xfrm>
            <a:off x="3097765" y="5783704"/>
            <a:ext cx="270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Comparison of error values</a:t>
            </a:r>
          </a:p>
        </p:txBody>
      </p:sp>
    </p:spTree>
    <p:extLst>
      <p:ext uri="{BB962C8B-B14F-4D97-AF65-F5344CB8AC3E}">
        <p14:creationId xmlns:p14="http://schemas.microsoft.com/office/powerpoint/2010/main" val="195367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D265FDA-432F-58D6-0A65-362D813F8B07}"/>
              </a:ext>
            </a:extLst>
          </p:cNvPr>
          <p:cNvSpPr>
            <a:spLocks noGrp="1"/>
          </p:cNvSpPr>
          <p:nvPr/>
        </p:nvSpPr>
        <p:spPr>
          <a:xfrm>
            <a:off x="590981" y="369227"/>
            <a:ext cx="7221524" cy="709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pc="0" dirty="0"/>
              <a:t>RESULTS : Implementation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C9F90BB-3978-B009-0919-B7242112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7" y="1403691"/>
            <a:ext cx="4875389" cy="4761723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</a:rPr>
              <a:t>The optical flow is obtained from both approaches, the mean flow in the ROI of each frame is calculated for tracking.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Green Bounding Box : Tracking using optical flow fields generated by Classical Computer Vision and Deep Learning Model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Red Bounding Box: Tracking face using Harr-Cascade Classifier on all frames, which is used as the ground truth.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en-US" sz="13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</a:rPr>
              <a:t>The optical flow obtained is also used for determining the velocity and movement direction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DC075B4-D313-0650-7649-6A5B22720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51" y="2513242"/>
            <a:ext cx="2800581" cy="2115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E70258D-83D8-D223-1F2A-6AD933455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5" y="2513242"/>
            <a:ext cx="2800581" cy="2115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1BEC9-F046-2A04-579A-6F4FAAE6A857}"/>
              </a:ext>
            </a:extLst>
          </p:cNvPr>
          <p:cNvSpPr txBox="1"/>
          <p:nvPr/>
        </p:nvSpPr>
        <p:spPr>
          <a:xfrm>
            <a:off x="6042970" y="4629145"/>
            <a:ext cx="23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Classical Computer 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0DD1D-80A0-4B5C-7B4B-31EF4BA23394}"/>
              </a:ext>
            </a:extLst>
          </p:cNvPr>
          <p:cNvSpPr txBox="1"/>
          <p:nvPr/>
        </p:nvSpPr>
        <p:spPr>
          <a:xfrm>
            <a:off x="9594142" y="4629145"/>
            <a:ext cx="1593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Deep Learning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7DA7C40-04E7-A19D-DBD6-883B105837C5}"/>
              </a:ext>
            </a:extLst>
          </p:cNvPr>
          <p:cNvSpPr txBox="1">
            <a:spLocks/>
          </p:cNvSpPr>
          <p:nvPr/>
        </p:nvSpPr>
        <p:spPr>
          <a:xfrm>
            <a:off x="6259016" y="5185063"/>
            <a:ext cx="4875389" cy="12829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hlinkClick r:id="rId4"/>
              </a:rPr>
              <a:t>https://youtu.be/YQDdv9CqYyA</a:t>
            </a:r>
            <a:endParaRPr lang="en-US" sz="1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hlinkClick r:id="rId5"/>
              </a:rPr>
              <a:t>https://youtu.be/aHbXsap42-c</a:t>
            </a:r>
            <a:endParaRPr lang="en-US" sz="1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hlinkClick r:id="rId6"/>
              </a:rPr>
              <a:t>https://youtu.be/kpLF2yQc9fU</a:t>
            </a: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0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D265FDA-432F-58D6-0A65-362D813F8B07}"/>
              </a:ext>
            </a:extLst>
          </p:cNvPr>
          <p:cNvSpPr>
            <a:spLocks noGrp="1"/>
          </p:cNvSpPr>
          <p:nvPr/>
        </p:nvSpPr>
        <p:spPr>
          <a:xfrm>
            <a:off x="590981" y="369227"/>
            <a:ext cx="7221524" cy="709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spc="0" dirty="0"/>
              <a:t>RESULTS : TRacking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C9F90BB-3978-B009-0919-B7242112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81" y="1412943"/>
            <a:ext cx="6106486" cy="4479481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When calculating the optical flow (Classical Computer Vision) on a live stream from a webcam, additional features have been added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Trackbar - A slider present on top of the image to vary the step size (the number of flow points) from 10 to 64.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Reset ROI - When this button is pressed, the ROI automatically resets to the tracked face.</a:t>
            </a:r>
            <a:br>
              <a:rPr lang="en-US" sz="1400" dirty="0"/>
            </a:b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4" name="Picture 3" descr="A screenshot of a person&#10;&#10;Description automatically generated with low confidence">
            <a:extLst>
              <a:ext uri="{FF2B5EF4-FFF2-40B4-BE49-F238E27FC236}">
                <a16:creationId xmlns:a16="http://schemas.microsoft.com/office/drawing/2014/main" id="{5429A65D-C05A-E20C-ACB8-58C4A3E1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0" y="2147403"/>
            <a:ext cx="4119414" cy="2563191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1C89FF2-6948-BEDA-4D90-A14EF0BA57D7}"/>
              </a:ext>
            </a:extLst>
          </p:cNvPr>
          <p:cNvSpPr txBox="1">
            <a:spLocks/>
          </p:cNvSpPr>
          <p:nvPr/>
        </p:nvSpPr>
        <p:spPr>
          <a:xfrm>
            <a:off x="7077010" y="5424832"/>
            <a:ext cx="4119414" cy="4675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hlinkClick r:id="rId3"/>
              </a:rPr>
              <a:t>https://youtu.be/nelAh5yYat4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0911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1120</Words>
  <Application>Microsoft Macintosh PowerPoint</Application>
  <PresentationFormat>Widescreen</PresentationFormat>
  <Paragraphs>279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Liberation Sans</vt:lpstr>
      <vt:lpstr>Liberation Serif</vt:lpstr>
      <vt:lpstr>Times New Roman</vt:lpstr>
      <vt:lpstr>VeniceBeachVTI</vt:lpstr>
      <vt:lpstr>Comparative Analysis of Optical Flow Techniques: Classical Computer Vision vs Deep Learning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Optical Flow Techniques: Classical Computer Vision vs Deep Learning Approach</dc:title>
  <dc:creator>Arun</dc:creator>
  <cp:lastModifiedBy>Hardik Devrangadi</cp:lastModifiedBy>
  <cp:revision>13</cp:revision>
  <dcterms:created xsi:type="dcterms:W3CDTF">2023-04-26T07:16:30Z</dcterms:created>
  <dcterms:modified xsi:type="dcterms:W3CDTF">2023-04-26T22:36:56Z</dcterms:modified>
</cp:coreProperties>
</file>