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2CEF9E5C.xml" ContentType="application/vnd.ms-powerpoint.comments+xml"/>
  <Override PartName="/ppt/comments/modernComment_111_15146840.xml" ContentType="application/vnd.ms-powerpoint.comments+xml"/>
  <Override PartName="/ppt/comments/modernComment_118_2C2EDC1A.xml" ContentType="application/vnd.ms-powerpoint.comments+xml"/>
  <Override PartName="/ppt/comments/modernComment_105_E1E84468.xml" ContentType="application/vnd.ms-powerpoint.comments+xml"/>
  <Override PartName="/ppt/comments/modernComment_106_587D7E9B.xml" ContentType="application/vnd.ms-powerpoint.comments+xml"/>
  <Override PartName="/ppt/comments/modernComment_116_99BD99C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8" r:id="rId7"/>
    <p:sldId id="281" r:id="rId8"/>
    <p:sldId id="282" r:id="rId9"/>
    <p:sldId id="271" r:id="rId10"/>
    <p:sldId id="269" r:id="rId11"/>
    <p:sldId id="270" r:id="rId12"/>
    <p:sldId id="273" r:id="rId13"/>
    <p:sldId id="274" r:id="rId14"/>
    <p:sldId id="275" r:id="rId15"/>
    <p:sldId id="279" r:id="rId16"/>
    <p:sldId id="280" r:id="rId17"/>
    <p:sldId id="276" r:id="rId18"/>
    <p:sldId id="266" r:id="rId19"/>
    <p:sldId id="261" r:id="rId20"/>
    <p:sldId id="262" r:id="rId21"/>
    <p:sldId id="265" r:id="rId22"/>
    <p:sldId id="283" r:id="rId23"/>
    <p:sldId id="263" r:id="rId24"/>
    <p:sldId id="272" r:id="rId25"/>
    <p:sldId id="267" r:id="rId26"/>
    <p:sldId id="284" r:id="rId27"/>
    <p:sldId id="277" r:id="rId28"/>
    <p:sldId id="278" r:id="rId29"/>
    <p:sldId id="28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B9F2AD-895E-AA6E-1A46-BBAFBEC3A08D}" name="Anny Francis" initials="AF" userId="eca59f50963015d8" providerId="Windows Live"/>
  <p188:author id="{42E482E9-0A23-A4FF-D483-3FA257F0F727}" name="Anny Francis" initials="AF" userId="Anny Francis"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3" autoAdjust="0"/>
    <p:restoredTop sz="94660"/>
  </p:normalViewPr>
  <p:slideViewPr>
    <p:cSldViewPr snapToGrid="0">
      <p:cViewPr varScale="1">
        <p:scale>
          <a:sx n="114" d="100"/>
          <a:sy n="114" d="100"/>
        </p:scale>
        <p:origin x="1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modernComment_104_2CEF9E5C.xml><?xml version="1.0" encoding="utf-8"?>
<p188:cmLst xmlns:a="http://schemas.openxmlformats.org/drawingml/2006/main" xmlns:r="http://schemas.openxmlformats.org/officeDocument/2006/relationships" xmlns:p188="http://schemas.microsoft.com/office/powerpoint/2018/8/main">
  <p188:cm id="{BCDD07D4-6D38-456D-BD41-1878DE1FE535}" authorId="{52B9F2AD-895E-AA6E-1A46-BBAFBEC3A08D}" created="2022-03-27T17:16:54.142">
    <pc:sldMkLst xmlns:pc="http://schemas.microsoft.com/office/powerpoint/2013/main/command">
      <pc:docMk/>
      <pc:sldMk cId="753901148" sldId="260"/>
    </pc:sldMkLst>
    <p188:txBody>
      <a:bodyPr/>
      <a:lstStyle/>
      <a:p>
        <a:r>
          <a:rPr lang="en-AU"/>
          <a:t>JIT compilation 
- optimises code by analysing whether the code should be recompiled rather than continue executing the compiled code
- the bytecode is either interpreted or run on a VM</a:t>
        </a:r>
      </a:p>
    </p188:txBody>
  </p188:cm>
  <p188:cm id="{009D16C9-F21A-4D8B-B800-47A414B297BB}" authorId="{42E482E9-0A23-A4FF-D483-3FA257F0F727}" created="2022-03-30T05:03:56.169">
    <pc:sldMkLst xmlns:pc="http://schemas.microsoft.com/office/powerpoint/2013/main/command">
      <pc:docMk/>
      <pc:sldMk cId="753901148" sldId="260"/>
    </pc:sldMkLst>
    <p188:txBody>
      <a:bodyPr/>
      <a:lstStyle/>
      <a:p>
        <a:r>
          <a:rPr lang="en-AU"/>
          <a:t>High level language refers to a higher level of abstraction from machine code. Is focused on usability over optimal program efficiency</a:t>
        </a:r>
      </a:p>
    </p188:txBody>
  </p188:cm>
  <p188:cm id="{F043F3F1-05E9-4E3B-B28E-7F1BACBDEC1D}" authorId="{42E482E9-0A23-A4FF-D483-3FA257F0F727}" created="2022-03-30T05:13:31.781">
    <pc:sldMkLst xmlns:pc="http://schemas.microsoft.com/office/powerpoint/2013/main/command">
      <pc:docMk/>
      <pc:sldMk cId="753901148" sldId="260"/>
    </pc:sldMkLst>
    <p188:txBody>
      <a:bodyPr/>
      <a:lstStyle/>
      <a:p>
        <a:r>
          <a:rPr lang="en-AU"/>
          <a:t>Interpreted language: reads the program line by line and executes it without needing to write an executable. </a:t>
        </a:r>
      </a:p>
    </p188:txBody>
  </p188:cm>
  <p188:cm id="{EB2FB2EB-7B03-45CD-A69B-F6B56FBD90CD}" authorId="{42E482E9-0A23-A4FF-D483-3FA257F0F727}" created="2022-03-30T05:17:38.589">
    <pc:sldMkLst xmlns:pc="http://schemas.microsoft.com/office/powerpoint/2013/main/command">
      <pc:docMk/>
      <pc:sldMk cId="753901148" sldId="260"/>
    </pc:sldMkLst>
    <p188:txBody>
      <a:bodyPr/>
      <a:lstStyle/>
      <a:p>
        <a:r>
          <a:rPr lang="en-AU"/>
          <a:t>Bytecode consists of binary, hexadecimal, macro instructions that requires a VM to convert it into machine code before it can be understood by a CPU.</a:t>
        </a:r>
      </a:p>
    </p188:txBody>
  </p188:cm>
</p188:cmLst>
</file>

<file path=ppt/comments/modernComment_105_E1E84468.xml><?xml version="1.0" encoding="utf-8"?>
<p188:cmLst xmlns:a="http://schemas.openxmlformats.org/drawingml/2006/main" xmlns:r="http://schemas.openxmlformats.org/officeDocument/2006/relationships" xmlns:p188="http://schemas.microsoft.com/office/powerpoint/2018/8/main">
  <p188:cm id="{19F3448B-80C3-4197-A007-65AB30796012}" authorId="{52B9F2AD-895E-AA6E-1A46-BBAFBEC3A08D}" created="2022-03-27T17:59:38.302">
    <pc:sldMkLst xmlns:pc="http://schemas.microsoft.com/office/powerpoint/2013/main/command">
      <pc:docMk/>
      <pc:sldMk cId="3790095464" sldId="261"/>
    </pc:sldMkLst>
    <p188:txBody>
      <a:bodyPr/>
      <a:lstStyle/>
      <a:p>
        <a:r>
          <a:rPr lang="en-AU"/>
          <a:t>Hypervisor creates and runs VMs. 2 types of VMs: application VMs (allow applications to run independently) and process VMs (allow different operating systems to run independently). </a:t>
        </a:r>
      </a:p>
    </p188:txBody>
  </p188:cm>
</p188:cmLst>
</file>

<file path=ppt/comments/modernComment_106_587D7E9B.xml><?xml version="1.0" encoding="utf-8"?>
<p188:cmLst xmlns:a="http://schemas.openxmlformats.org/drawingml/2006/main" xmlns:r="http://schemas.openxmlformats.org/officeDocument/2006/relationships" xmlns:p188="http://schemas.microsoft.com/office/powerpoint/2018/8/main">
  <p188:cm id="{BFD826EB-1BF9-4518-8681-C468A072BB65}" authorId="{52B9F2AD-895E-AA6E-1A46-BBAFBEC3A08D}" created="2022-03-27T17:59:38.302">
    <pc:sldMkLst xmlns:pc="http://schemas.microsoft.com/office/powerpoint/2013/main/command">
      <pc:docMk/>
      <pc:sldMk cId="3790095464" sldId="261"/>
    </pc:sldMkLst>
    <p188:txBody>
      <a:bodyPr/>
      <a:lstStyle/>
      <a:p>
        <a:r>
          <a:rPr lang="en-AU"/>
          <a:t>Threads vs processes
- Threads of execution are the smallest sequence of instructions that can be handled independently by the scheduler</a:t>
        </a:r>
      </a:p>
    </p188:txBody>
  </p188:cm>
  <p188:cm id="{D2FEF91C-6197-4616-94F2-C723B6A3ABD2}" authorId="{52B9F2AD-895E-AA6E-1A46-BBAFBEC3A08D}" created="2022-03-27T18:21:59.398">
    <pc:sldMkLst xmlns:pc="http://schemas.microsoft.com/office/powerpoint/2013/main/command">
      <pc:docMk/>
      <pc:sldMk cId="1484619419" sldId="262"/>
    </pc:sldMkLst>
    <p188:txBody>
      <a:bodyPr/>
      <a:lstStyle/>
      <a:p>
        <a:r>
          <a:rPr lang="en-AU"/>
          <a:t>Concurrency</a:t>
        </a:r>
      </a:p>
    </p188:txBody>
  </p188:cm>
</p188:cmLst>
</file>

<file path=ppt/comments/modernComment_111_15146840.xml><?xml version="1.0" encoding="utf-8"?>
<p188:cmLst xmlns:a="http://schemas.openxmlformats.org/drawingml/2006/main" xmlns:r="http://schemas.openxmlformats.org/officeDocument/2006/relationships" xmlns:p188="http://schemas.microsoft.com/office/powerpoint/2018/8/main">
  <p188:cm id="{36121B30-BA54-4C6C-A237-FD235E484FB0}" authorId="{42E482E9-0A23-A4FF-D483-3FA257F0F727}" created="2022-03-30T08:46:07.464">
    <pc:sldMkLst xmlns:pc="http://schemas.microsoft.com/office/powerpoint/2013/main/command">
      <pc:docMk/>
      <pc:sldMk cId="353658944" sldId="273"/>
    </pc:sldMkLst>
    <p188:txBody>
      <a:bodyPr/>
      <a:lstStyle/>
      <a:p>
        <a:r>
          <a:rPr lang="en-AU"/>
          <a:t>https://jakevdp.github.io/PythonDataScienceHandbook/02.01-understanding-data-types.html#:~:text=A%20Python%20integer%20is%20a,coded%20so%20freely%20and%20dynamically.</a:t>
        </a:r>
      </a:p>
    </p188:txBody>
  </p188:cm>
</p188:cmLst>
</file>

<file path=ppt/comments/modernComment_116_99BD99C3.xml><?xml version="1.0" encoding="utf-8"?>
<p188:cmLst xmlns:a="http://schemas.openxmlformats.org/drawingml/2006/main" xmlns:r="http://schemas.openxmlformats.org/officeDocument/2006/relationships" xmlns:p188="http://schemas.microsoft.com/office/powerpoint/2018/8/main">
  <p188:cm id="{7B2A5181-6AFE-4FDD-A340-0879D95F5DB4}" authorId="{42E482E9-0A23-A4FF-D483-3FA257F0F727}" created="2022-03-30T23:29:49.506">
    <pc:sldMkLst xmlns:pc="http://schemas.microsoft.com/office/powerpoint/2013/main/command">
      <pc:docMk/>
      <pc:sldMk cId="2579339715" sldId="278"/>
    </pc:sldMkLst>
    <p188:txBody>
      <a:bodyPr/>
      <a:lstStyle/>
      <a:p>
        <a:r>
          <a:rPr lang="en-AU"/>
          <a:t>https://www.cs.utah.edu/~germain/PPS/Topics/interfaces.html</a:t>
        </a:r>
      </a:p>
    </p188:txBody>
  </p188:cm>
</p188:cmLst>
</file>

<file path=ppt/comments/modernComment_118_2C2EDC1A.xml><?xml version="1.0" encoding="utf-8"?>
<p188:cmLst xmlns:a="http://schemas.openxmlformats.org/drawingml/2006/main" xmlns:r="http://schemas.openxmlformats.org/officeDocument/2006/relationships" xmlns:p188="http://schemas.microsoft.com/office/powerpoint/2018/8/main">
  <p188:cm id="{1E567E55-16CF-4741-BDCA-EB272991DBD8}" authorId="{42E482E9-0A23-A4FF-D483-3FA257F0F727}" created="2022-03-31T11:14:50.575">
    <pc:sldMkLst xmlns:pc="http://schemas.microsoft.com/office/powerpoint/2013/main/command">
      <pc:docMk/>
      <pc:sldMk cId="741268506" sldId="280"/>
    </pc:sldMkLst>
    <p188:txBody>
      <a:bodyPr/>
      <a:lstStyle/>
      <a:p>
        <a:r>
          <a:rPr lang="en-AU"/>
          <a:t>https://realpython.com/python-namespaces-scope/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F8F0-9EBA-4E45-900E-8DE95D70B9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A9FD202-A32B-4E80-BACD-496A6B370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5986819-171F-4578-9F1C-48F1D964B92A}"/>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5" name="Footer Placeholder 4">
            <a:extLst>
              <a:ext uri="{FF2B5EF4-FFF2-40B4-BE49-F238E27FC236}">
                <a16:creationId xmlns:a16="http://schemas.microsoft.com/office/drawing/2014/main" id="{F05D8282-BD6E-4E3C-9216-EF8B0DC41C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F707043-EFCA-400D-BD50-DD498C00C741}"/>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381215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AB08-7071-4F52-92F3-A4E88E99604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FB95EBA-88E3-4AFB-A2D7-81A518267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FEE929D-A191-4D1B-B965-B70D9D116D32}"/>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5" name="Footer Placeholder 4">
            <a:extLst>
              <a:ext uri="{FF2B5EF4-FFF2-40B4-BE49-F238E27FC236}">
                <a16:creationId xmlns:a16="http://schemas.microsoft.com/office/drawing/2014/main" id="{0CC6FDAD-D530-403E-9301-0BE6B81F25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78A9680-7D5B-4241-92C5-E676B0B615FB}"/>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108525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00BB1-9C08-4596-A195-3985D33D15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41DF619-596E-4BC3-A144-95E3B7A8F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9D493C-EF12-4A4C-8A6C-F556F0E43196}"/>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5" name="Footer Placeholder 4">
            <a:extLst>
              <a:ext uri="{FF2B5EF4-FFF2-40B4-BE49-F238E27FC236}">
                <a16:creationId xmlns:a16="http://schemas.microsoft.com/office/drawing/2014/main" id="{5E1B61B1-717C-491C-B041-27BCC7283F1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1CF1B9-2357-4D82-A2D4-22F961474AFD}"/>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175175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88ED-644E-4A58-A8A5-8520E6557BA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54D6643-AA45-4682-9A15-583E01F443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F10F32-55D6-4807-A68E-A0FD6B102414}"/>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5" name="Footer Placeholder 4">
            <a:extLst>
              <a:ext uri="{FF2B5EF4-FFF2-40B4-BE49-F238E27FC236}">
                <a16:creationId xmlns:a16="http://schemas.microsoft.com/office/drawing/2014/main" id="{4342A7B9-9A80-4817-BDBD-3A719DA2BF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9273EA-F716-4F75-922F-B72BD6F98C2B}"/>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242195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A34E-F5DB-4EE6-B9AD-85C8CB920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C531551-DEA7-4CCB-AE4B-87543976A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4F0C6-0FDA-4123-B642-E8DC3A02B16C}"/>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5" name="Footer Placeholder 4">
            <a:extLst>
              <a:ext uri="{FF2B5EF4-FFF2-40B4-BE49-F238E27FC236}">
                <a16:creationId xmlns:a16="http://schemas.microsoft.com/office/drawing/2014/main" id="{F421E3BB-510C-4767-B4B2-C211623310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2AB35E-5670-402F-814C-CE0FF66B2205}"/>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20682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5E43-3DEA-4864-8913-124E2443FD9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D8CD93-EEFB-47DE-88C0-FF240A4271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3FB2557-2F74-482F-B194-7927E5CDD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504C7F3-7F22-4CB4-936E-09FCEEE81A33}"/>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6" name="Footer Placeholder 5">
            <a:extLst>
              <a:ext uri="{FF2B5EF4-FFF2-40B4-BE49-F238E27FC236}">
                <a16:creationId xmlns:a16="http://schemas.microsoft.com/office/drawing/2014/main" id="{292A11C4-0122-4CEB-A0E0-CD2A2D09BDA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2CDBF8-34CD-42DA-84F9-1B71D2FB0687}"/>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126758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533A-476F-46D5-9985-28D3315D523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9BE9648-52AC-4C5F-A71F-FE146C310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827B6C-943C-4C4C-98A0-0BAA67D6F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8EB4AC8-E169-432F-A2F5-65B411F51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E4EC38-A86B-4CE7-80A0-E56A54054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40D1647-6BE3-4CD7-939E-7C78323DA78A}"/>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8" name="Footer Placeholder 7">
            <a:extLst>
              <a:ext uri="{FF2B5EF4-FFF2-40B4-BE49-F238E27FC236}">
                <a16:creationId xmlns:a16="http://schemas.microsoft.com/office/drawing/2014/main" id="{87854AF2-93F6-4599-9714-0B56310A048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6A2235F-483B-4612-9FFB-2D4CFDB80097}"/>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401730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8B82-FE79-4048-8034-CB59EF90BD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02E8508-900B-4A57-9F35-4422B8B6CA7C}"/>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4" name="Footer Placeholder 3">
            <a:extLst>
              <a:ext uri="{FF2B5EF4-FFF2-40B4-BE49-F238E27FC236}">
                <a16:creationId xmlns:a16="http://schemas.microsoft.com/office/drawing/2014/main" id="{5791D745-02FA-458E-B514-58B5D2A5D99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CE94263-4C1F-4E05-9E03-320AF2FDE9DE}"/>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11194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05D05-BD66-4DA2-B4A1-99F32F06465B}"/>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3" name="Footer Placeholder 2">
            <a:extLst>
              <a:ext uri="{FF2B5EF4-FFF2-40B4-BE49-F238E27FC236}">
                <a16:creationId xmlns:a16="http://schemas.microsoft.com/office/drawing/2014/main" id="{01510BD4-06CB-4870-B908-D1253ED9329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F65836F-D0FD-4522-8B9E-57B1C49D6DA9}"/>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240133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FA9F-D239-4AB4-9119-99D8FBE2C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14F21D1-56C8-4CD6-99C4-41564059C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EFDDA0C-8DA2-4997-87C9-2C8826E4A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34B50-6962-4E47-8CFD-EF4C0BEA971E}"/>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6" name="Footer Placeholder 5">
            <a:extLst>
              <a:ext uri="{FF2B5EF4-FFF2-40B4-BE49-F238E27FC236}">
                <a16:creationId xmlns:a16="http://schemas.microsoft.com/office/drawing/2014/main" id="{3244B0FB-6A5E-4ECD-9C73-5BC65B5FAC4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67AC2D5-E4FA-4DFC-A3F6-C9105A2F3E45}"/>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333743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83-0A2B-4CA1-9DDD-6B4E23861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AA74AF8-19CD-497B-8089-556BEB21F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7A8D4C3-7D91-4D5F-8E6E-5382282CF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A06F9-4705-4CF1-9A12-52BF647B9331}"/>
              </a:ext>
            </a:extLst>
          </p:cNvPr>
          <p:cNvSpPr>
            <a:spLocks noGrp="1"/>
          </p:cNvSpPr>
          <p:nvPr>
            <p:ph type="dt" sz="half" idx="10"/>
          </p:nvPr>
        </p:nvSpPr>
        <p:spPr/>
        <p:txBody>
          <a:bodyPr/>
          <a:lstStyle/>
          <a:p>
            <a:fld id="{53EB8955-FE11-4CB1-8159-09B1D937F344}" type="datetimeFigureOut">
              <a:rPr lang="en-AU" smtClean="0"/>
              <a:t>2/04/2022</a:t>
            </a:fld>
            <a:endParaRPr lang="en-AU"/>
          </a:p>
        </p:txBody>
      </p:sp>
      <p:sp>
        <p:nvSpPr>
          <p:cNvPr id="6" name="Footer Placeholder 5">
            <a:extLst>
              <a:ext uri="{FF2B5EF4-FFF2-40B4-BE49-F238E27FC236}">
                <a16:creationId xmlns:a16="http://schemas.microsoft.com/office/drawing/2014/main" id="{E61EBB5D-0836-4EC9-AEE3-C7D9F68352B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9DAD87-3E6F-48F1-9419-98E254A225F1}"/>
              </a:ext>
            </a:extLst>
          </p:cNvPr>
          <p:cNvSpPr>
            <a:spLocks noGrp="1"/>
          </p:cNvSpPr>
          <p:nvPr>
            <p:ph type="sldNum" sz="quarter" idx="12"/>
          </p:nvPr>
        </p:nvSpPr>
        <p:spPr/>
        <p:txBody>
          <a:bodyPr/>
          <a:lstStyle/>
          <a:p>
            <a:fld id="{74D79007-754C-4F4A-AC49-6F520E327803}" type="slidenum">
              <a:rPr lang="en-AU" smtClean="0"/>
              <a:t>‹#›</a:t>
            </a:fld>
            <a:endParaRPr lang="en-AU"/>
          </a:p>
        </p:txBody>
      </p:sp>
    </p:spTree>
    <p:extLst>
      <p:ext uri="{BB962C8B-B14F-4D97-AF65-F5344CB8AC3E}">
        <p14:creationId xmlns:p14="http://schemas.microsoft.com/office/powerpoint/2010/main" val="58758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AAA978-1EF5-4063-A7A1-9701DA678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3EBB215-DBAA-467D-83AC-32CFC2C21D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E8A5620-65DD-4C09-ACEF-C3D77B78F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B8955-FE11-4CB1-8159-09B1D937F344}" type="datetimeFigureOut">
              <a:rPr lang="en-AU" smtClean="0"/>
              <a:t>2/04/2022</a:t>
            </a:fld>
            <a:endParaRPr lang="en-AU"/>
          </a:p>
        </p:txBody>
      </p:sp>
      <p:sp>
        <p:nvSpPr>
          <p:cNvPr id="5" name="Footer Placeholder 4">
            <a:extLst>
              <a:ext uri="{FF2B5EF4-FFF2-40B4-BE49-F238E27FC236}">
                <a16:creationId xmlns:a16="http://schemas.microsoft.com/office/drawing/2014/main" id="{58CFB183-8B87-4C41-BFCA-DF4C300EB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1B4F8BF-4314-418A-9039-82B6E2CE8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79007-754C-4F4A-AC49-6F520E327803}" type="slidenum">
              <a:rPr lang="en-AU" smtClean="0"/>
              <a:t>‹#›</a:t>
            </a:fld>
            <a:endParaRPr lang="en-AU"/>
          </a:p>
        </p:txBody>
      </p:sp>
    </p:spTree>
    <p:extLst>
      <p:ext uri="{BB962C8B-B14F-4D97-AF65-F5344CB8AC3E}">
        <p14:creationId xmlns:p14="http://schemas.microsoft.com/office/powerpoint/2010/main" val="3881441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1_1514684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8_2C2EDC1A.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05_E1E8446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06_587D7E9B.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16_99BD99C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2CEF9E5C.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A92E-FA69-4354-A0DE-43E80A6A80C6}"/>
              </a:ext>
            </a:extLst>
          </p:cNvPr>
          <p:cNvSpPr>
            <a:spLocks noGrp="1"/>
          </p:cNvSpPr>
          <p:nvPr>
            <p:ph type="ctrTitle"/>
          </p:nvPr>
        </p:nvSpPr>
        <p:spPr/>
        <p:txBody>
          <a:bodyPr/>
          <a:lstStyle/>
          <a:p>
            <a:endParaRPr lang="en-AU" dirty="0"/>
          </a:p>
        </p:txBody>
      </p:sp>
      <p:sp>
        <p:nvSpPr>
          <p:cNvPr id="3" name="Subtitle 2">
            <a:extLst>
              <a:ext uri="{FF2B5EF4-FFF2-40B4-BE49-F238E27FC236}">
                <a16:creationId xmlns:a16="http://schemas.microsoft.com/office/drawing/2014/main" id="{5C7926D5-5D96-4D63-B99F-077BB166EED1}"/>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92492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FE8DF-DB5B-4A60-9D1E-639CF6785AB7}"/>
              </a:ext>
            </a:extLst>
          </p:cNvPr>
          <p:cNvSpPr/>
          <p:nvPr/>
        </p:nvSpPr>
        <p:spPr>
          <a:xfrm>
            <a:off x="1008934" y="2831612"/>
            <a:ext cx="4310743" cy="77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memory manager</a:t>
            </a:r>
            <a:endParaRPr lang="en-AU" dirty="0"/>
          </a:p>
        </p:txBody>
      </p:sp>
      <p:sp>
        <p:nvSpPr>
          <p:cNvPr id="3" name="TextBox 2">
            <a:extLst>
              <a:ext uri="{FF2B5EF4-FFF2-40B4-BE49-F238E27FC236}">
                <a16:creationId xmlns:a16="http://schemas.microsoft.com/office/drawing/2014/main" id="{7C95FA3C-03A4-4217-A56E-9E1869478BDB}"/>
              </a:ext>
            </a:extLst>
          </p:cNvPr>
          <p:cNvSpPr txBox="1"/>
          <p:nvPr/>
        </p:nvSpPr>
        <p:spPr>
          <a:xfrm>
            <a:off x="8862116" y="4613251"/>
            <a:ext cx="2255062" cy="369332"/>
          </a:xfrm>
          <a:prstGeom prst="rect">
            <a:avLst/>
          </a:prstGeom>
          <a:noFill/>
        </p:spPr>
        <p:txBody>
          <a:bodyPr wrap="square" rtlCol="0">
            <a:spAutoFit/>
          </a:bodyPr>
          <a:lstStyle/>
          <a:p>
            <a:r>
              <a:rPr lang="en-US" b="1" dirty="0"/>
              <a:t>Call stack</a:t>
            </a:r>
            <a:endParaRPr lang="en-AU" b="1" dirty="0"/>
          </a:p>
        </p:txBody>
      </p:sp>
      <p:pic>
        <p:nvPicPr>
          <p:cNvPr id="2050" name="Picture 2">
            <a:extLst>
              <a:ext uri="{FF2B5EF4-FFF2-40B4-BE49-F238E27FC236}">
                <a16:creationId xmlns:a16="http://schemas.microsoft.com/office/drawing/2014/main" id="{6EE2D17F-0732-4736-A625-D68C69D86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196" y="1285552"/>
            <a:ext cx="3994838" cy="32589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63D41D-0E8A-4D4A-81EC-AB850FA2D2EF}"/>
              </a:ext>
            </a:extLst>
          </p:cNvPr>
          <p:cNvSpPr txBox="1"/>
          <p:nvPr/>
        </p:nvSpPr>
        <p:spPr>
          <a:xfrm>
            <a:off x="7339568" y="4874509"/>
            <a:ext cx="46301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Each stack frame is unique to a function. </a:t>
            </a:r>
          </a:p>
          <a:p>
            <a:pPr marL="285750" indent="-285750">
              <a:buFont typeface="Arial" panose="020B0604020202020204" pitchFamily="34" charset="0"/>
              <a:buChar char="•"/>
            </a:pPr>
            <a:r>
              <a:rPr lang="en-US" dirty="0"/>
              <a:t>Contains references to objects in the heap. </a:t>
            </a:r>
          </a:p>
          <a:p>
            <a:pPr marL="285750" indent="-285750">
              <a:buFont typeface="Arial" panose="020B0604020202020204" pitchFamily="34" charset="0"/>
              <a:buChar char="•"/>
            </a:pPr>
            <a:r>
              <a:rPr lang="en-US" dirty="0"/>
              <a:t>Contiguous block of memory. </a:t>
            </a:r>
          </a:p>
          <a:p>
            <a:pPr marL="285750" indent="-285750">
              <a:buFont typeface="Arial" panose="020B0604020202020204" pitchFamily="34" charset="0"/>
              <a:buChar char="•"/>
            </a:pPr>
            <a:r>
              <a:rPr lang="en-US" dirty="0"/>
              <a:t>Memory is ‘freed’ after the execution of a function and the pointer moves back to the previous stack frame. LIFO structure.</a:t>
            </a:r>
            <a:endParaRPr lang="en-AU" dirty="0"/>
          </a:p>
        </p:txBody>
      </p:sp>
      <p:sp>
        <p:nvSpPr>
          <p:cNvPr id="13" name="TextBox 12">
            <a:extLst>
              <a:ext uri="{FF2B5EF4-FFF2-40B4-BE49-F238E27FC236}">
                <a16:creationId xmlns:a16="http://schemas.microsoft.com/office/drawing/2014/main" id="{409C5F13-2E88-4091-829E-FF06AF2C8A8C}"/>
              </a:ext>
            </a:extLst>
          </p:cNvPr>
          <p:cNvSpPr txBox="1"/>
          <p:nvPr/>
        </p:nvSpPr>
        <p:spPr>
          <a:xfrm>
            <a:off x="1008933" y="3862033"/>
            <a:ext cx="53249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Stores all objects and data structures (outside of function calls).</a:t>
            </a:r>
          </a:p>
          <a:p>
            <a:pPr marL="285750" indent="-285750">
              <a:buFont typeface="Arial" panose="020B0604020202020204" pitchFamily="34" charset="0"/>
              <a:buChar char="•"/>
            </a:pPr>
            <a:r>
              <a:rPr lang="en-US" dirty="0"/>
              <a:t>Memory is scattered around. </a:t>
            </a:r>
          </a:p>
          <a:p>
            <a:pPr marL="285750" indent="-285750">
              <a:buFont typeface="Arial" panose="020B0604020202020204" pitchFamily="34" charset="0"/>
              <a:buChar char="•"/>
            </a:pPr>
            <a:r>
              <a:rPr lang="en-US" dirty="0"/>
              <a:t>Memory is ‘freed’ at any time with garbage collector </a:t>
            </a:r>
            <a:endParaRPr lang="en-AU" dirty="0"/>
          </a:p>
        </p:txBody>
      </p:sp>
      <p:sp>
        <p:nvSpPr>
          <p:cNvPr id="5" name="TextBox 4">
            <a:extLst>
              <a:ext uri="{FF2B5EF4-FFF2-40B4-BE49-F238E27FC236}">
                <a16:creationId xmlns:a16="http://schemas.microsoft.com/office/drawing/2014/main" id="{EE72E660-7712-4C82-81EF-844A14989ABD}"/>
              </a:ext>
            </a:extLst>
          </p:cNvPr>
          <p:cNvSpPr txBox="1"/>
          <p:nvPr/>
        </p:nvSpPr>
        <p:spPr>
          <a:xfrm>
            <a:off x="1008933" y="5259720"/>
            <a:ext cx="44266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Python memory manager communicates with the OS memory manager to ensure enough space to store all objects and data structures. There are different policies for different data types e.g. strings and </a:t>
            </a:r>
            <a:r>
              <a:rPr lang="en-US" dirty="0" err="1"/>
              <a:t>ints</a:t>
            </a:r>
            <a:r>
              <a:rPr lang="en-US" dirty="0"/>
              <a:t>.</a:t>
            </a:r>
          </a:p>
        </p:txBody>
      </p:sp>
      <p:sp>
        <p:nvSpPr>
          <p:cNvPr id="14" name="TextBox 13">
            <a:extLst>
              <a:ext uri="{FF2B5EF4-FFF2-40B4-BE49-F238E27FC236}">
                <a16:creationId xmlns:a16="http://schemas.microsoft.com/office/drawing/2014/main" id="{458CA849-5C60-4433-A1F3-FFCF6C57AF44}"/>
              </a:ext>
            </a:extLst>
          </p:cNvPr>
          <p:cNvSpPr txBox="1"/>
          <p:nvPr/>
        </p:nvSpPr>
        <p:spPr>
          <a:xfrm>
            <a:off x="2224249" y="3601633"/>
            <a:ext cx="2255062" cy="369332"/>
          </a:xfrm>
          <a:prstGeom prst="rect">
            <a:avLst/>
          </a:prstGeom>
          <a:noFill/>
        </p:spPr>
        <p:txBody>
          <a:bodyPr wrap="square" rtlCol="0">
            <a:spAutoFit/>
          </a:bodyPr>
          <a:lstStyle/>
          <a:p>
            <a:r>
              <a:rPr lang="en-US" b="1" dirty="0"/>
              <a:t>Heap</a:t>
            </a:r>
            <a:endParaRPr lang="en-AU" b="1" dirty="0"/>
          </a:p>
        </p:txBody>
      </p:sp>
      <p:pic>
        <p:nvPicPr>
          <p:cNvPr id="18" name="Picture 4">
            <a:extLst>
              <a:ext uri="{FF2B5EF4-FFF2-40B4-BE49-F238E27FC236}">
                <a16:creationId xmlns:a16="http://schemas.microsoft.com/office/drawing/2014/main" id="{4D345E60-129E-4ECD-BDE4-4B66DBF03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258" y="163109"/>
            <a:ext cx="4402628" cy="240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2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961F40E1-9786-4FDA-BECF-1A19A854F3E8}"/>
              </a:ext>
            </a:extLst>
          </p:cNvPr>
          <p:cNvGraphicFramePr>
            <a:graphicFrameLocks noGrp="1"/>
          </p:cNvGraphicFramePr>
          <p:nvPr>
            <p:extLst>
              <p:ext uri="{D42A27DB-BD31-4B8C-83A1-F6EECF244321}">
                <p14:modId xmlns:p14="http://schemas.microsoft.com/office/powerpoint/2010/main" val="3328278186"/>
              </p:ext>
            </p:extLst>
          </p:nvPr>
        </p:nvGraphicFramePr>
        <p:xfrm>
          <a:off x="641194" y="368166"/>
          <a:ext cx="11050860" cy="5199051"/>
        </p:xfrm>
        <a:graphic>
          <a:graphicData uri="http://schemas.openxmlformats.org/drawingml/2006/table">
            <a:tbl>
              <a:tblPr firstRow="1" bandRow="1">
                <a:tableStyleId>{5C22544A-7EE6-4342-B048-85BDC9FD1C3A}</a:tableStyleId>
              </a:tblPr>
              <a:tblGrid>
                <a:gridCol w="2762715">
                  <a:extLst>
                    <a:ext uri="{9D8B030D-6E8A-4147-A177-3AD203B41FA5}">
                      <a16:colId xmlns:a16="http://schemas.microsoft.com/office/drawing/2014/main" val="2019822446"/>
                    </a:ext>
                  </a:extLst>
                </a:gridCol>
                <a:gridCol w="2762715">
                  <a:extLst>
                    <a:ext uri="{9D8B030D-6E8A-4147-A177-3AD203B41FA5}">
                      <a16:colId xmlns:a16="http://schemas.microsoft.com/office/drawing/2014/main" val="1330631770"/>
                    </a:ext>
                  </a:extLst>
                </a:gridCol>
                <a:gridCol w="2762715">
                  <a:extLst>
                    <a:ext uri="{9D8B030D-6E8A-4147-A177-3AD203B41FA5}">
                      <a16:colId xmlns:a16="http://schemas.microsoft.com/office/drawing/2014/main" val="3132949341"/>
                    </a:ext>
                  </a:extLst>
                </a:gridCol>
                <a:gridCol w="2762715">
                  <a:extLst>
                    <a:ext uri="{9D8B030D-6E8A-4147-A177-3AD203B41FA5}">
                      <a16:colId xmlns:a16="http://schemas.microsoft.com/office/drawing/2014/main" val="1618885810"/>
                    </a:ext>
                  </a:extLst>
                </a:gridCol>
              </a:tblGrid>
              <a:tr h="818147">
                <a:tc gridSpan="2">
                  <a:txBody>
                    <a:bodyPr/>
                    <a:lstStyle/>
                    <a:p>
                      <a:r>
                        <a:rPr lang="en-US" dirty="0"/>
                        <a:t>Heap</a:t>
                      </a:r>
                      <a:endParaRPr lang="en-AU" dirty="0"/>
                    </a:p>
                  </a:txBody>
                  <a:tcPr/>
                </a:tc>
                <a:tc hMerge="1">
                  <a:txBody>
                    <a:bodyPr/>
                    <a:lstStyle/>
                    <a:p>
                      <a:endParaRPr lang="en-AU" dirty="0"/>
                    </a:p>
                  </a:txBody>
                  <a:tcPr/>
                </a:tc>
                <a:tc gridSpan="2">
                  <a:txBody>
                    <a:bodyPr/>
                    <a:lstStyle/>
                    <a:p>
                      <a:r>
                        <a:rPr lang="en-US" dirty="0"/>
                        <a:t>Stack</a:t>
                      </a:r>
                      <a:endParaRPr lang="en-AU" dirty="0"/>
                    </a:p>
                  </a:txBody>
                  <a:tcPr/>
                </a:tc>
                <a:tc hMerge="1">
                  <a:txBody>
                    <a:bodyPr/>
                    <a:lstStyle/>
                    <a:p>
                      <a:endParaRPr lang="en-AU" dirty="0"/>
                    </a:p>
                  </a:txBody>
                  <a:tcPr/>
                </a:tc>
                <a:extLst>
                  <a:ext uri="{0D108BD9-81ED-4DB2-BD59-A6C34878D82A}">
                    <a16:rowId xmlns:a16="http://schemas.microsoft.com/office/drawing/2014/main" val="259150475"/>
                  </a:ext>
                </a:extLst>
              </a:tr>
              <a:tr h="1047452">
                <a:tc>
                  <a:txBody>
                    <a:bodyPr/>
                    <a:lstStyle/>
                    <a:p>
                      <a:r>
                        <a:rPr lang="en-US" dirty="0"/>
                        <a:t>Variables can be accessed globally.</a:t>
                      </a:r>
                      <a:endParaRPr lang="en-AU" dirty="0"/>
                    </a:p>
                  </a:txBody>
                  <a:tcPr/>
                </a:tc>
                <a:tc>
                  <a:txBody>
                    <a:bodyPr/>
                    <a:lstStyle/>
                    <a:p>
                      <a:r>
                        <a:rPr lang="en-US" dirty="0"/>
                        <a:t>Slower access as it is randomly scattered in memory.</a:t>
                      </a:r>
                      <a:endParaRPr lang="en-AU" dirty="0"/>
                    </a:p>
                  </a:txBody>
                  <a:tcPr/>
                </a:tc>
                <a:tc>
                  <a:txBody>
                    <a:bodyPr/>
                    <a:lstStyle/>
                    <a:p>
                      <a:r>
                        <a:rPr lang="en-US" dirty="0"/>
                        <a:t>Faster access as contiguous memory is allocated at the start.</a:t>
                      </a:r>
                      <a:endParaRPr lang="en-AU" dirty="0"/>
                    </a:p>
                  </a:txBody>
                  <a:tcPr/>
                </a:tc>
                <a:tc>
                  <a:txBody>
                    <a:bodyPr/>
                    <a:lstStyle/>
                    <a:p>
                      <a:r>
                        <a:rPr lang="en-US" dirty="0"/>
                        <a:t>Fixed amount of memory limits stack size.</a:t>
                      </a:r>
                      <a:endParaRPr lang="en-AU" dirty="0"/>
                    </a:p>
                  </a:txBody>
                  <a:tcPr/>
                </a:tc>
                <a:extLst>
                  <a:ext uri="{0D108BD9-81ED-4DB2-BD59-A6C34878D82A}">
                    <a16:rowId xmlns:a16="http://schemas.microsoft.com/office/drawing/2014/main" val="2752212165"/>
                  </a:ext>
                </a:extLst>
              </a:tr>
              <a:tr h="1047452">
                <a:tc>
                  <a:txBody>
                    <a:bodyPr/>
                    <a:lstStyle/>
                    <a:p>
                      <a:r>
                        <a:rPr lang="en-US" dirty="0"/>
                        <a:t>No limit on memory size (usually much larger than stack). Memory is deallocated at whenever the garbage collector comes in and the reference count = 0. Memory can be allocated flexibly.</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 memory manager handles the memory usage. You do not get manual control. Can get memory leaks if not managed well e.g. trying to call C malloc (&amp; not going through python MM). </a:t>
                      </a:r>
                      <a:endParaRPr lang="en-AU" dirty="0"/>
                    </a:p>
                  </a:txBody>
                  <a:tcPr/>
                </a:tc>
                <a:tc>
                  <a:txBody>
                    <a:bodyPr/>
                    <a:lstStyle/>
                    <a:p>
                      <a:r>
                        <a:rPr lang="en-US" dirty="0"/>
                        <a:t>Don’t need to deallocate variables as the pointer is automatically moved to the return address after each function call.</a:t>
                      </a:r>
                      <a:endParaRPr lang="en-AU" dirty="0"/>
                    </a:p>
                  </a:txBody>
                  <a:tcPr/>
                </a:tc>
                <a:tc>
                  <a:txBody>
                    <a:bodyPr/>
                    <a:lstStyle/>
                    <a:p>
                      <a:r>
                        <a:rPr lang="en-US" dirty="0"/>
                        <a:t>Local variables only?</a:t>
                      </a:r>
                      <a:endParaRPr lang="en-AU" dirty="0"/>
                    </a:p>
                  </a:txBody>
                  <a:tcPr/>
                </a:tc>
                <a:extLst>
                  <a:ext uri="{0D108BD9-81ED-4DB2-BD59-A6C34878D82A}">
                    <a16:rowId xmlns:a16="http://schemas.microsoft.com/office/drawing/2014/main" val="2944922724"/>
                  </a:ext>
                </a:extLst>
              </a:tr>
              <a:tr h="1047452">
                <a:tc>
                  <a:txBody>
                    <a:bodyPr/>
                    <a:lstStyle/>
                    <a:p>
                      <a:endParaRPr lang="en-AU" dirty="0"/>
                    </a:p>
                  </a:txBody>
                  <a:tcPr/>
                </a:tc>
                <a:tc>
                  <a:txBody>
                    <a:bodyPr/>
                    <a:lstStyle/>
                    <a:p>
                      <a:r>
                        <a:rPr lang="en-US" dirty="0"/>
                        <a:t>Not as safe as is visible to all threads. </a:t>
                      </a:r>
                      <a:endParaRPr lang="en-AU" dirty="0"/>
                    </a:p>
                  </a:txBody>
                  <a:tcPr/>
                </a:tc>
                <a:tc>
                  <a:txBody>
                    <a:bodyPr/>
                    <a:lstStyle/>
                    <a:p>
                      <a:r>
                        <a:rPr lang="en-US" dirty="0"/>
                        <a:t>Safer because only 1 thread has access to it. </a:t>
                      </a:r>
                      <a:endParaRPr lang="en-AU" dirty="0"/>
                    </a:p>
                  </a:txBody>
                  <a:tcPr/>
                </a:tc>
                <a:tc>
                  <a:txBody>
                    <a:bodyPr/>
                    <a:lstStyle/>
                    <a:p>
                      <a:endParaRPr lang="en-AU" dirty="0"/>
                    </a:p>
                  </a:txBody>
                  <a:tcPr/>
                </a:tc>
                <a:extLst>
                  <a:ext uri="{0D108BD9-81ED-4DB2-BD59-A6C34878D82A}">
                    <a16:rowId xmlns:a16="http://schemas.microsoft.com/office/drawing/2014/main" val="3854535087"/>
                  </a:ext>
                </a:extLst>
              </a:tr>
            </a:tbl>
          </a:graphicData>
        </a:graphic>
      </p:graphicFrame>
      <p:sp>
        <p:nvSpPr>
          <p:cNvPr id="2" name="TextBox 1">
            <a:extLst>
              <a:ext uri="{FF2B5EF4-FFF2-40B4-BE49-F238E27FC236}">
                <a16:creationId xmlns:a16="http://schemas.microsoft.com/office/drawing/2014/main" id="{70882FF7-FF0B-48F8-A6EA-5BC267C44731}"/>
              </a:ext>
            </a:extLst>
          </p:cNvPr>
          <p:cNvSpPr txBox="1"/>
          <p:nvPr/>
        </p:nvSpPr>
        <p:spPr>
          <a:xfrm>
            <a:off x="563136" y="5614640"/>
            <a:ext cx="11128917" cy="954107"/>
          </a:xfrm>
          <a:prstGeom prst="rect">
            <a:avLst/>
          </a:prstGeom>
          <a:noFill/>
        </p:spPr>
        <p:txBody>
          <a:bodyPr wrap="square" rtlCol="0">
            <a:spAutoFit/>
          </a:bodyPr>
          <a:lstStyle/>
          <a:p>
            <a:r>
              <a:rPr lang="en-US" sz="1400" dirty="0"/>
              <a:t>Note: Every object in python is stored in the heap and all objects are created from the heap. In python the call stack contains references to objects in the heap. In C++ this is different. All dynamically allocated objects that are created using e.g. malloc are stored in a heap whereas local variables of functions are stored in a call stack. </a:t>
            </a:r>
          </a:p>
          <a:p>
            <a:r>
              <a:rPr lang="en-US" sz="1400" dirty="0"/>
              <a:t>https://stackoverflow.com/questions/11688647/python-creates-everything-from-heap</a:t>
            </a:r>
            <a:endParaRPr lang="en-AU" sz="1400" dirty="0"/>
          </a:p>
        </p:txBody>
      </p:sp>
    </p:spTree>
    <p:extLst>
      <p:ext uri="{BB962C8B-B14F-4D97-AF65-F5344CB8AC3E}">
        <p14:creationId xmlns:p14="http://schemas.microsoft.com/office/powerpoint/2010/main" val="1558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ray Memory Layout">
            <a:extLst>
              <a:ext uri="{FF2B5EF4-FFF2-40B4-BE49-F238E27FC236}">
                <a16:creationId xmlns:a16="http://schemas.microsoft.com/office/drawing/2014/main" id="{91397B8C-604F-491A-A103-38A6AC451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26" y="802190"/>
            <a:ext cx="8296275" cy="4629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61BB20-8F89-48CA-8683-DDEF867B80CF}"/>
              </a:ext>
            </a:extLst>
          </p:cNvPr>
          <p:cNvSpPr txBox="1"/>
          <p:nvPr/>
        </p:nvSpPr>
        <p:spPr>
          <a:xfrm>
            <a:off x="4755995" y="5470370"/>
            <a:ext cx="5441795" cy="1200329"/>
          </a:xfrm>
          <a:prstGeom prst="rect">
            <a:avLst/>
          </a:prstGeom>
          <a:noFill/>
        </p:spPr>
        <p:txBody>
          <a:bodyPr wrap="square" rtlCol="0">
            <a:spAutoFit/>
          </a:bodyPr>
          <a:lstStyle/>
          <a:p>
            <a:r>
              <a:rPr lang="en-US" dirty="0"/>
              <a:t>The total memory for a python list:</a:t>
            </a:r>
          </a:p>
          <a:p>
            <a:pPr marL="285750" indent="-285750">
              <a:buFontTx/>
              <a:buChar char="-"/>
            </a:pPr>
            <a:r>
              <a:rPr lang="en-US" dirty="0" err="1"/>
              <a:t>Pyobject</a:t>
            </a:r>
            <a:r>
              <a:rPr lang="en-US" dirty="0"/>
              <a:t> (56 bytes)</a:t>
            </a:r>
          </a:p>
          <a:p>
            <a:pPr marL="285750" indent="-285750">
              <a:buFontTx/>
              <a:buChar char="-"/>
            </a:pPr>
            <a:r>
              <a:rPr lang="en-US" dirty="0"/>
              <a:t>Memory addresses (8 bytes for each item in list)</a:t>
            </a:r>
          </a:p>
          <a:p>
            <a:pPr marL="285750" indent="-285750">
              <a:buFontTx/>
              <a:buChar char="-"/>
            </a:pPr>
            <a:r>
              <a:rPr lang="en-US" dirty="0"/>
              <a:t>Memory for each variable e.g. float, int etc.</a:t>
            </a:r>
            <a:endParaRPr lang="en-AU" dirty="0"/>
          </a:p>
        </p:txBody>
      </p:sp>
    </p:spTree>
    <p:extLst>
      <p:ext uri="{BB962C8B-B14F-4D97-AF65-F5344CB8AC3E}">
        <p14:creationId xmlns:p14="http://schemas.microsoft.com/office/powerpoint/2010/main" val="35365894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C9784C4-7A43-4005-ABA0-89871A144CB9}"/>
              </a:ext>
            </a:extLst>
          </p:cNvPr>
          <p:cNvGraphicFramePr>
            <a:graphicFrameLocks noGrp="1"/>
          </p:cNvGraphicFramePr>
          <p:nvPr>
            <p:extLst>
              <p:ext uri="{D42A27DB-BD31-4B8C-83A1-F6EECF244321}">
                <p14:modId xmlns:p14="http://schemas.microsoft.com/office/powerpoint/2010/main" val="3744321425"/>
              </p:ext>
            </p:extLst>
          </p:nvPr>
        </p:nvGraphicFramePr>
        <p:xfrm>
          <a:off x="994936" y="613730"/>
          <a:ext cx="3995234" cy="5419080"/>
        </p:xfrm>
        <a:graphic>
          <a:graphicData uri="http://schemas.openxmlformats.org/drawingml/2006/table">
            <a:tbl>
              <a:tblPr firstRow="1" bandRow="1">
                <a:tableStyleId>{5C22544A-7EE6-4342-B048-85BDC9FD1C3A}</a:tableStyleId>
              </a:tblPr>
              <a:tblGrid>
                <a:gridCol w="1997617">
                  <a:extLst>
                    <a:ext uri="{9D8B030D-6E8A-4147-A177-3AD203B41FA5}">
                      <a16:colId xmlns:a16="http://schemas.microsoft.com/office/drawing/2014/main" val="2102623834"/>
                    </a:ext>
                  </a:extLst>
                </a:gridCol>
                <a:gridCol w="1997617">
                  <a:extLst>
                    <a:ext uri="{9D8B030D-6E8A-4147-A177-3AD203B41FA5}">
                      <a16:colId xmlns:a16="http://schemas.microsoft.com/office/drawing/2014/main" val="1866435657"/>
                    </a:ext>
                  </a:extLst>
                </a:gridCol>
              </a:tblGrid>
              <a:tr h="677385">
                <a:tc>
                  <a:txBody>
                    <a:bodyPr/>
                    <a:lstStyle/>
                    <a:p>
                      <a:r>
                        <a:rPr lang="en-US" dirty="0"/>
                        <a:t>Object/Operation</a:t>
                      </a:r>
                      <a:endParaRPr lang="en-AU" dirty="0"/>
                    </a:p>
                  </a:txBody>
                  <a:tcPr/>
                </a:tc>
                <a:tc>
                  <a:txBody>
                    <a:bodyPr/>
                    <a:lstStyle/>
                    <a:p>
                      <a:r>
                        <a:rPr lang="en-US" dirty="0" err="1"/>
                        <a:t>Mutatable</a:t>
                      </a:r>
                      <a:r>
                        <a:rPr lang="en-US" dirty="0"/>
                        <a:t> or not</a:t>
                      </a:r>
                      <a:endParaRPr lang="en-AU" dirty="0"/>
                    </a:p>
                  </a:txBody>
                  <a:tcPr/>
                </a:tc>
                <a:extLst>
                  <a:ext uri="{0D108BD9-81ED-4DB2-BD59-A6C34878D82A}">
                    <a16:rowId xmlns:a16="http://schemas.microsoft.com/office/drawing/2014/main" val="3651781652"/>
                  </a:ext>
                </a:extLst>
              </a:tr>
              <a:tr h="677385">
                <a:tc>
                  <a:txBody>
                    <a:bodyPr/>
                    <a:lstStyle/>
                    <a:p>
                      <a:r>
                        <a:rPr lang="en-US" dirty="0"/>
                        <a:t>Int </a:t>
                      </a:r>
                      <a:r>
                        <a:rPr lang="en-US" dirty="0" err="1"/>
                        <a:t>e.g</a:t>
                      </a:r>
                      <a:r>
                        <a:rPr lang="en-US" dirty="0"/>
                        <a:t> 2</a:t>
                      </a:r>
                      <a:endParaRPr lang="en-AU" dirty="0"/>
                    </a:p>
                  </a:txBody>
                  <a:tcPr/>
                </a:tc>
                <a:tc>
                  <a:txBody>
                    <a:bodyPr/>
                    <a:lstStyle/>
                    <a:p>
                      <a:endParaRPr lang="en-AU"/>
                    </a:p>
                  </a:txBody>
                  <a:tcPr/>
                </a:tc>
                <a:extLst>
                  <a:ext uri="{0D108BD9-81ED-4DB2-BD59-A6C34878D82A}">
                    <a16:rowId xmlns:a16="http://schemas.microsoft.com/office/drawing/2014/main" val="1514310372"/>
                  </a:ext>
                </a:extLst>
              </a:tr>
              <a:tr h="677385">
                <a:tc>
                  <a:txBody>
                    <a:bodyPr/>
                    <a:lstStyle/>
                    <a:p>
                      <a:r>
                        <a:rPr lang="en-US" dirty="0"/>
                        <a:t>List</a:t>
                      </a:r>
                      <a:endParaRPr lang="en-AU" dirty="0"/>
                    </a:p>
                  </a:txBody>
                  <a:tcPr/>
                </a:tc>
                <a:tc>
                  <a:txBody>
                    <a:bodyPr/>
                    <a:lstStyle/>
                    <a:p>
                      <a:endParaRPr lang="en-AU"/>
                    </a:p>
                  </a:txBody>
                  <a:tcPr/>
                </a:tc>
                <a:extLst>
                  <a:ext uri="{0D108BD9-81ED-4DB2-BD59-A6C34878D82A}">
                    <a16:rowId xmlns:a16="http://schemas.microsoft.com/office/drawing/2014/main" val="504945497"/>
                  </a:ext>
                </a:extLst>
              </a:tr>
              <a:tr h="677385">
                <a:tc>
                  <a:txBody>
                    <a:bodyPr/>
                    <a:lstStyle/>
                    <a:p>
                      <a:r>
                        <a:rPr lang="en-US" dirty="0" err="1"/>
                        <a:t>Numpy</a:t>
                      </a:r>
                      <a:r>
                        <a:rPr lang="en-US" dirty="0"/>
                        <a:t> array</a:t>
                      </a:r>
                      <a:endParaRPr lang="en-AU" dirty="0"/>
                    </a:p>
                  </a:txBody>
                  <a:tcPr/>
                </a:tc>
                <a:tc>
                  <a:txBody>
                    <a:bodyPr/>
                    <a:lstStyle/>
                    <a:p>
                      <a:endParaRPr lang="en-AU"/>
                    </a:p>
                  </a:txBody>
                  <a:tcPr/>
                </a:tc>
                <a:extLst>
                  <a:ext uri="{0D108BD9-81ED-4DB2-BD59-A6C34878D82A}">
                    <a16:rowId xmlns:a16="http://schemas.microsoft.com/office/drawing/2014/main" val="4018070080"/>
                  </a:ext>
                </a:extLst>
              </a:tr>
              <a:tr h="677385">
                <a:tc>
                  <a:txBody>
                    <a:bodyPr/>
                    <a:lstStyle/>
                    <a:p>
                      <a:r>
                        <a:rPr lang="en-US" dirty="0"/>
                        <a:t>Dictionary </a:t>
                      </a:r>
                      <a:endParaRPr lang="en-AU" dirty="0"/>
                    </a:p>
                  </a:txBody>
                  <a:tcPr/>
                </a:tc>
                <a:tc>
                  <a:txBody>
                    <a:bodyPr/>
                    <a:lstStyle/>
                    <a:p>
                      <a:endParaRPr lang="en-AU"/>
                    </a:p>
                  </a:txBody>
                  <a:tcPr/>
                </a:tc>
                <a:extLst>
                  <a:ext uri="{0D108BD9-81ED-4DB2-BD59-A6C34878D82A}">
                    <a16:rowId xmlns:a16="http://schemas.microsoft.com/office/drawing/2014/main" val="1824191158"/>
                  </a:ext>
                </a:extLst>
              </a:tr>
              <a:tr h="677385">
                <a:tc>
                  <a:txBody>
                    <a:bodyPr/>
                    <a:lstStyle/>
                    <a:p>
                      <a:r>
                        <a:rPr lang="en-US" dirty="0"/>
                        <a:t>Y = Y + [10]</a:t>
                      </a:r>
                      <a:endParaRPr lang="en-AU" dirty="0"/>
                    </a:p>
                  </a:txBody>
                  <a:tcPr/>
                </a:tc>
                <a:tc>
                  <a:txBody>
                    <a:bodyPr/>
                    <a:lstStyle/>
                    <a:p>
                      <a:endParaRPr lang="en-AU"/>
                    </a:p>
                  </a:txBody>
                  <a:tcPr/>
                </a:tc>
                <a:extLst>
                  <a:ext uri="{0D108BD9-81ED-4DB2-BD59-A6C34878D82A}">
                    <a16:rowId xmlns:a16="http://schemas.microsoft.com/office/drawing/2014/main" val="1079984023"/>
                  </a:ext>
                </a:extLst>
              </a:tr>
              <a:tr h="677385">
                <a:tc>
                  <a:txBody>
                    <a:bodyPr/>
                    <a:lstStyle/>
                    <a:p>
                      <a:r>
                        <a:rPr lang="en-US" dirty="0" err="1"/>
                        <a:t>y.append</a:t>
                      </a:r>
                      <a:r>
                        <a:rPr lang="en-US" dirty="0"/>
                        <a:t>(10)</a:t>
                      </a:r>
                      <a:endParaRPr lang="en-AU" dirty="0"/>
                    </a:p>
                  </a:txBody>
                  <a:tcPr/>
                </a:tc>
                <a:tc>
                  <a:txBody>
                    <a:bodyPr/>
                    <a:lstStyle/>
                    <a:p>
                      <a:endParaRPr lang="en-AU"/>
                    </a:p>
                  </a:txBody>
                  <a:tcPr/>
                </a:tc>
                <a:extLst>
                  <a:ext uri="{0D108BD9-81ED-4DB2-BD59-A6C34878D82A}">
                    <a16:rowId xmlns:a16="http://schemas.microsoft.com/office/drawing/2014/main" val="793447062"/>
                  </a:ext>
                </a:extLst>
              </a:tr>
              <a:tr h="677385">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569701031"/>
                  </a:ext>
                </a:extLst>
              </a:tr>
            </a:tbl>
          </a:graphicData>
        </a:graphic>
      </p:graphicFrame>
      <p:graphicFrame>
        <p:nvGraphicFramePr>
          <p:cNvPr id="3" name="Table 2">
            <a:extLst>
              <a:ext uri="{FF2B5EF4-FFF2-40B4-BE49-F238E27FC236}">
                <a16:creationId xmlns:a16="http://schemas.microsoft.com/office/drawing/2014/main" id="{4D259558-D851-4ACC-AF98-5D7504339187}"/>
              </a:ext>
            </a:extLst>
          </p:cNvPr>
          <p:cNvGraphicFramePr>
            <a:graphicFrameLocks noGrp="1"/>
          </p:cNvGraphicFramePr>
          <p:nvPr>
            <p:extLst>
              <p:ext uri="{D42A27DB-BD31-4B8C-83A1-F6EECF244321}">
                <p14:modId xmlns:p14="http://schemas.microsoft.com/office/powerpoint/2010/main" val="3652996143"/>
              </p:ext>
            </p:extLst>
          </p:nvPr>
        </p:nvGraphicFramePr>
        <p:xfrm>
          <a:off x="5123985" y="613730"/>
          <a:ext cx="3995234" cy="5419080"/>
        </p:xfrm>
        <a:graphic>
          <a:graphicData uri="http://schemas.openxmlformats.org/drawingml/2006/table">
            <a:tbl>
              <a:tblPr firstRow="1" bandRow="1">
                <a:tableStyleId>{5C22544A-7EE6-4342-B048-85BDC9FD1C3A}</a:tableStyleId>
              </a:tblPr>
              <a:tblGrid>
                <a:gridCol w="1997617">
                  <a:extLst>
                    <a:ext uri="{9D8B030D-6E8A-4147-A177-3AD203B41FA5}">
                      <a16:colId xmlns:a16="http://schemas.microsoft.com/office/drawing/2014/main" val="2102623834"/>
                    </a:ext>
                  </a:extLst>
                </a:gridCol>
                <a:gridCol w="1997617">
                  <a:extLst>
                    <a:ext uri="{9D8B030D-6E8A-4147-A177-3AD203B41FA5}">
                      <a16:colId xmlns:a16="http://schemas.microsoft.com/office/drawing/2014/main" val="1866435657"/>
                    </a:ext>
                  </a:extLst>
                </a:gridCol>
              </a:tblGrid>
              <a:tr h="677385">
                <a:tc>
                  <a:txBody>
                    <a:bodyPr/>
                    <a:lstStyle/>
                    <a:p>
                      <a:r>
                        <a:rPr lang="en-US" dirty="0"/>
                        <a:t>Object/Operation</a:t>
                      </a:r>
                      <a:endParaRPr lang="en-AU" dirty="0"/>
                    </a:p>
                  </a:txBody>
                  <a:tcPr/>
                </a:tc>
                <a:tc>
                  <a:txBody>
                    <a:bodyPr/>
                    <a:lstStyle/>
                    <a:p>
                      <a:r>
                        <a:rPr lang="en-US" dirty="0" err="1"/>
                        <a:t>Mutatable</a:t>
                      </a:r>
                      <a:r>
                        <a:rPr lang="en-US" dirty="0"/>
                        <a:t> or not</a:t>
                      </a:r>
                      <a:endParaRPr lang="en-AU" dirty="0"/>
                    </a:p>
                  </a:txBody>
                  <a:tcPr/>
                </a:tc>
                <a:extLst>
                  <a:ext uri="{0D108BD9-81ED-4DB2-BD59-A6C34878D82A}">
                    <a16:rowId xmlns:a16="http://schemas.microsoft.com/office/drawing/2014/main" val="3651781652"/>
                  </a:ext>
                </a:extLst>
              </a:tr>
              <a:tr h="677385">
                <a:tc>
                  <a:txBody>
                    <a:bodyPr/>
                    <a:lstStyle/>
                    <a:p>
                      <a:r>
                        <a:rPr lang="en-US" dirty="0"/>
                        <a:t>X = 2</a:t>
                      </a:r>
                    </a:p>
                    <a:p>
                      <a:r>
                        <a:rPr lang="en-US" dirty="0"/>
                        <a:t>X += 2</a:t>
                      </a:r>
                      <a:endParaRPr lang="en-AU" dirty="0"/>
                    </a:p>
                  </a:txBody>
                  <a:tcPr/>
                </a:tc>
                <a:tc>
                  <a:txBody>
                    <a:bodyPr/>
                    <a:lstStyle/>
                    <a:p>
                      <a:endParaRPr lang="en-AU"/>
                    </a:p>
                  </a:txBody>
                  <a:tcPr/>
                </a:tc>
                <a:extLst>
                  <a:ext uri="{0D108BD9-81ED-4DB2-BD59-A6C34878D82A}">
                    <a16:rowId xmlns:a16="http://schemas.microsoft.com/office/drawing/2014/main" val="1514310372"/>
                  </a:ext>
                </a:extLst>
              </a:tr>
              <a:tr h="677385">
                <a:tc>
                  <a:txBody>
                    <a:bodyPr/>
                    <a:lstStyle/>
                    <a:p>
                      <a:r>
                        <a:rPr lang="en-US" dirty="0" err="1"/>
                        <a:t>y.sort</a:t>
                      </a:r>
                      <a:r>
                        <a:rPr lang="en-US" dirty="0"/>
                        <a:t>()</a:t>
                      </a:r>
                      <a:endParaRPr lang="en-AU" dirty="0"/>
                    </a:p>
                  </a:txBody>
                  <a:tcPr/>
                </a:tc>
                <a:tc>
                  <a:txBody>
                    <a:bodyPr/>
                    <a:lstStyle/>
                    <a:p>
                      <a:endParaRPr lang="en-AU"/>
                    </a:p>
                  </a:txBody>
                  <a:tcPr/>
                </a:tc>
                <a:extLst>
                  <a:ext uri="{0D108BD9-81ED-4DB2-BD59-A6C34878D82A}">
                    <a16:rowId xmlns:a16="http://schemas.microsoft.com/office/drawing/2014/main" val="504945497"/>
                  </a:ext>
                </a:extLst>
              </a:tr>
              <a:tr h="677385">
                <a:tc>
                  <a:txBody>
                    <a:bodyPr/>
                    <a:lstStyle/>
                    <a:p>
                      <a:r>
                        <a:rPr lang="en-US" dirty="0"/>
                        <a:t>sorted(y)</a:t>
                      </a:r>
                      <a:endParaRPr lang="en-AU" dirty="0"/>
                    </a:p>
                  </a:txBody>
                  <a:tcPr/>
                </a:tc>
                <a:tc>
                  <a:txBody>
                    <a:bodyPr/>
                    <a:lstStyle/>
                    <a:p>
                      <a:endParaRPr lang="en-AU"/>
                    </a:p>
                  </a:txBody>
                  <a:tcPr/>
                </a:tc>
                <a:extLst>
                  <a:ext uri="{0D108BD9-81ED-4DB2-BD59-A6C34878D82A}">
                    <a16:rowId xmlns:a16="http://schemas.microsoft.com/office/drawing/2014/main" val="4018070080"/>
                  </a:ext>
                </a:extLst>
              </a:tr>
              <a:tr h="677385">
                <a:tc>
                  <a:txBody>
                    <a:bodyPr/>
                    <a:lstStyle/>
                    <a:p>
                      <a:r>
                        <a:rPr lang="en-US" dirty="0"/>
                        <a:t>If a is a list</a:t>
                      </a:r>
                    </a:p>
                    <a:p>
                      <a:r>
                        <a:rPr lang="en-US" dirty="0"/>
                        <a:t>a += [1,2,3]</a:t>
                      </a:r>
                    </a:p>
                  </a:txBody>
                  <a:tcPr/>
                </a:tc>
                <a:tc>
                  <a:txBody>
                    <a:bodyPr/>
                    <a:lstStyle/>
                    <a:p>
                      <a:endParaRPr lang="en-AU"/>
                    </a:p>
                  </a:txBody>
                  <a:tcPr/>
                </a:tc>
                <a:extLst>
                  <a:ext uri="{0D108BD9-81ED-4DB2-BD59-A6C34878D82A}">
                    <a16:rowId xmlns:a16="http://schemas.microsoft.com/office/drawing/2014/main" val="1824191158"/>
                  </a:ext>
                </a:extLst>
              </a:tr>
              <a:tr h="677385">
                <a:tc>
                  <a:txBody>
                    <a:bodyPr/>
                    <a:lstStyle/>
                    <a:p>
                      <a:r>
                        <a:rPr lang="en-US" dirty="0"/>
                        <a:t>If a is a list</a:t>
                      </a:r>
                    </a:p>
                    <a:p>
                      <a:r>
                        <a:rPr lang="en-US" dirty="0" err="1"/>
                        <a:t>a.extend</a:t>
                      </a:r>
                      <a:r>
                        <a:rPr lang="en-US" dirty="0"/>
                        <a:t>([1,2,3])</a:t>
                      </a:r>
                    </a:p>
                  </a:txBody>
                  <a:tcPr/>
                </a:tc>
                <a:tc>
                  <a:txBody>
                    <a:bodyPr/>
                    <a:lstStyle/>
                    <a:p>
                      <a:endParaRPr lang="en-AU"/>
                    </a:p>
                  </a:txBody>
                  <a:tcPr/>
                </a:tc>
                <a:extLst>
                  <a:ext uri="{0D108BD9-81ED-4DB2-BD59-A6C34878D82A}">
                    <a16:rowId xmlns:a16="http://schemas.microsoft.com/office/drawing/2014/main" val="1079984023"/>
                  </a:ext>
                </a:extLst>
              </a:tr>
              <a:tr h="677385">
                <a:tc>
                  <a:txBody>
                    <a:bodyPr/>
                    <a:lstStyle/>
                    <a:p>
                      <a:r>
                        <a:rPr lang="en-US" dirty="0"/>
                        <a:t>If a is a tuple</a:t>
                      </a:r>
                    </a:p>
                    <a:p>
                      <a:r>
                        <a:rPr lang="en-US" dirty="0"/>
                        <a:t>a += (1,2,3)</a:t>
                      </a:r>
                      <a:endParaRPr lang="en-AU" dirty="0"/>
                    </a:p>
                  </a:txBody>
                  <a:tcPr/>
                </a:tc>
                <a:tc>
                  <a:txBody>
                    <a:bodyPr/>
                    <a:lstStyle/>
                    <a:p>
                      <a:endParaRPr lang="en-AU"/>
                    </a:p>
                  </a:txBody>
                  <a:tcPr/>
                </a:tc>
                <a:extLst>
                  <a:ext uri="{0D108BD9-81ED-4DB2-BD59-A6C34878D82A}">
                    <a16:rowId xmlns:a16="http://schemas.microsoft.com/office/drawing/2014/main" val="793447062"/>
                  </a:ext>
                </a:extLst>
              </a:tr>
              <a:tr h="677385">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569701031"/>
                  </a:ext>
                </a:extLst>
              </a:tr>
            </a:tbl>
          </a:graphicData>
        </a:graphic>
      </p:graphicFrame>
      <p:sp>
        <p:nvSpPr>
          <p:cNvPr id="4" name="TextBox 3">
            <a:extLst>
              <a:ext uri="{FF2B5EF4-FFF2-40B4-BE49-F238E27FC236}">
                <a16:creationId xmlns:a16="http://schemas.microsoft.com/office/drawing/2014/main" id="{11E8D95A-F160-4548-BDDC-F966E9821F8F}"/>
              </a:ext>
            </a:extLst>
          </p:cNvPr>
          <p:cNvSpPr txBox="1"/>
          <p:nvPr/>
        </p:nvSpPr>
        <p:spPr>
          <a:xfrm>
            <a:off x="9539868" y="1644805"/>
            <a:ext cx="2313878" cy="646331"/>
          </a:xfrm>
          <a:prstGeom prst="rect">
            <a:avLst/>
          </a:prstGeom>
          <a:noFill/>
        </p:spPr>
        <p:txBody>
          <a:bodyPr wrap="square" rtlCol="0">
            <a:spAutoFit/>
          </a:bodyPr>
          <a:lstStyle/>
          <a:p>
            <a:r>
              <a:rPr lang="en-US" dirty="0"/>
              <a:t>If not mutable then it creates a new object!</a:t>
            </a:r>
            <a:endParaRPr lang="en-AU" dirty="0"/>
          </a:p>
        </p:txBody>
      </p:sp>
    </p:spTree>
    <p:extLst>
      <p:ext uri="{BB962C8B-B14F-4D97-AF65-F5344CB8AC3E}">
        <p14:creationId xmlns:p14="http://schemas.microsoft.com/office/powerpoint/2010/main" val="301882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C9784C4-7A43-4005-ABA0-89871A144CB9}"/>
              </a:ext>
            </a:extLst>
          </p:cNvPr>
          <p:cNvGraphicFramePr>
            <a:graphicFrameLocks noGrp="1"/>
          </p:cNvGraphicFramePr>
          <p:nvPr>
            <p:extLst>
              <p:ext uri="{D42A27DB-BD31-4B8C-83A1-F6EECF244321}">
                <p14:modId xmlns:p14="http://schemas.microsoft.com/office/powerpoint/2010/main" val="2872278240"/>
              </p:ext>
            </p:extLst>
          </p:nvPr>
        </p:nvGraphicFramePr>
        <p:xfrm>
          <a:off x="994936" y="613730"/>
          <a:ext cx="3995234" cy="5419080"/>
        </p:xfrm>
        <a:graphic>
          <a:graphicData uri="http://schemas.openxmlformats.org/drawingml/2006/table">
            <a:tbl>
              <a:tblPr firstRow="1" bandRow="1">
                <a:tableStyleId>{5C22544A-7EE6-4342-B048-85BDC9FD1C3A}</a:tableStyleId>
              </a:tblPr>
              <a:tblGrid>
                <a:gridCol w="1997617">
                  <a:extLst>
                    <a:ext uri="{9D8B030D-6E8A-4147-A177-3AD203B41FA5}">
                      <a16:colId xmlns:a16="http://schemas.microsoft.com/office/drawing/2014/main" val="2102623834"/>
                    </a:ext>
                  </a:extLst>
                </a:gridCol>
                <a:gridCol w="1997617">
                  <a:extLst>
                    <a:ext uri="{9D8B030D-6E8A-4147-A177-3AD203B41FA5}">
                      <a16:colId xmlns:a16="http://schemas.microsoft.com/office/drawing/2014/main" val="1866435657"/>
                    </a:ext>
                  </a:extLst>
                </a:gridCol>
              </a:tblGrid>
              <a:tr h="677385">
                <a:tc>
                  <a:txBody>
                    <a:bodyPr/>
                    <a:lstStyle/>
                    <a:p>
                      <a:r>
                        <a:rPr lang="en-US" dirty="0"/>
                        <a:t>Object/Operation</a:t>
                      </a:r>
                      <a:endParaRPr lang="en-AU" dirty="0"/>
                    </a:p>
                  </a:txBody>
                  <a:tcPr/>
                </a:tc>
                <a:tc>
                  <a:txBody>
                    <a:bodyPr/>
                    <a:lstStyle/>
                    <a:p>
                      <a:r>
                        <a:rPr lang="en-US" dirty="0" err="1"/>
                        <a:t>Mutatable</a:t>
                      </a:r>
                      <a:r>
                        <a:rPr lang="en-US" dirty="0"/>
                        <a:t> or not</a:t>
                      </a:r>
                      <a:endParaRPr lang="en-AU" dirty="0"/>
                    </a:p>
                  </a:txBody>
                  <a:tcPr/>
                </a:tc>
                <a:extLst>
                  <a:ext uri="{0D108BD9-81ED-4DB2-BD59-A6C34878D82A}">
                    <a16:rowId xmlns:a16="http://schemas.microsoft.com/office/drawing/2014/main" val="3651781652"/>
                  </a:ext>
                </a:extLst>
              </a:tr>
              <a:tr h="677385">
                <a:tc>
                  <a:txBody>
                    <a:bodyPr/>
                    <a:lstStyle/>
                    <a:p>
                      <a:r>
                        <a:rPr lang="en-US" dirty="0"/>
                        <a:t>Int </a:t>
                      </a:r>
                      <a:r>
                        <a:rPr lang="en-US" dirty="0" err="1"/>
                        <a:t>e.g</a:t>
                      </a:r>
                      <a:r>
                        <a:rPr lang="en-US" dirty="0"/>
                        <a:t> 2</a:t>
                      </a:r>
                      <a:endParaRPr lang="en-AU" dirty="0"/>
                    </a:p>
                  </a:txBody>
                  <a:tcPr/>
                </a:tc>
                <a:tc>
                  <a:txBody>
                    <a:bodyPr/>
                    <a:lstStyle/>
                    <a:p>
                      <a:r>
                        <a:rPr lang="en-US" dirty="0"/>
                        <a:t>N</a:t>
                      </a:r>
                      <a:endParaRPr lang="en-AU" dirty="0"/>
                    </a:p>
                  </a:txBody>
                  <a:tcPr/>
                </a:tc>
                <a:extLst>
                  <a:ext uri="{0D108BD9-81ED-4DB2-BD59-A6C34878D82A}">
                    <a16:rowId xmlns:a16="http://schemas.microsoft.com/office/drawing/2014/main" val="1514310372"/>
                  </a:ext>
                </a:extLst>
              </a:tr>
              <a:tr h="677385">
                <a:tc>
                  <a:txBody>
                    <a:bodyPr/>
                    <a:lstStyle/>
                    <a:p>
                      <a:r>
                        <a:rPr lang="en-US" dirty="0"/>
                        <a:t>List</a:t>
                      </a:r>
                      <a:endParaRPr lang="en-AU" dirty="0"/>
                    </a:p>
                  </a:txBody>
                  <a:tcPr/>
                </a:tc>
                <a:tc>
                  <a:txBody>
                    <a:bodyPr/>
                    <a:lstStyle/>
                    <a:p>
                      <a:r>
                        <a:rPr lang="en-US" dirty="0"/>
                        <a:t>Y</a:t>
                      </a:r>
                      <a:endParaRPr lang="en-AU" dirty="0"/>
                    </a:p>
                  </a:txBody>
                  <a:tcPr/>
                </a:tc>
                <a:extLst>
                  <a:ext uri="{0D108BD9-81ED-4DB2-BD59-A6C34878D82A}">
                    <a16:rowId xmlns:a16="http://schemas.microsoft.com/office/drawing/2014/main" val="504945497"/>
                  </a:ext>
                </a:extLst>
              </a:tr>
              <a:tr h="677385">
                <a:tc>
                  <a:txBody>
                    <a:bodyPr/>
                    <a:lstStyle/>
                    <a:p>
                      <a:r>
                        <a:rPr lang="en-US" dirty="0" err="1"/>
                        <a:t>Numpy</a:t>
                      </a:r>
                      <a:r>
                        <a:rPr lang="en-US" dirty="0"/>
                        <a:t> array</a:t>
                      </a:r>
                      <a:endParaRPr lang="en-AU" dirty="0"/>
                    </a:p>
                  </a:txBody>
                  <a:tcPr/>
                </a:tc>
                <a:tc>
                  <a:txBody>
                    <a:bodyPr/>
                    <a:lstStyle/>
                    <a:p>
                      <a:r>
                        <a:rPr lang="en-US" dirty="0"/>
                        <a:t>Y</a:t>
                      </a:r>
                      <a:endParaRPr lang="en-AU" dirty="0"/>
                    </a:p>
                  </a:txBody>
                  <a:tcPr/>
                </a:tc>
                <a:extLst>
                  <a:ext uri="{0D108BD9-81ED-4DB2-BD59-A6C34878D82A}">
                    <a16:rowId xmlns:a16="http://schemas.microsoft.com/office/drawing/2014/main" val="4018070080"/>
                  </a:ext>
                </a:extLst>
              </a:tr>
              <a:tr h="677385">
                <a:tc>
                  <a:txBody>
                    <a:bodyPr/>
                    <a:lstStyle/>
                    <a:p>
                      <a:r>
                        <a:rPr lang="en-US" dirty="0"/>
                        <a:t>Dictionary </a:t>
                      </a:r>
                      <a:endParaRPr lang="en-AU" dirty="0"/>
                    </a:p>
                  </a:txBody>
                  <a:tcPr/>
                </a:tc>
                <a:tc>
                  <a:txBody>
                    <a:bodyPr/>
                    <a:lstStyle/>
                    <a:p>
                      <a:r>
                        <a:rPr lang="en-US" dirty="0"/>
                        <a:t>Y</a:t>
                      </a:r>
                      <a:endParaRPr lang="en-AU" dirty="0"/>
                    </a:p>
                  </a:txBody>
                  <a:tcPr/>
                </a:tc>
                <a:extLst>
                  <a:ext uri="{0D108BD9-81ED-4DB2-BD59-A6C34878D82A}">
                    <a16:rowId xmlns:a16="http://schemas.microsoft.com/office/drawing/2014/main" val="1824191158"/>
                  </a:ext>
                </a:extLst>
              </a:tr>
              <a:tr h="677385">
                <a:tc>
                  <a:txBody>
                    <a:bodyPr/>
                    <a:lstStyle/>
                    <a:p>
                      <a:r>
                        <a:rPr lang="en-US" dirty="0"/>
                        <a:t>Y = Y + [10]</a:t>
                      </a:r>
                      <a:endParaRPr lang="en-AU" dirty="0"/>
                    </a:p>
                  </a:txBody>
                  <a:tcPr/>
                </a:tc>
                <a:tc>
                  <a:txBody>
                    <a:bodyPr/>
                    <a:lstStyle/>
                    <a:p>
                      <a:r>
                        <a:rPr lang="en-US" dirty="0"/>
                        <a:t>N, creates new heap object</a:t>
                      </a:r>
                      <a:endParaRPr lang="en-AU" dirty="0"/>
                    </a:p>
                  </a:txBody>
                  <a:tcPr/>
                </a:tc>
                <a:extLst>
                  <a:ext uri="{0D108BD9-81ED-4DB2-BD59-A6C34878D82A}">
                    <a16:rowId xmlns:a16="http://schemas.microsoft.com/office/drawing/2014/main" val="1079984023"/>
                  </a:ext>
                </a:extLst>
              </a:tr>
              <a:tr h="677385">
                <a:tc>
                  <a:txBody>
                    <a:bodyPr/>
                    <a:lstStyle/>
                    <a:p>
                      <a:r>
                        <a:rPr lang="en-US" dirty="0" err="1"/>
                        <a:t>y.append</a:t>
                      </a:r>
                      <a:r>
                        <a:rPr lang="en-US" dirty="0"/>
                        <a:t>(10)</a:t>
                      </a:r>
                      <a:endParaRPr lang="en-AU" dirty="0"/>
                    </a:p>
                  </a:txBody>
                  <a:tcPr/>
                </a:tc>
                <a:tc>
                  <a:txBody>
                    <a:bodyPr/>
                    <a:lstStyle/>
                    <a:p>
                      <a:r>
                        <a:rPr lang="en-US" dirty="0"/>
                        <a:t>Y</a:t>
                      </a:r>
                      <a:endParaRPr lang="en-AU" dirty="0"/>
                    </a:p>
                  </a:txBody>
                  <a:tcPr/>
                </a:tc>
                <a:extLst>
                  <a:ext uri="{0D108BD9-81ED-4DB2-BD59-A6C34878D82A}">
                    <a16:rowId xmlns:a16="http://schemas.microsoft.com/office/drawing/2014/main" val="793447062"/>
                  </a:ext>
                </a:extLst>
              </a:tr>
              <a:tr h="677385">
                <a:tc>
                  <a:txBody>
                    <a:bodyPr/>
                    <a:lstStyle/>
                    <a:p>
                      <a:r>
                        <a:rPr lang="en-US" dirty="0"/>
                        <a:t>{1,2,3}</a:t>
                      </a:r>
                      <a:endParaRPr lang="en-AU" dirty="0"/>
                    </a:p>
                  </a:txBody>
                  <a:tcPr/>
                </a:tc>
                <a:tc>
                  <a:txBody>
                    <a:bodyPr/>
                    <a:lstStyle/>
                    <a:p>
                      <a:r>
                        <a:rPr lang="en-US" dirty="0"/>
                        <a:t>Y</a:t>
                      </a:r>
                      <a:endParaRPr lang="en-AU" dirty="0"/>
                    </a:p>
                  </a:txBody>
                  <a:tcPr/>
                </a:tc>
                <a:extLst>
                  <a:ext uri="{0D108BD9-81ED-4DB2-BD59-A6C34878D82A}">
                    <a16:rowId xmlns:a16="http://schemas.microsoft.com/office/drawing/2014/main" val="3569701031"/>
                  </a:ext>
                </a:extLst>
              </a:tr>
            </a:tbl>
          </a:graphicData>
        </a:graphic>
      </p:graphicFrame>
      <p:graphicFrame>
        <p:nvGraphicFramePr>
          <p:cNvPr id="3" name="Table 2">
            <a:extLst>
              <a:ext uri="{FF2B5EF4-FFF2-40B4-BE49-F238E27FC236}">
                <a16:creationId xmlns:a16="http://schemas.microsoft.com/office/drawing/2014/main" id="{4D259558-D851-4ACC-AF98-5D7504339187}"/>
              </a:ext>
            </a:extLst>
          </p:cNvPr>
          <p:cNvGraphicFramePr>
            <a:graphicFrameLocks noGrp="1"/>
          </p:cNvGraphicFramePr>
          <p:nvPr>
            <p:extLst>
              <p:ext uri="{D42A27DB-BD31-4B8C-83A1-F6EECF244321}">
                <p14:modId xmlns:p14="http://schemas.microsoft.com/office/powerpoint/2010/main" val="2201150173"/>
              </p:ext>
            </p:extLst>
          </p:nvPr>
        </p:nvGraphicFramePr>
        <p:xfrm>
          <a:off x="5123985" y="613730"/>
          <a:ext cx="3995234" cy="5419080"/>
        </p:xfrm>
        <a:graphic>
          <a:graphicData uri="http://schemas.openxmlformats.org/drawingml/2006/table">
            <a:tbl>
              <a:tblPr firstRow="1" bandRow="1">
                <a:tableStyleId>{5C22544A-7EE6-4342-B048-85BDC9FD1C3A}</a:tableStyleId>
              </a:tblPr>
              <a:tblGrid>
                <a:gridCol w="1997617">
                  <a:extLst>
                    <a:ext uri="{9D8B030D-6E8A-4147-A177-3AD203B41FA5}">
                      <a16:colId xmlns:a16="http://schemas.microsoft.com/office/drawing/2014/main" val="2102623834"/>
                    </a:ext>
                  </a:extLst>
                </a:gridCol>
                <a:gridCol w="1997617">
                  <a:extLst>
                    <a:ext uri="{9D8B030D-6E8A-4147-A177-3AD203B41FA5}">
                      <a16:colId xmlns:a16="http://schemas.microsoft.com/office/drawing/2014/main" val="1866435657"/>
                    </a:ext>
                  </a:extLst>
                </a:gridCol>
              </a:tblGrid>
              <a:tr h="677385">
                <a:tc>
                  <a:txBody>
                    <a:bodyPr/>
                    <a:lstStyle/>
                    <a:p>
                      <a:r>
                        <a:rPr lang="en-US" dirty="0"/>
                        <a:t>Object/Operation</a:t>
                      </a:r>
                      <a:endParaRPr lang="en-AU" dirty="0"/>
                    </a:p>
                  </a:txBody>
                  <a:tcPr/>
                </a:tc>
                <a:tc>
                  <a:txBody>
                    <a:bodyPr/>
                    <a:lstStyle/>
                    <a:p>
                      <a:r>
                        <a:rPr lang="en-US" dirty="0" err="1"/>
                        <a:t>Mutatable</a:t>
                      </a:r>
                      <a:r>
                        <a:rPr lang="en-US" dirty="0"/>
                        <a:t> or not</a:t>
                      </a:r>
                      <a:endParaRPr lang="en-AU" dirty="0"/>
                    </a:p>
                  </a:txBody>
                  <a:tcPr/>
                </a:tc>
                <a:extLst>
                  <a:ext uri="{0D108BD9-81ED-4DB2-BD59-A6C34878D82A}">
                    <a16:rowId xmlns:a16="http://schemas.microsoft.com/office/drawing/2014/main" val="3651781652"/>
                  </a:ext>
                </a:extLst>
              </a:tr>
              <a:tr h="677385">
                <a:tc>
                  <a:txBody>
                    <a:bodyPr/>
                    <a:lstStyle/>
                    <a:p>
                      <a:r>
                        <a:rPr lang="en-US" dirty="0"/>
                        <a:t>X = 2</a:t>
                      </a:r>
                    </a:p>
                    <a:p>
                      <a:r>
                        <a:rPr lang="en-US" dirty="0"/>
                        <a:t>X += 2</a:t>
                      </a:r>
                      <a:endParaRPr lang="en-AU" dirty="0"/>
                    </a:p>
                  </a:txBody>
                  <a:tcPr/>
                </a:tc>
                <a:tc>
                  <a:txBody>
                    <a:bodyPr/>
                    <a:lstStyle/>
                    <a:p>
                      <a:r>
                        <a:rPr lang="en-US" dirty="0"/>
                        <a:t>N, creates new heap object</a:t>
                      </a:r>
                      <a:endParaRPr lang="en-AU" dirty="0"/>
                    </a:p>
                  </a:txBody>
                  <a:tcPr/>
                </a:tc>
                <a:extLst>
                  <a:ext uri="{0D108BD9-81ED-4DB2-BD59-A6C34878D82A}">
                    <a16:rowId xmlns:a16="http://schemas.microsoft.com/office/drawing/2014/main" val="1514310372"/>
                  </a:ext>
                </a:extLst>
              </a:tr>
              <a:tr h="677385">
                <a:tc>
                  <a:txBody>
                    <a:bodyPr/>
                    <a:lstStyle/>
                    <a:p>
                      <a:r>
                        <a:rPr lang="en-US" dirty="0" err="1"/>
                        <a:t>y.sort</a:t>
                      </a:r>
                      <a:r>
                        <a:rPr lang="en-US" dirty="0"/>
                        <a:t>()</a:t>
                      </a:r>
                      <a:endParaRPr lang="en-AU" dirty="0"/>
                    </a:p>
                  </a:txBody>
                  <a:tcPr/>
                </a:tc>
                <a:tc>
                  <a:txBody>
                    <a:bodyPr/>
                    <a:lstStyle/>
                    <a:p>
                      <a:r>
                        <a:rPr lang="en-US" dirty="0"/>
                        <a:t>Y</a:t>
                      </a:r>
                      <a:endParaRPr lang="en-AU" dirty="0"/>
                    </a:p>
                  </a:txBody>
                  <a:tcPr/>
                </a:tc>
                <a:extLst>
                  <a:ext uri="{0D108BD9-81ED-4DB2-BD59-A6C34878D82A}">
                    <a16:rowId xmlns:a16="http://schemas.microsoft.com/office/drawing/2014/main" val="504945497"/>
                  </a:ext>
                </a:extLst>
              </a:tr>
              <a:tr h="677385">
                <a:tc>
                  <a:txBody>
                    <a:bodyPr/>
                    <a:lstStyle/>
                    <a:p>
                      <a:r>
                        <a:rPr lang="en-US" dirty="0"/>
                        <a:t>sorted(y)</a:t>
                      </a:r>
                      <a:endParaRPr lang="en-AU" dirty="0"/>
                    </a:p>
                  </a:txBody>
                  <a:tcPr/>
                </a:tc>
                <a:tc>
                  <a:txBody>
                    <a:bodyPr/>
                    <a:lstStyle/>
                    <a:p>
                      <a:r>
                        <a:rPr lang="en-US" dirty="0"/>
                        <a:t>N, creates new heap object</a:t>
                      </a:r>
                      <a:endParaRPr lang="en-AU" dirty="0"/>
                    </a:p>
                  </a:txBody>
                  <a:tcPr/>
                </a:tc>
                <a:extLst>
                  <a:ext uri="{0D108BD9-81ED-4DB2-BD59-A6C34878D82A}">
                    <a16:rowId xmlns:a16="http://schemas.microsoft.com/office/drawing/2014/main" val="4018070080"/>
                  </a:ext>
                </a:extLst>
              </a:tr>
              <a:tr h="677385">
                <a:tc>
                  <a:txBody>
                    <a:bodyPr/>
                    <a:lstStyle/>
                    <a:p>
                      <a:r>
                        <a:rPr lang="en-US" dirty="0"/>
                        <a:t>If a is a list</a:t>
                      </a:r>
                    </a:p>
                    <a:p>
                      <a:r>
                        <a:rPr lang="en-US" dirty="0"/>
                        <a:t>a += [1,2,3]</a:t>
                      </a:r>
                    </a:p>
                  </a:txBody>
                  <a:tcPr/>
                </a:tc>
                <a:tc>
                  <a:txBody>
                    <a:bodyPr/>
                    <a:lstStyle/>
                    <a:p>
                      <a:r>
                        <a:rPr lang="en-US" dirty="0"/>
                        <a:t>Y</a:t>
                      </a:r>
                      <a:endParaRPr lang="en-AU" dirty="0"/>
                    </a:p>
                  </a:txBody>
                  <a:tcPr/>
                </a:tc>
                <a:extLst>
                  <a:ext uri="{0D108BD9-81ED-4DB2-BD59-A6C34878D82A}">
                    <a16:rowId xmlns:a16="http://schemas.microsoft.com/office/drawing/2014/main" val="1824191158"/>
                  </a:ext>
                </a:extLst>
              </a:tr>
              <a:tr h="677385">
                <a:tc>
                  <a:txBody>
                    <a:bodyPr/>
                    <a:lstStyle/>
                    <a:p>
                      <a:r>
                        <a:rPr lang="en-US" dirty="0"/>
                        <a:t>If a is a list</a:t>
                      </a:r>
                    </a:p>
                    <a:p>
                      <a:r>
                        <a:rPr lang="en-US" dirty="0" err="1"/>
                        <a:t>a.extend</a:t>
                      </a:r>
                      <a:r>
                        <a:rPr lang="en-US" dirty="0"/>
                        <a:t>([1,2,3])</a:t>
                      </a:r>
                    </a:p>
                  </a:txBody>
                  <a:tcPr/>
                </a:tc>
                <a:tc>
                  <a:txBody>
                    <a:bodyPr/>
                    <a:lstStyle/>
                    <a:p>
                      <a:r>
                        <a:rPr lang="en-US" dirty="0"/>
                        <a:t>Y</a:t>
                      </a:r>
                      <a:endParaRPr lang="en-AU" dirty="0"/>
                    </a:p>
                  </a:txBody>
                  <a:tcPr/>
                </a:tc>
                <a:extLst>
                  <a:ext uri="{0D108BD9-81ED-4DB2-BD59-A6C34878D82A}">
                    <a16:rowId xmlns:a16="http://schemas.microsoft.com/office/drawing/2014/main" val="1079984023"/>
                  </a:ext>
                </a:extLst>
              </a:tr>
              <a:tr h="677385">
                <a:tc>
                  <a:txBody>
                    <a:bodyPr/>
                    <a:lstStyle/>
                    <a:p>
                      <a:r>
                        <a:rPr lang="en-US" dirty="0"/>
                        <a:t>If a is a tuple</a:t>
                      </a:r>
                    </a:p>
                    <a:p>
                      <a:r>
                        <a:rPr lang="en-US" dirty="0"/>
                        <a:t>a += (1,2,3)</a:t>
                      </a:r>
                      <a:endParaRPr lang="en-AU" dirty="0"/>
                    </a:p>
                  </a:txBody>
                  <a:tcPr/>
                </a:tc>
                <a:tc>
                  <a:txBody>
                    <a:bodyPr/>
                    <a:lstStyle/>
                    <a:p>
                      <a:r>
                        <a:rPr lang="en-US" dirty="0"/>
                        <a:t>N, creates new heap object</a:t>
                      </a:r>
                      <a:endParaRPr lang="en-AU" dirty="0"/>
                    </a:p>
                  </a:txBody>
                  <a:tcPr/>
                </a:tc>
                <a:extLst>
                  <a:ext uri="{0D108BD9-81ED-4DB2-BD59-A6C34878D82A}">
                    <a16:rowId xmlns:a16="http://schemas.microsoft.com/office/drawing/2014/main" val="793447062"/>
                  </a:ext>
                </a:extLst>
              </a:tr>
              <a:tr h="677385">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569701031"/>
                  </a:ext>
                </a:extLst>
              </a:tr>
            </a:tbl>
          </a:graphicData>
        </a:graphic>
      </p:graphicFrame>
      <p:sp>
        <p:nvSpPr>
          <p:cNvPr id="4" name="TextBox 3">
            <a:extLst>
              <a:ext uri="{FF2B5EF4-FFF2-40B4-BE49-F238E27FC236}">
                <a16:creationId xmlns:a16="http://schemas.microsoft.com/office/drawing/2014/main" id="{11E8D95A-F160-4548-BDDC-F966E9821F8F}"/>
              </a:ext>
            </a:extLst>
          </p:cNvPr>
          <p:cNvSpPr txBox="1"/>
          <p:nvPr/>
        </p:nvSpPr>
        <p:spPr>
          <a:xfrm>
            <a:off x="9606776" y="613730"/>
            <a:ext cx="2313878" cy="646331"/>
          </a:xfrm>
          <a:prstGeom prst="rect">
            <a:avLst/>
          </a:prstGeom>
          <a:noFill/>
        </p:spPr>
        <p:txBody>
          <a:bodyPr wrap="square" rtlCol="0">
            <a:spAutoFit/>
          </a:bodyPr>
          <a:lstStyle/>
          <a:p>
            <a:r>
              <a:rPr lang="en-US" dirty="0"/>
              <a:t>Operations can depend on the type!</a:t>
            </a:r>
            <a:endParaRPr lang="en-AU" dirty="0"/>
          </a:p>
        </p:txBody>
      </p:sp>
      <p:sp>
        <p:nvSpPr>
          <p:cNvPr id="5" name="TextBox 4">
            <a:extLst>
              <a:ext uri="{FF2B5EF4-FFF2-40B4-BE49-F238E27FC236}">
                <a16:creationId xmlns:a16="http://schemas.microsoft.com/office/drawing/2014/main" id="{48C01D7C-C7B0-4F67-A84D-D4144373AFC9}"/>
              </a:ext>
            </a:extLst>
          </p:cNvPr>
          <p:cNvSpPr txBox="1"/>
          <p:nvPr/>
        </p:nvSpPr>
        <p:spPr>
          <a:xfrm>
            <a:off x="9606776" y="1572322"/>
            <a:ext cx="2074125" cy="4524315"/>
          </a:xfrm>
          <a:prstGeom prst="rect">
            <a:avLst/>
          </a:prstGeom>
          <a:noFill/>
        </p:spPr>
        <p:txBody>
          <a:bodyPr wrap="square" rtlCol="0">
            <a:spAutoFit/>
          </a:bodyPr>
          <a:lstStyle/>
          <a:p>
            <a:r>
              <a:rPr lang="en-US" dirty="0">
                <a:highlight>
                  <a:srgbClr val="FFFF00"/>
                </a:highlight>
              </a:rPr>
              <a:t>Mutable operations on mutable objects (list, </a:t>
            </a:r>
            <a:r>
              <a:rPr lang="en-US" dirty="0" err="1">
                <a:highlight>
                  <a:srgbClr val="FFFF00"/>
                </a:highlight>
              </a:rPr>
              <a:t>dict</a:t>
            </a:r>
            <a:r>
              <a:rPr lang="en-US" dirty="0">
                <a:highlight>
                  <a:srgbClr val="FFFF00"/>
                </a:highlight>
              </a:rPr>
              <a:t>, set, etc.)  will change the underlying object. For immutable objects a new object is created!</a:t>
            </a:r>
          </a:p>
          <a:p>
            <a:endParaRPr lang="en-US" dirty="0">
              <a:highlight>
                <a:srgbClr val="FFFF00"/>
              </a:highlight>
            </a:endParaRPr>
          </a:p>
          <a:p>
            <a:r>
              <a:rPr lang="en-AU" dirty="0"/>
              <a:t>e.g.</a:t>
            </a:r>
          </a:p>
          <a:p>
            <a:r>
              <a:rPr lang="es-ES" b="0" dirty="0">
                <a:effectLst/>
              </a:rPr>
              <a:t>y = {1,2,3}</a:t>
            </a:r>
          </a:p>
          <a:p>
            <a:r>
              <a:rPr lang="es-ES" b="0" dirty="0" err="1">
                <a:effectLst/>
              </a:rPr>
              <a:t>ic</a:t>
            </a:r>
            <a:r>
              <a:rPr lang="es-ES" b="0" dirty="0">
                <a:effectLst/>
              </a:rPr>
              <a:t>(id(y))</a:t>
            </a:r>
          </a:p>
          <a:p>
            <a:r>
              <a:rPr lang="es-ES" b="0" dirty="0" err="1">
                <a:effectLst/>
              </a:rPr>
              <a:t>y.add</a:t>
            </a:r>
            <a:r>
              <a:rPr lang="es-ES" b="0" dirty="0">
                <a:effectLst/>
              </a:rPr>
              <a:t>(7)</a:t>
            </a:r>
          </a:p>
          <a:p>
            <a:r>
              <a:rPr lang="es-ES" b="0" dirty="0">
                <a:effectLst/>
              </a:rPr>
              <a:t>y</a:t>
            </a:r>
          </a:p>
          <a:p>
            <a:r>
              <a:rPr lang="es-ES" b="0" dirty="0" err="1">
                <a:effectLst/>
              </a:rPr>
              <a:t>ic</a:t>
            </a:r>
            <a:r>
              <a:rPr lang="es-ES" b="0" dirty="0">
                <a:effectLst/>
              </a:rPr>
              <a:t>(id(y))</a:t>
            </a:r>
          </a:p>
          <a:p>
            <a:endParaRPr lang="en-AU" dirty="0">
              <a:highlight>
                <a:srgbClr val="FFFF00"/>
              </a:highlight>
            </a:endParaRPr>
          </a:p>
        </p:txBody>
      </p:sp>
    </p:spTree>
    <p:extLst>
      <p:ext uri="{BB962C8B-B14F-4D97-AF65-F5344CB8AC3E}">
        <p14:creationId xmlns:p14="http://schemas.microsoft.com/office/powerpoint/2010/main" val="197356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E58FE2-3472-4FEF-8CC5-C74CC80F6EDA}"/>
              </a:ext>
            </a:extLst>
          </p:cNvPr>
          <p:cNvGraphicFramePr>
            <a:graphicFrameLocks noGrp="1"/>
          </p:cNvGraphicFramePr>
          <p:nvPr>
            <p:extLst>
              <p:ext uri="{D42A27DB-BD31-4B8C-83A1-F6EECF244321}">
                <p14:modId xmlns:p14="http://schemas.microsoft.com/office/powerpoint/2010/main" val="3221371381"/>
              </p:ext>
            </p:extLst>
          </p:nvPr>
        </p:nvGraphicFramePr>
        <p:xfrm>
          <a:off x="1017270" y="434340"/>
          <a:ext cx="10618470" cy="6255064"/>
        </p:xfrm>
        <a:graphic>
          <a:graphicData uri="http://schemas.openxmlformats.org/drawingml/2006/table">
            <a:tbl>
              <a:tblPr firstRow="1" bandRow="1">
                <a:tableStyleId>{5C22544A-7EE6-4342-B048-85BDC9FD1C3A}</a:tableStyleId>
              </a:tblPr>
              <a:tblGrid>
                <a:gridCol w="3440430">
                  <a:extLst>
                    <a:ext uri="{9D8B030D-6E8A-4147-A177-3AD203B41FA5}">
                      <a16:colId xmlns:a16="http://schemas.microsoft.com/office/drawing/2014/main" val="312697518"/>
                    </a:ext>
                  </a:extLst>
                </a:gridCol>
                <a:gridCol w="3589020">
                  <a:extLst>
                    <a:ext uri="{9D8B030D-6E8A-4147-A177-3AD203B41FA5}">
                      <a16:colId xmlns:a16="http://schemas.microsoft.com/office/drawing/2014/main" val="4084569029"/>
                    </a:ext>
                  </a:extLst>
                </a:gridCol>
                <a:gridCol w="3589020">
                  <a:extLst>
                    <a:ext uri="{9D8B030D-6E8A-4147-A177-3AD203B41FA5}">
                      <a16:colId xmlns:a16="http://schemas.microsoft.com/office/drawing/2014/main" val="2640459347"/>
                    </a:ext>
                  </a:extLst>
                </a:gridCol>
              </a:tblGrid>
              <a:tr h="762952">
                <a:tc>
                  <a:txBody>
                    <a:bodyPr/>
                    <a:lstStyle/>
                    <a:p>
                      <a:r>
                        <a:rPr lang="en-US" dirty="0"/>
                        <a:t>Named Tuple</a:t>
                      </a:r>
                    </a:p>
                  </a:txBody>
                  <a:tcPr/>
                </a:tc>
                <a:tc>
                  <a:txBody>
                    <a:bodyPr/>
                    <a:lstStyle/>
                    <a:p>
                      <a:r>
                        <a:rPr lang="en-US" dirty="0" err="1"/>
                        <a:t>Dataclass</a:t>
                      </a:r>
                      <a:endParaRPr lang="en-US" dirty="0"/>
                    </a:p>
                    <a:p>
                      <a:r>
                        <a:rPr lang="en-US" dirty="0"/>
                        <a:t>(mainly used to store data)</a:t>
                      </a:r>
                      <a:endParaRPr lang="en-AU" dirty="0"/>
                    </a:p>
                  </a:txBody>
                  <a:tcPr/>
                </a:tc>
                <a:tc>
                  <a:txBody>
                    <a:bodyPr/>
                    <a:lstStyle/>
                    <a:p>
                      <a:r>
                        <a:rPr lang="en-US" dirty="0"/>
                        <a:t>Class</a:t>
                      </a:r>
                    </a:p>
                    <a:p>
                      <a:r>
                        <a:rPr lang="en-US" dirty="0"/>
                        <a:t>(</a:t>
                      </a:r>
                      <a:r>
                        <a:rPr lang="en-US"/>
                        <a:t>more general)</a:t>
                      </a:r>
                      <a:endParaRPr lang="en-AU" dirty="0"/>
                    </a:p>
                  </a:txBody>
                  <a:tcPr/>
                </a:tc>
                <a:extLst>
                  <a:ext uri="{0D108BD9-81ED-4DB2-BD59-A6C34878D82A}">
                    <a16:rowId xmlns:a16="http://schemas.microsoft.com/office/drawing/2014/main" val="612009131"/>
                  </a:ext>
                </a:extLst>
              </a:tr>
              <a:tr h="762952">
                <a:tc>
                  <a:txBody>
                    <a:bodyPr/>
                    <a:lstStyle/>
                    <a:p>
                      <a:r>
                        <a:rPr lang="en-US" b="1" dirty="0"/>
                        <a:t>Immutable</a:t>
                      </a:r>
                      <a:endParaRPr lang="en-AU" b="1" dirty="0"/>
                    </a:p>
                  </a:txBody>
                  <a:tcPr/>
                </a:tc>
                <a:tc>
                  <a:txBody>
                    <a:bodyPr/>
                    <a:lstStyle/>
                    <a:p>
                      <a:r>
                        <a:rPr lang="en-US" dirty="0"/>
                        <a:t>Immutable if set as frozen</a:t>
                      </a:r>
                      <a:endParaRPr lang="en-AU" dirty="0"/>
                    </a:p>
                  </a:txBody>
                  <a:tcPr/>
                </a:tc>
                <a:tc>
                  <a:txBody>
                    <a:bodyPr/>
                    <a:lstStyle/>
                    <a:p>
                      <a:r>
                        <a:rPr lang="en-US" b="1" dirty="0"/>
                        <a:t>Mutable</a:t>
                      </a:r>
                      <a:endParaRPr lang="en-AU" b="1" dirty="0"/>
                    </a:p>
                  </a:txBody>
                  <a:tcPr/>
                </a:tc>
                <a:extLst>
                  <a:ext uri="{0D108BD9-81ED-4DB2-BD59-A6C34878D82A}">
                    <a16:rowId xmlns:a16="http://schemas.microsoft.com/office/drawing/2014/main" val="3013153583"/>
                  </a:ext>
                </a:extLst>
              </a:tr>
              <a:tr h="762952">
                <a:tc>
                  <a:txBody>
                    <a:bodyPr/>
                    <a:lstStyle/>
                    <a:p>
                      <a:r>
                        <a:rPr lang="en-US" dirty="0"/>
                        <a:t>Not as easy to define type hints</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Type hints </a:t>
                      </a:r>
                      <a:endParaRPr lang="en-AU" b="1" dirty="0"/>
                    </a:p>
                    <a:p>
                      <a:endParaRPr lang="en-AU" dirty="0"/>
                    </a:p>
                  </a:txBody>
                  <a:tcPr/>
                </a:tc>
                <a:tc>
                  <a:txBody>
                    <a:bodyPr/>
                    <a:lstStyle/>
                    <a:p>
                      <a:r>
                        <a:rPr lang="en-US" dirty="0"/>
                        <a:t>Type hints</a:t>
                      </a:r>
                      <a:endParaRPr lang="en-AU" dirty="0"/>
                    </a:p>
                  </a:txBody>
                  <a:tcPr/>
                </a:tc>
                <a:extLst>
                  <a:ext uri="{0D108BD9-81ED-4DB2-BD59-A6C34878D82A}">
                    <a16:rowId xmlns:a16="http://schemas.microsoft.com/office/drawing/2014/main" val="2229030438"/>
                  </a:ext>
                </a:extLst>
              </a:tr>
              <a:tr h="762952">
                <a:tc>
                  <a:txBody>
                    <a:bodyPr/>
                    <a:lstStyle/>
                    <a:p>
                      <a:r>
                        <a:rPr lang="en-US" dirty="0"/>
                        <a:t>Unpackable</a:t>
                      </a:r>
                      <a:endParaRPr lang="en-AU" dirty="0"/>
                    </a:p>
                  </a:txBody>
                  <a:tcPr/>
                </a:tc>
                <a:tc>
                  <a:txBody>
                    <a:bodyPr/>
                    <a:lstStyle/>
                    <a:p>
                      <a:r>
                        <a:rPr lang="en-US" b="1" dirty="0"/>
                        <a:t>Avoids boilerplate as automatically adds </a:t>
                      </a:r>
                      <a:r>
                        <a:rPr lang="en-US" b="1" dirty="0" err="1"/>
                        <a:t>init</a:t>
                      </a:r>
                      <a:r>
                        <a:rPr lang="en-US" b="1" dirty="0"/>
                        <a:t> and </a:t>
                      </a:r>
                      <a:r>
                        <a:rPr lang="en-US" b="1" dirty="0" err="1"/>
                        <a:t>repr</a:t>
                      </a:r>
                      <a:r>
                        <a:rPr lang="en-US" b="1" dirty="0"/>
                        <a:t> and other defaults</a:t>
                      </a:r>
                      <a:endParaRPr lang="en-AU" b="1" dirty="0"/>
                    </a:p>
                  </a:txBody>
                  <a:tcPr/>
                </a:tc>
                <a:tc>
                  <a:txBody>
                    <a:bodyPr/>
                    <a:lstStyle/>
                    <a:p>
                      <a:r>
                        <a:rPr lang="en-US" b="1" dirty="0" err="1"/>
                        <a:t>Repr</a:t>
                      </a:r>
                      <a:r>
                        <a:rPr lang="en-US" b="1" dirty="0"/>
                        <a:t> default is not as easy to understand as </a:t>
                      </a:r>
                      <a:r>
                        <a:rPr lang="en-US" b="1" dirty="0" err="1"/>
                        <a:t>dataclass</a:t>
                      </a:r>
                      <a:endParaRPr lang="en-AU" b="1" dirty="0"/>
                    </a:p>
                  </a:txBody>
                  <a:tcPr/>
                </a:tc>
                <a:extLst>
                  <a:ext uri="{0D108BD9-81ED-4DB2-BD59-A6C34878D82A}">
                    <a16:rowId xmlns:a16="http://schemas.microsoft.com/office/drawing/2014/main" val="2856852354"/>
                  </a:ext>
                </a:extLst>
              </a:tr>
              <a:tr h="762952">
                <a:tc>
                  <a:txBody>
                    <a:bodyPr/>
                    <a:lstStyle/>
                    <a:p>
                      <a:r>
                        <a:rPr lang="en-US" dirty="0"/>
                        <a:t>Comparable</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055399215"/>
                  </a:ext>
                </a:extLst>
              </a:tr>
              <a:tr h="762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Iterable</a:t>
                      </a:r>
                      <a:endParaRPr lang="en-AU" dirty="0"/>
                    </a:p>
                    <a:p>
                      <a:endParaRPr lang="en-AU" dirty="0"/>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3837907307"/>
                  </a:ext>
                </a:extLst>
              </a:tr>
              <a:tr h="762952">
                <a:tc>
                  <a:txBody>
                    <a:bodyPr/>
                    <a:lstStyle/>
                    <a:p>
                      <a:r>
                        <a:rPr lang="en-US" dirty="0"/>
                        <a:t>Standard methods e.g. hash, comparing are faster (written in C)</a:t>
                      </a:r>
                      <a:endParaRPr lang="en-AU" dirty="0"/>
                    </a:p>
                  </a:txBody>
                  <a:tcPr/>
                </a:tc>
                <a:tc>
                  <a:txBody>
                    <a:bodyPr/>
                    <a:lstStyle/>
                    <a:p>
                      <a:r>
                        <a:rPr lang="en-US" dirty="0"/>
                        <a:t>(written in python)</a:t>
                      </a:r>
                      <a:endParaRPr lang="en-AU" dirty="0"/>
                    </a:p>
                  </a:txBody>
                  <a:tcPr/>
                </a:tc>
                <a:tc>
                  <a:txBody>
                    <a:bodyPr/>
                    <a:lstStyle/>
                    <a:p>
                      <a:endParaRPr lang="en-AU"/>
                    </a:p>
                  </a:txBody>
                  <a:tcPr/>
                </a:tc>
                <a:extLst>
                  <a:ext uri="{0D108BD9-81ED-4DB2-BD59-A6C34878D82A}">
                    <a16:rowId xmlns:a16="http://schemas.microsoft.com/office/drawing/2014/main" val="610999411"/>
                  </a:ext>
                </a:extLst>
              </a:tr>
              <a:tr h="762952">
                <a:tc>
                  <a:txBody>
                    <a:bodyPr/>
                    <a:lstStyle/>
                    <a:p>
                      <a:r>
                        <a:rPr lang="en-US" dirty="0"/>
                        <a:t>Space usage is less than </a:t>
                      </a:r>
                      <a:r>
                        <a:rPr lang="en-US" dirty="0" err="1"/>
                        <a:t>dataclass</a:t>
                      </a:r>
                      <a:endParaRPr lang="en-AU" dirty="0"/>
                    </a:p>
                  </a:txBody>
                  <a:tcPr/>
                </a:tc>
                <a:tc>
                  <a:txBody>
                    <a:bodyPr/>
                    <a:lstStyle/>
                    <a:p>
                      <a:r>
                        <a:rPr lang="en-US" dirty="0"/>
                        <a:t>Time access is faster than named tuple</a:t>
                      </a:r>
                      <a:endParaRPr lang="en-AU" dirty="0"/>
                    </a:p>
                  </a:txBody>
                  <a:tcPr/>
                </a:tc>
                <a:tc>
                  <a:txBody>
                    <a:bodyPr/>
                    <a:lstStyle/>
                    <a:p>
                      <a:endParaRPr lang="en-AU" dirty="0"/>
                    </a:p>
                  </a:txBody>
                  <a:tcPr/>
                </a:tc>
                <a:extLst>
                  <a:ext uri="{0D108BD9-81ED-4DB2-BD59-A6C34878D82A}">
                    <a16:rowId xmlns:a16="http://schemas.microsoft.com/office/drawing/2014/main" val="233348734"/>
                  </a:ext>
                </a:extLst>
              </a:tr>
            </a:tbl>
          </a:graphicData>
        </a:graphic>
      </p:graphicFrame>
    </p:spTree>
    <p:extLst>
      <p:ext uri="{BB962C8B-B14F-4D97-AF65-F5344CB8AC3E}">
        <p14:creationId xmlns:p14="http://schemas.microsoft.com/office/powerpoint/2010/main" val="331949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Essential Guide to Python nonlocal Scopes and nonlocal Variables">
            <a:extLst>
              <a:ext uri="{FF2B5EF4-FFF2-40B4-BE49-F238E27FC236}">
                <a16:creationId xmlns:a16="http://schemas.microsoft.com/office/drawing/2014/main" id="{71279B70-D2FE-4110-8C3F-58482E8D6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5" y="1195388"/>
            <a:ext cx="6724650" cy="4467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B7553F-E348-4FA8-A939-C912CBD9127D}"/>
              </a:ext>
            </a:extLst>
          </p:cNvPr>
          <p:cNvSpPr txBox="1"/>
          <p:nvPr/>
        </p:nvSpPr>
        <p:spPr>
          <a:xfrm>
            <a:off x="9694333" y="2345267"/>
            <a:ext cx="2091267" cy="3416320"/>
          </a:xfrm>
          <a:prstGeom prst="rect">
            <a:avLst/>
          </a:prstGeom>
          <a:noFill/>
        </p:spPr>
        <p:txBody>
          <a:bodyPr wrap="square" rtlCol="0">
            <a:spAutoFit/>
          </a:bodyPr>
          <a:lstStyle/>
          <a:p>
            <a:pPr marL="342900" indent="-342900">
              <a:buAutoNum type="arabicPeriod"/>
            </a:pPr>
            <a:r>
              <a:rPr lang="en-US" dirty="0"/>
              <a:t>Looks at namespace in local scope</a:t>
            </a:r>
          </a:p>
          <a:p>
            <a:pPr marL="342900" indent="-342900">
              <a:buAutoNum type="arabicPeriod"/>
            </a:pPr>
            <a:r>
              <a:rPr lang="en-US" dirty="0"/>
              <a:t>If can’t find,  looks at name in nonlocal scope</a:t>
            </a:r>
          </a:p>
          <a:p>
            <a:pPr marL="342900" indent="-342900">
              <a:buAutoNum type="arabicPeriod"/>
            </a:pPr>
            <a:r>
              <a:rPr lang="en-US" dirty="0"/>
              <a:t>If can’t find looks at global scope</a:t>
            </a:r>
          </a:p>
          <a:p>
            <a:pPr marL="342900" indent="-342900">
              <a:buAutoNum type="arabicPeriod"/>
            </a:pPr>
            <a:r>
              <a:rPr lang="en-US" dirty="0"/>
              <a:t>If can’t find looks at built-in scope</a:t>
            </a:r>
            <a:endParaRPr lang="en-AU" dirty="0"/>
          </a:p>
        </p:txBody>
      </p:sp>
    </p:spTree>
    <p:extLst>
      <p:ext uri="{BB962C8B-B14F-4D97-AF65-F5344CB8AC3E}">
        <p14:creationId xmlns:p14="http://schemas.microsoft.com/office/powerpoint/2010/main" val="741268506"/>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D4430D6-BE66-49C2-BB1D-2AAB21F3A895}"/>
              </a:ext>
            </a:extLst>
          </p:cNvPr>
          <p:cNvGraphicFramePr>
            <a:graphicFrameLocks noGrp="1"/>
          </p:cNvGraphicFramePr>
          <p:nvPr>
            <p:extLst>
              <p:ext uri="{D42A27DB-BD31-4B8C-83A1-F6EECF244321}">
                <p14:modId xmlns:p14="http://schemas.microsoft.com/office/powerpoint/2010/main" val="4267643410"/>
              </p:ext>
            </p:extLst>
          </p:nvPr>
        </p:nvGraphicFramePr>
        <p:xfrm>
          <a:off x="2031999" y="719665"/>
          <a:ext cx="7725318" cy="5324296"/>
        </p:xfrm>
        <a:graphic>
          <a:graphicData uri="http://schemas.openxmlformats.org/drawingml/2006/table">
            <a:tbl>
              <a:tblPr firstRow="1" bandRow="1">
                <a:tableStyleId>{5C22544A-7EE6-4342-B048-85BDC9FD1C3A}</a:tableStyleId>
              </a:tblPr>
              <a:tblGrid>
                <a:gridCol w="3862659">
                  <a:extLst>
                    <a:ext uri="{9D8B030D-6E8A-4147-A177-3AD203B41FA5}">
                      <a16:colId xmlns:a16="http://schemas.microsoft.com/office/drawing/2014/main" val="3333889594"/>
                    </a:ext>
                  </a:extLst>
                </a:gridCol>
                <a:gridCol w="3862659">
                  <a:extLst>
                    <a:ext uri="{9D8B030D-6E8A-4147-A177-3AD203B41FA5}">
                      <a16:colId xmlns:a16="http://schemas.microsoft.com/office/drawing/2014/main" val="1297811574"/>
                    </a:ext>
                  </a:extLst>
                </a:gridCol>
              </a:tblGrid>
              <a:tr h="714474">
                <a:tc>
                  <a:txBody>
                    <a:bodyPr/>
                    <a:lstStyle/>
                    <a:p>
                      <a:r>
                        <a:rPr lang="en-US" dirty="0"/>
                        <a:t>Multithreading</a:t>
                      </a:r>
                      <a:endParaRPr lang="en-AU" dirty="0"/>
                    </a:p>
                  </a:txBody>
                  <a:tcPr/>
                </a:tc>
                <a:tc>
                  <a:txBody>
                    <a:bodyPr/>
                    <a:lstStyle/>
                    <a:p>
                      <a:r>
                        <a:rPr lang="en-US" dirty="0"/>
                        <a:t>Multiprocessing</a:t>
                      </a:r>
                      <a:endParaRPr lang="en-AU" dirty="0"/>
                    </a:p>
                  </a:txBody>
                  <a:tcPr/>
                </a:tc>
                <a:extLst>
                  <a:ext uri="{0D108BD9-81ED-4DB2-BD59-A6C34878D82A}">
                    <a16:rowId xmlns:a16="http://schemas.microsoft.com/office/drawing/2014/main" val="1584215426"/>
                  </a:ext>
                </a:extLst>
              </a:tr>
              <a:tr h="1233200">
                <a:tc>
                  <a:txBody>
                    <a:bodyPr/>
                    <a:lstStyle/>
                    <a:p>
                      <a:r>
                        <a:rPr lang="en-US" dirty="0"/>
                        <a:t>Uses the same memory</a:t>
                      </a:r>
                      <a:endParaRPr lang="en-AU" dirty="0"/>
                    </a:p>
                  </a:txBody>
                  <a:tcPr/>
                </a:tc>
                <a:tc>
                  <a:txBody>
                    <a:bodyPr/>
                    <a:lstStyle/>
                    <a:p>
                      <a:r>
                        <a:rPr lang="en-US" dirty="0"/>
                        <a:t>Isolation (processes run in separate memory)</a:t>
                      </a:r>
                      <a:endParaRPr lang="en-AU" dirty="0"/>
                    </a:p>
                  </a:txBody>
                  <a:tcPr/>
                </a:tc>
                <a:extLst>
                  <a:ext uri="{0D108BD9-81ED-4DB2-BD59-A6C34878D82A}">
                    <a16:rowId xmlns:a16="http://schemas.microsoft.com/office/drawing/2014/main" val="1679897821"/>
                  </a:ext>
                </a:extLst>
              </a:tr>
              <a:tr h="714474">
                <a:tc>
                  <a:txBody>
                    <a:bodyPr/>
                    <a:lstStyle/>
                    <a:p>
                      <a:r>
                        <a:rPr lang="en-US" dirty="0"/>
                        <a:t>Less memory intensive</a:t>
                      </a:r>
                      <a:endParaRPr lang="en-AU" dirty="0"/>
                    </a:p>
                  </a:txBody>
                  <a:tcPr/>
                </a:tc>
                <a:tc>
                  <a:txBody>
                    <a:bodyPr/>
                    <a:lstStyle/>
                    <a:p>
                      <a:r>
                        <a:rPr lang="en-US" dirty="0"/>
                        <a:t>More memory intensive</a:t>
                      </a:r>
                      <a:endParaRPr lang="en-AU" dirty="0"/>
                    </a:p>
                  </a:txBody>
                  <a:tcPr/>
                </a:tc>
                <a:extLst>
                  <a:ext uri="{0D108BD9-81ED-4DB2-BD59-A6C34878D82A}">
                    <a16:rowId xmlns:a16="http://schemas.microsoft.com/office/drawing/2014/main" val="3610884146"/>
                  </a:ext>
                </a:extLst>
              </a:tr>
              <a:tr h="714474">
                <a:tc>
                  <a:txBody>
                    <a:bodyPr/>
                    <a:lstStyle/>
                    <a:p>
                      <a:r>
                        <a:rPr lang="en-US" dirty="0"/>
                        <a:t>Less overhead</a:t>
                      </a:r>
                      <a:endParaRPr lang="en-AU" dirty="0"/>
                    </a:p>
                  </a:txBody>
                  <a:tcPr/>
                </a:tc>
                <a:tc>
                  <a:txBody>
                    <a:bodyPr/>
                    <a:lstStyle/>
                    <a:p>
                      <a:r>
                        <a:rPr lang="en-US" dirty="0"/>
                        <a:t>More overhead</a:t>
                      </a:r>
                      <a:endParaRPr lang="en-AU" dirty="0"/>
                    </a:p>
                  </a:txBody>
                  <a:tcPr/>
                </a:tc>
                <a:extLst>
                  <a:ext uri="{0D108BD9-81ED-4DB2-BD59-A6C34878D82A}">
                    <a16:rowId xmlns:a16="http://schemas.microsoft.com/office/drawing/2014/main" val="2726482806"/>
                  </a:ext>
                </a:extLst>
              </a:tr>
              <a:tr h="714474">
                <a:tc>
                  <a:txBody>
                    <a:bodyPr/>
                    <a:lstStyle/>
                    <a:p>
                      <a:r>
                        <a:rPr lang="en-US" dirty="0"/>
                        <a:t>Restricted by GIL </a:t>
                      </a:r>
                      <a:endParaRPr lang="en-AU" dirty="0"/>
                    </a:p>
                  </a:txBody>
                  <a:tcPr/>
                </a:tc>
                <a:tc>
                  <a:txBody>
                    <a:bodyPr/>
                    <a:lstStyle/>
                    <a:p>
                      <a:r>
                        <a:rPr lang="en-US" dirty="0"/>
                        <a:t>Not really restricted by GIL</a:t>
                      </a:r>
                      <a:endParaRPr lang="en-AU" dirty="0"/>
                    </a:p>
                  </a:txBody>
                  <a:tcPr/>
                </a:tc>
                <a:extLst>
                  <a:ext uri="{0D108BD9-81ED-4DB2-BD59-A6C34878D82A}">
                    <a16:rowId xmlns:a16="http://schemas.microsoft.com/office/drawing/2014/main" val="2730674430"/>
                  </a:ext>
                </a:extLst>
              </a:tr>
              <a:tr h="1233200">
                <a:tc>
                  <a:txBody>
                    <a:bodyPr/>
                    <a:lstStyle/>
                    <a:p>
                      <a:r>
                        <a:rPr lang="en-US" dirty="0"/>
                        <a:t>Faster to create and destroy</a:t>
                      </a:r>
                      <a:endParaRPr lang="en-AU" dirty="0"/>
                    </a:p>
                  </a:txBody>
                  <a:tcPr/>
                </a:tc>
                <a:tc>
                  <a:txBody>
                    <a:bodyPr/>
                    <a:lstStyle/>
                    <a:p>
                      <a:r>
                        <a:rPr lang="en-US" dirty="0"/>
                        <a:t>Slower to create and destroy</a:t>
                      </a:r>
                      <a:endParaRPr lang="en-AU" dirty="0"/>
                    </a:p>
                  </a:txBody>
                  <a:tcPr/>
                </a:tc>
                <a:extLst>
                  <a:ext uri="{0D108BD9-81ED-4DB2-BD59-A6C34878D82A}">
                    <a16:rowId xmlns:a16="http://schemas.microsoft.com/office/drawing/2014/main" val="731571721"/>
                  </a:ext>
                </a:extLst>
              </a:tr>
            </a:tbl>
          </a:graphicData>
        </a:graphic>
      </p:graphicFrame>
      <p:sp>
        <p:nvSpPr>
          <p:cNvPr id="3" name="TextBox 2">
            <a:extLst>
              <a:ext uri="{FF2B5EF4-FFF2-40B4-BE49-F238E27FC236}">
                <a16:creationId xmlns:a16="http://schemas.microsoft.com/office/drawing/2014/main" id="{FA998566-3FF4-4B6B-8797-E9F6A7E6D13E}"/>
              </a:ext>
            </a:extLst>
          </p:cNvPr>
          <p:cNvSpPr txBox="1"/>
          <p:nvPr/>
        </p:nvSpPr>
        <p:spPr>
          <a:xfrm>
            <a:off x="9874405" y="1583474"/>
            <a:ext cx="2085278" cy="2031325"/>
          </a:xfrm>
          <a:prstGeom prst="rect">
            <a:avLst/>
          </a:prstGeom>
          <a:noFill/>
        </p:spPr>
        <p:txBody>
          <a:bodyPr wrap="square" rtlCol="0">
            <a:spAutoFit/>
          </a:bodyPr>
          <a:lstStyle/>
          <a:p>
            <a:r>
              <a:rPr lang="en-US" dirty="0"/>
              <a:t>Programs are made of processes and threads.	A process contains threads. Threads are the smallest executable unit of a process.</a:t>
            </a:r>
            <a:endParaRPr lang="en-AU" dirty="0"/>
          </a:p>
        </p:txBody>
      </p:sp>
    </p:spTree>
    <p:extLst>
      <p:ext uri="{BB962C8B-B14F-4D97-AF65-F5344CB8AC3E}">
        <p14:creationId xmlns:p14="http://schemas.microsoft.com/office/powerpoint/2010/main" val="321936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C77-1C3F-4E6B-92B5-721F7D803468}"/>
              </a:ext>
            </a:extLst>
          </p:cNvPr>
          <p:cNvSpPr>
            <a:spLocks noGrp="1"/>
          </p:cNvSpPr>
          <p:nvPr>
            <p:ph type="title"/>
          </p:nvPr>
        </p:nvSpPr>
        <p:spPr/>
        <p:txBody>
          <a:bodyPr/>
          <a:lstStyle/>
          <a:p>
            <a:r>
              <a:rPr lang="en-US" dirty="0"/>
              <a:t>How does the computer allocate tasks?</a:t>
            </a:r>
            <a:endParaRPr lang="en-AU" dirty="0"/>
          </a:p>
        </p:txBody>
      </p:sp>
      <p:sp>
        <p:nvSpPr>
          <p:cNvPr id="3" name="Text Placeholder 2">
            <a:extLst>
              <a:ext uri="{FF2B5EF4-FFF2-40B4-BE49-F238E27FC236}">
                <a16:creationId xmlns:a16="http://schemas.microsoft.com/office/drawing/2014/main" id="{128FB85E-79D0-49F0-9D04-690944E74893}"/>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243935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FE8DF-DB5B-4A60-9D1E-639CF6785AB7}"/>
              </a:ext>
            </a:extLst>
          </p:cNvPr>
          <p:cNvSpPr/>
          <p:nvPr/>
        </p:nvSpPr>
        <p:spPr>
          <a:xfrm>
            <a:off x="2475068" y="4015110"/>
            <a:ext cx="7301449" cy="77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endParaRPr lang="en-AU" dirty="0"/>
          </a:p>
        </p:txBody>
      </p:sp>
      <p:sp>
        <p:nvSpPr>
          <p:cNvPr id="11" name="Rectangle 10">
            <a:extLst>
              <a:ext uri="{FF2B5EF4-FFF2-40B4-BE49-F238E27FC236}">
                <a16:creationId xmlns:a16="http://schemas.microsoft.com/office/drawing/2014/main" id="{1EF42F93-5A0C-4BAA-B2CE-5F431871CF22}"/>
              </a:ext>
            </a:extLst>
          </p:cNvPr>
          <p:cNvSpPr/>
          <p:nvPr/>
        </p:nvSpPr>
        <p:spPr>
          <a:xfrm>
            <a:off x="2475068" y="2120995"/>
            <a:ext cx="2900182" cy="173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endParaRPr lang="en-AU" dirty="0"/>
          </a:p>
        </p:txBody>
      </p:sp>
      <p:sp>
        <p:nvSpPr>
          <p:cNvPr id="16" name="Rectangle 15">
            <a:extLst>
              <a:ext uri="{FF2B5EF4-FFF2-40B4-BE49-F238E27FC236}">
                <a16:creationId xmlns:a16="http://schemas.microsoft.com/office/drawing/2014/main" id="{B2C22CAB-F171-43E7-8D71-35591A9BA390}"/>
              </a:ext>
            </a:extLst>
          </p:cNvPr>
          <p:cNvSpPr/>
          <p:nvPr/>
        </p:nvSpPr>
        <p:spPr>
          <a:xfrm>
            <a:off x="4421892" y="2120995"/>
            <a:ext cx="2900182" cy="173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endParaRPr lang="en-AU" dirty="0"/>
          </a:p>
        </p:txBody>
      </p:sp>
      <p:sp>
        <p:nvSpPr>
          <p:cNvPr id="17" name="Rectangle 16">
            <a:extLst>
              <a:ext uri="{FF2B5EF4-FFF2-40B4-BE49-F238E27FC236}">
                <a16:creationId xmlns:a16="http://schemas.microsoft.com/office/drawing/2014/main" id="{280B4422-E747-4543-803E-EE3CA8D2FBFD}"/>
              </a:ext>
            </a:extLst>
          </p:cNvPr>
          <p:cNvSpPr/>
          <p:nvPr/>
        </p:nvSpPr>
        <p:spPr>
          <a:xfrm>
            <a:off x="6876335" y="2120995"/>
            <a:ext cx="2900182" cy="173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endParaRPr lang="en-AU" dirty="0"/>
          </a:p>
        </p:txBody>
      </p:sp>
    </p:spTree>
    <p:extLst>
      <p:ext uri="{BB962C8B-B14F-4D97-AF65-F5344CB8AC3E}">
        <p14:creationId xmlns:p14="http://schemas.microsoft.com/office/powerpoint/2010/main" val="379009546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44624F-787B-4D8D-B0CA-4E2B8FBB80CE}"/>
              </a:ext>
            </a:extLst>
          </p:cNvPr>
          <p:cNvSpPr/>
          <p:nvPr/>
        </p:nvSpPr>
        <p:spPr>
          <a:xfrm>
            <a:off x="3988013" y="1921008"/>
            <a:ext cx="3911174" cy="235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Search</a:t>
            </a:r>
          </a:p>
          <a:p>
            <a:pPr algn="ctr"/>
            <a:r>
              <a:rPr lang="en-US" sz="1200" dirty="0"/>
              <a:t>O(log(n)) time,</a:t>
            </a:r>
          </a:p>
          <a:p>
            <a:pPr algn="ctr"/>
            <a:r>
              <a:rPr lang="en-US" sz="1200" dirty="0"/>
              <a:t>O(1) space</a:t>
            </a:r>
            <a:endParaRPr lang="en-AU" sz="1200" dirty="0"/>
          </a:p>
        </p:txBody>
      </p:sp>
      <p:sp>
        <p:nvSpPr>
          <p:cNvPr id="5" name="TextBox 4">
            <a:extLst>
              <a:ext uri="{FF2B5EF4-FFF2-40B4-BE49-F238E27FC236}">
                <a16:creationId xmlns:a16="http://schemas.microsoft.com/office/drawing/2014/main" id="{B6109657-70BC-4642-8724-A1AC0BEC56B0}"/>
              </a:ext>
            </a:extLst>
          </p:cNvPr>
          <p:cNvSpPr txBox="1"/>
          <p:nvPr/>
        </p:nvSpPr>
        <p:spPr>
          <a:xfrm>
            <a:off x="8510889" y="1991362"/>
            <a:ext cx="1816188" cy="369332"/>
          </a:xfrm>
          <a:prstGeom prst="rect">
            <a:avLst/>
          </a:prstGeom>
          <a:noFill/>
          <a:ln>
            <a:solidFill>
              <a:schemeClr val="accent1">
                <a:lumMod val="40000"/>
                <a:lumOff val="60000"/>
              </a:schemeClr>
            </a:solidFill>
          </a:ln>
        </p:spPr>
        <p:txBody>
          <a:bodyPr wrap="square" rtlCol="0">
            <a:spAutoFit/>
          </a:bodyPr>
          <a:lstStyle/>
          <a:p>
            <a:r>
              <a:rPr lang="en-US" dirty="0"/>
              <a:t>Find the sqrt</a:t>
            </a:r>
            <a:endParaRPr lang="en-AU" dirty="0"/>
          </a:p>
        </p:txBody>
      </p:sp>
      <p:sp>
        <p:nvSpPr>
          <p:cNvPr id="7" name="Oval 6">
            <a:extLst>
              <a:ext uri="{FF2B5EF4-FFF2-40B4-BE49-F238E27FC236}">
                <a16:creationId xmlns:a16="http://schemas.microsoft.com/office/drawing/2014/main" id="{5D9EFF4A-75A1-409D-9989-7A260900558E}"/>
              </a:ext>
            </a:extLst>
          </p:cNvPr>
          <p:cNvSpPr/>
          <p:nvPr/>
        </p:nvSpPr>
        <p:spPr>
          <a:xfrm>
            <a:off x="10234974" y="731520"/>
            <a:ext cx="1358599" cy="710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Newton Raphson</a:t>
            </a:r>
            <a:endParaRPr lang="en-AU" sz="1200" dirty="0"/>
          </a:p>
        </p:txBody>
      </p:sp>
      <p:cxnSp>
        <p:nvCxnSpPr>
          <p:cNvPr id="9" name="Straight Arrow Connector 8">
            <a:extLst>
              <a:ext uri="{FF2B5EF4-FFF2-40B4-BE49-F238E27FC236}">
                <a16:creationId xmlns:a16="http://schemas.microsoft.com/office/drawing/2014/main" id="{FF1CC19D-A819-492E-95A3-146CA278A8C4}"/>
              </a:ext>
            </a:extLst>
          </p:cNvPr>
          <p:cNvCxnSpPr>
            <a:cxnSpLocks/>
          </p:cNvCxnSpPr>
          <p:nvPr/>
        </p:nvCxnSpPr>
        <p:spPr>
          <a:xfrm flipH="1">
            <a:off x="7798288" y="2360694"/>
            <a:ext cx="611702" cy="28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C802114-B960-4737-BC41-4C5281F86A54}"/>
              </a:ext>
            </a:extLst>
          </p:cNvPr>
          <p:cNvCxnSpPr>
            <a:cxnSpLocks/>
          </p:cNvCxnSpPr>
          <p:nvPr/>
        </p:nvCxnSpPr>
        <p:spPr>
          <a:xfrm rot="16200000">
            <a:off x="9929123" y="1533719"/>
            <a:ext cx="611702" cy="28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23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FE8DF-DB5B-4A60-9D1E-639CF6785AB7}"/>
              </a:ext>
            </a:extLst>
          </p:cNvPr>
          <p:cNvSpPr/>
          <p:nvPr/>
        </p:nvSpPr>
        <p:spPr>
          <a:xfrm>
            <a:off x="2475068" y="4015110"/>
            <a:ext cx="7301449" cy="77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a:t>
            </a:r>
            <a:endParaRPr lang="en-AU" dirty="0"/>
          </a:p>
        </p:txBody>
      </p:sp>
      <p:sp>
        <p:nvSpPr>
          <p:cNvPr id="11" name="Rectangle 10">
            <a:extLst>
              <a:ext uri="{FF2B5EF4-FFF2-40B4-BE49-F238E27FC236}">
                <a16:creationId xmlns:a16="http://schemas.microsoft.com/office/drawing/2014/main" id="{1EF42F93-5A0C-4BAA-B2CE-5F431871CF22}"/>
              </a:ext>
            </a:extLst>
          </p:cNvPr>
          <p:cNvSpPr/>
          <p:nvPr/>
        </p:nvSpPr>
        <p:spPr>
          <a:xfrm>
            <a:off x="2475068" y="2120995"/>
            <a:ext cx="2900182" cy="173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endParaRPr lang="en-AU" dirty="0"/>
          </a:p>
        </p:txBody>
      </p:sp>
      <p:sp>
        <p:nvSpPr>
          <p:cNvPr id="16" name="Rectangle 15">
            <a:extLst>
              <a:ext uri="{FF2B5EF4-FFF2-40B4-BE49-F238E27FC236}">
                <a16:creationId xmlns:a16="http://schemas.microsoft.com/office/drawing/2014/main" id="{B2C22CAB-F171-43E7-8D71-35591A9BA390}"/>
              </a:ext>
            </a:extLst>
          </p:cNvPr>
          <p:cNvSpPr/>
          <p:nvPr/>
        </p:nvSpPr>
        <p:spPr>
          <a:xfrm>
            <a:off x="4421892" y="2120995"/>
            <a:ext cx="2900182" cy="173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endParaRPr lang="en-AU" dirty="0"/>
          </a:p>
        </p:txBody>
      </p:sp>
      <p:sp>
        <p:nvSpPr>
          <p:cNvPr id="17" name="Rectangle 16">
            <a:extLst>
              <a:ext uri="{FF2B5EF4-FFF2-40B4-BE49-F238E27FC236}">
                <a16:creationId xmlns:a16="http://schemas.microsoft.com/office/drawing/2014/main" id="{280B4422-E747-4543-803E-EE3CA8D2FBFD}"/>
              </a:ext>
            </a:extLst>
          </p:cNvPr>
          <p:cNvSpPr/>
          <p:nvPr/>
        </p:nvSpPr>
        <p:spPr>
          <a:xfrm>
            <a:off x="6876335" y="2120995"/>
            <a:ext cx="2900182" cy="173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a:t>
            </a:r>
            <a:endParaRPr lang="en-AU" dirty="0"/>
          </a:p>
        </p:txBody>
      </p:sp>
    </p:spTree>
    <p:extLst>
      <p:ext uri="{BB962C8B-B14F-4D97-AF65-F5344CB8AC3E}">
        <p14:creationId xmlns:p14="http://schemas.microsoft.com/office/powerpoint/2010/main" val="1484619419"/>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C77-1C3F-4E6B-92B5-721F7D803468}"/>
              </a:ext>
            </a:extLst>
          </p:cNvPr>
          <p:cNvSpPr>
            <a:spLocks noGrp="1"/>
          </p:cNvSpPr>
          <p:nvPr>
            <p:ph type="title"/>
          </p:nvPr>
        </p:nvSpPr>
        <p:spPr/>
        <p:txBody>
          <a:bodyPr/>
          <a:lstStyle/>
          <a:p>
            <a:r>
              <a:rPr lang="en-US" dirty="0"/>
              <a:t>How does computer memory work?</a:t>
            </a:r>
            <a:endParaRPr lang="en-AU" dirty="0"/>
          </a:p>
        </p:txBody>
      </p:sp>
      <p:sp>
        <p:nvSpPr>
          <p:cNvPr id="3" name="Text Placeholder 2">
            <a:extLst>
              <a:ext uri="{FF2B5EF4-FFF2-40B4-BE49-F238E27FC236}">
                <a16:creationId xmlns:a16="http://schemas.microsoft.com/office/drawing/2014/main" id="{128FB85E-79D0-49F0-9D04-690944E74893}"/>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77066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C77-1C3F-4E6B-92B5-721F7D803468}"/>
              </a:ext>
            </a:extLst>
          </p:cNvPr>
          <p:cNvSpPr>
            <a:spLocks noGrp="1"/>
          </p:cNvSpPr>
          <p:nvPr>
            <p:ph type="title"/>
          </p:nvPr>
        </p:nvSpPr>
        <p:spPr/>
        <p:txBody>
          <a:bodyPr/>
          <a:lstStyle/>
          <a:p>
            <a:r>
              <a:rPr lang="en-US" dirty="0"/>
              <a:t>How does computer memory work?</a:t>
            </a:r>
            <a:endParaRPr lang="en-AU" dirty="0"/>
          </a:p>
        </p:txBody>
      </p:sp>
      <p:sp>
        <p:nvSpPr>
          <p:cNvPr id="3" name="Text Placeholder 2">
            <a:extLst>
              <a:ext uri="{FF2B5EF4-FFF2-40B4-BE49-F238E27FC236}">
                <a16:creationId xmlns:a16="http://schemas.microsoft.com/office/drawing/2014/main" id="{128FB85E-79D0-49F0-9D04-690944E74893}"/>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21352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C2BE808-6A65-4BC2-84F1-C8D41E1F9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94032"/>
            <a:ext cx="7278499" cy="54158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EEF78B-647C-4804-87FC-DE5865F32215}"/>
              </a:ext>
            </a:extLst>
          </p:cNvPr>
          <p:cNvSpPr txBox="1"/>
          <p:nvPr/>
        </p:nvSpPr>
        <p:spPr>
          <a:xfrm>
            <a:off x="8681224" y="3429000"/>
            <a:ext cx="3075878" cy="276999"/>
          </a:xfrm>
          <a:prstGeom prst="rect">
            <a:avLst/>
          </a:prstGeom>
          <a:noFill/>
        </p:spPr>
        <p:txBody>
          <a:bodyPr wrap="square" rtlCol="0">
            <a:spAutoFit/>
          </a:bodyPr>
          <a:lstStyle/>
          <a:p>
            <a:r>
              <a:rPr lang="en-US" sz="1200" dirty="0"/>
              <a:t>Otherwise known as main memory</a:t>
            </a:r>
            <a:endParaRPr lang="en-AU" sz="1200" dirty="0"/>
          </a:p>
        </p:txBody>
      </p:sp>
    </p:spTree>
    <p:extLst>
      <p:ext uri="{BB962C8B-B14F-4D97-AF65-F5344CB8AC3E}">
        <p14:creationId xmlns:p14="http://schemas.microsoft.com/office/powerpoint/2010/main" val="305187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E5E7-668F-4D6C-B898-DED9D0940D2D}"/>
              </a:ext>
            </a:extLst>
          </p:cNvPr>
          <p:cNvSpPr>
            <a:spLocks noGrp="1"/>
          </p:cNvSpPr>
          <p:nvPr>
            <p:ph type="ctrTitle"/>
          </p:nvPr>
        </p:nvSpPr>
        <p:spPr/>
        <p:txBody>
          <a:bodyPr/>
          <a:lstStyle/>
          <a:p>
            <a:r>
              <a:rPr lang="en-US" dirty="0"/>
              <a:t>Command line</a:t>
            </a:r>
            <a:endParaRPr lang="en-AU" dirty="0"/>
          </a:p>
        </p:txBody>
      </p:sp>
      <p:sp>
        <p:nvSpPr>
          <p:cNvPr id="3" name="Subtitle 2">
            <a:extLst>
              <a:ext uri="{FF2B5EF4-FFF2-40B4-BE49-F238E27FC236}">
                <a16:creationId xmlns:a16="http://schemas.microsoft.com/office/drawing/2014/main" id="{B85458DB-3E62-4F79-8C7A-9A17D98E9E49}"/>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483918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E5E7-668F-4D6C-B898-DED9D0940D2D}"/>
              </a:ext>
            </a:extLst>
          </p:cNvPr>
          <p:cNvSpPr>
            <a:spLocks noGrp="1"/>
          </p:cNvSpPr>
          <p:nvPr>
            <p:ph type="ctrTitle"/>
          </p:nvPr>
        </p:nvSpPr>
        <p:spPr/>
        <p:txBody>
          <a:bodyPr/>
          <a:lstStyle/>
          <a:p>
            <a:r>
              <a:rPr lang="en-US" dirty="0"/>
              <a:t>Recursion</a:t>
            </a:r>
            <a:endParaRPr lang="en-AU" dirty="0"/>
          </a:p>
        </p:txBody>
      </p:sp>
      <p:sp>
        <p:nvSpPr>
          <p:cNvPr id="3" name="Subtitle 2">
            <a:extLst>
              <a:ext uri="{FF2B5EF4-FFF2-40B4-BE49-F238E27FC236}">
                <a16:creationId xmlns:a16="http://schemas.microsoft.com/office/drawing/2014/main" id="{B85458DB-3E62-4F79-8C7A-9A17D98E9E49}"/>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197074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F51D-26BA-4136-BF9D-EE499ED9871A}"/>
              </a:ext>
            </a:extLst>
          </p:cNvPr>
          <p:cNvSpPr>
            <a:spLocks noGrp="1"/>
          </p:cNvSpPr>
          <p:nvPr>
            <p:ph type="title"/>
          </p:nvPr>
        </p:nvSpPr>
        <p:spPr/>
        <p:txBody>
          <a:bodyPr/>
          <a:lstStyle/>
          <a:p>
            <a:endParaRPr lang="en-AU"/>
          </a:p>
        </p:txBody>
      </p:sp>
      <p:sp>
        <p:nvSpPr>
          <p:cNvPr id="5" name="Rectangle 4">
            <a:extLst>
              <a:ext uri="{FF2B5EF4-FFF2-40B4-BE49-F238E27FC236}">
                <a16:creationId xmlns:a16="http://schemas.microsoft.com/office/drawing/2014/main" id="{0B26463E-EA7E-4C1D-AF50-A823375BCF19}"/>
              </a:ext>
            </a:extLst>
          </p:cNvPr>
          <p:cNvSpPr/>
          <p:nvPr/>
        </p:nvSpPr>
        <p:spPr>
          <a:xfrm>
            <a:off x="1444083" y="5363737"/>
            <a:ext cx="4404732" cy="858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Local variables</a:t>
            </a:r>
          </a:p>
          <a:p>
            <a:pPr algn="ctr"/>
            <a:r>
              <a:rPr lang="en-US" sz="1200" dirty="0"/>
              <a:t>Return address (to previous)</a:t>
            </a:r>
          </a:p>
          <a:p>
            <a:pPr algn="ctr"/>
            <a:r>
              <a:rPr lang="en-US" sz="1200" dirty="0"/>
              <a:t>parameters</a:t>
            </a:r>
            <a:endParaRPr lang="en-AU" sz="1200" dirty="0"/>
          </a:p>
          <a:p>
            <a:pPr algn="ctr"/>
            <a:endParaRPr lang="en-AU" sz="1200" dirty="0"/>
          </a:p>
        </p:txBody>
      </p:sp>
      <p:sp>
        <p:nvSpPr>
          <p:cNvPr id="6" name="Rectangle 5">
            <a:extLst>
              <a:ext uri="{FF2B5EF4-FFF2-40B4-BE49-F238E27FC236}">
                <a16:creationId xmlns:a16="http://schemas.microsoft.com/office/drawing/2014/main" id="{E7C7A665-B243-41B3-ACB2-2AFE0B24C116}"/>
              </a:ext>
            </a:extLst>
          </p:cNvPr>
          <p:cNvSpPr/>
          <p:nvPr/>
        </p:nvSpPr>
        <p:spPr>
          <a:xfrm>
            <a:off x="1444083" y="4505094"/>
            <a:ext cx="4404732" cy="858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a:p>
            <a:pPr algn="ctr"/>
            <a:r>
              <a:rPr lang="en-US" sz="1200" dirty="0"/>
              <a:t>Local variables</a:t>
            </a:r>
          </a:p>
          <a:p>
            <a:pPr algn="ctr"/>
            <a:r>
              <a:rPr lang="en-US" sz="1200" dirty="0"/>
              <a:t>Return address (to previous)</a:t>
            </a:r>
          </a:p>
          <a:p>
            <a:pPr algn="ctr"/>
            <a:r>
              <a:rPr lang="en-US" sz="1200" dirty="0"/>
              <a:t>parameters</a:t>
            </a:r>
            <a:endParaRPr lang="en-AU" sz="1200" dirty="0"/>
          </a:p>
          <a:p>
            <a:pPr algn="ctr"/>
            <a:endParaRPr lang="en-AU" dirty="0"/>
          </a:p>
        </p:txBody>
      </p:sp>
      <p:sp>
        <p:nvSpPr>
          <p:cNvPr id="7" name="Rectangle 6">
            <a:extLst>
              <a:ext uri="{FF2B5EF4-FFF2-40B4-BE49-F238E27FC236}">
                <a16:creationId xmlns:a16="http://schemas.microsoft.com/office/drawing/2014/main" id="{C64C7C99-A883-4CE5-8318-EC78A9C95207}"/>
              </a:ext>
            </a:extLst>
          </p:cNvPr>
          <p:cNvSpPr/>
          <p:nvPr/>
        </p:nvSpPr>
        <p:spPr>
          <a:xfrm>
            <a:off x="1444083" y="3640870"/>
            <a:ext cx="4404732" cy="858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a:p>
            <a:pPr algn="ctr"/>
            <a:r>
              <a:rPr lang="en-US" sz="1200" dirty="0"/>
              <a:t>Local variables </a:t>
            </a:r>
          </a:p>
          <a:p>
            <a:pPr algn="ctr"/>
            <a:r>
              <a:rPr lang="en-US" sz="1200" dirty="0"/>
              <a:t>Return address (to previous)</a:t>
            </a:r>
          </a:p>
          <a:p>
            <a:pPr algn="ctr"/>
            <a:r>
              <a:rPr lang="en-US" sz="1200" dirty="0"/>
              <a:t>parameters</a:t>
            </a:r>
            <a:endParaRPr lang="en-AU" sz="1200" dirty="0"/>
          </a:p>
          <a:p>
            <a:pPr algn="ctr"/>
            <a:endParaRPr lang="en-AU" dirty="0"/>
          </a:p>
        </p:txBody>
      </p:sp>
      <p:sp>
        <p:nvSpPr>
          <p:cNvPr id="8" name="Rectangle 7">
            <a:extLst>
              <a:ext uri="{FF2B5EF4-FFF2-40B4-BE49-F238E27FC236}">
                <a16:creationId xmlns:a16="http://schemas.microsoft.com/office/drawing/2014/main" id="{D8B7A770-E55C-4680-8C5D-58824A1FCD73}"/>
              </a:ext>
            </a:extLst>
          </p:cNvPr>
          <p:cNvSpPr/>
          <p:nvPr/>
        </p:nvSpPr>
        <p:spPr>
          <a:xfrm>
            <a:off x="1444083" y="2782227"/>
            <a:ext cx="4404732" cy="8586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Local variables (could return None as a result to </a:t>
            </a:r>
            <a:r>
              <a:rPr lang="en-US" sz="1200" dirty="0" err="1"/>
              <a:t>prev</a:t>
            </a:r>
            <a:r>
              <a:rPr lang="en-US" sz="1200" dirty="0"/>
              <a:t>)</a:t>
            </a:r>
          </a:p>
          <a:p>
            <a:pPr algn="ctr"/>
            <a:r>
              <a:rPr lang="en-US" sz="1200" dirty="0"/>
              <a:t>Return address (to previous)</a:t>
            </a:r>
          </a:p>
          <a:p>
            <a:pPr algn="ctr"/>
            <a:r>
              <a:rPr lang="en-US" sz="1200" dirty="0"/>
              <a:t>parameters</a:t>
            </a:r>
            <a:endParaRPr lang="en-AU" sz="1200" dirty="0"/>
          </a:p>
        </p:txBody>
      </p:sp>
      <p:sp>
        <p:nvSpPr>
          <p:cNvPr id="10" name="Content Placeholder 2">
            <a:extLst>
              <a:ext uri="{FF2B5EF4-FFF2-40B4-BE49-F238E27FC236}">
                <a16:creationId xmlns:a16="http://schemas.microsoft.com/office/drawing/2014/main" id="{5350EDA3-6123-4011-B93E-63548624CE2D}"/>
              </a:ext>
            </a:extLst>
          </p:cNvPr>
          <p:cNvSpPr txBox="1">
            <a:spLocks/>
          </p:cNvSpPr>
          <p:nvPr/>
        </p:nvSpPr>
        <p:spPr>
          <a:xfrm>
            <a:off x="7692483" y="3042156"/>
            <a:ext cx="3949390" cy="252706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400" dirty="0"/>
              <a:t>def f(x):</a:t>
            </a:r>
          </a:p>
          <a:p>
            <a:pPr marL="0" indent="0">
              <a:buNone/>
            </a:pPr>
            <a:r>
              <a:rPr lang="en-AU" sz="1400" dirty="0"/>
              <a:t>	</a:t>
            </a:r>
            <a:r>
              <a:rPr lang="en-AU" sz="1400" dirty="0">
                <a:highlight>
                  <a:srgbClr val="C0C0C0"/>
                </a:highlight>
              </a:rPr>
              <a:t>if base:</a:t>
            </a:r>
          </a:p>
          <a:p>
            <a:pPr marL="0" indent="0">
              <a:buNone/>
            </a:pPr>
            <a:r>
              <a:rPr lang="en-AU" sz="1400" dirty="0">
                <a:highlight>
                  <a:srgbClr val="C0C0C0"/>
                </a:highlight>
              </a:rPr>
              <a:t>		return </a:t>
            </a:r>
          </a:p>
          <a:p>
            <a:pPr marL="0" indent="0">
              <a:buNone/>
            </a:pPr>
            <a:r>
              <a:rPr lang="en-AU" sz="1400" dirty="0">
                <a:highlight>
                  <a:srgbClr val="FFFF00"/>
                </a:highlight>
              </a:rPr>
              <a:t>	… </a:t>
            </a:r>
          </a:p>
          <a:p>
            <a:pPr marL="0" indent="0">
              <a:buNone/>
            </a:pPr>
            <a:r>
              <a:rPr lang="en-AU" sz="1400" dirty="0">
                <a:highlight>
                  <a:srgbClr val="FFFF00"/>
                </a:highlight>
              </a:rPr>
              <a:t>	</a:t>
            </a:r>
            <a:r>
              <a:rPr lang="en-AU" sz="1200" dirty="0">
                <a:highlight>
                  <a:srgbClr val="FFFF00"/>
                </a:highlight>
              </a:rPr>
              <a:t>(could specify a return statement or not)</a:t>
            </a:r>
          </a:p>
          <a:p>
            <a:pPr marL="0" indent="0">
              <a:buNone/>
            </a:pPr>
            <a:r>
              <a:rPr lang="en-AU" sz="1200" dirty="0">
                <a:highlight>
                  <a:srgbClr val="FFFF00"/>
                </a:highlight>
              </a:rPr>
              <a:t>	…</a:t>
            </a:r>
          </a:p>
          <a:p>
            <a:pPr marL="0" indent="0">
              <a:buFont typeface="Arial" panose="020B0604020202020204" pitchFamily="34" charset="0"/>
              <a:buNone/>
            </a:pPr>
            <a:endParaRPr lang="en-AU" sz="1400" i="1" dirty="0"/>
          </a:p>
          <a:p>
            <a:pPr marL="0" indent="0">
              <a:buFont typeface="Arial" panose="020B0604020202020204" pitchFamily="34" charset="0"/>
              <a:buNone/>
            </a:pPr>
            <a:r>
              <a:rPr lang="en-AU" sz="1400" dirty="0"/>
              <a:t>Use a return xxx if you want to compute the saved value otherwise you can just omit the return statement in the body which by default will return None. </a:t>
            </a:r>
            <a:endParaRPr lang="en-US" sz="1400" dirty="0"/>
          </a:p>
        </p:txBody>
      </p:sp>
      <p:sp>
        <p:nvSpPr>
          <p:cNvPr id="12" name="Content Placeholder 11">
            <a:extLst>
              <a:ext uri="{FF2B5EF4-FFF2-40B4-BE49-F238E27FC236}">
                <a16:creationId xmlns:a16="http://schemas.microsoft.com/office/drawing/2014/main" id="{B41ED177-303F-4371-80C4-F7790BB3C625}"/>
              </a:ext>
            </a:extLst>
          </p:cNvPr>
          <p:cNvSpPr>
            <a:spLocks noGrp="1"/>
          </p:cNvSpPr>
          <p:nvPr>
            <p:ph idx="1"/>
          </p:nvPr>
        </p:nvSpPr>
        <p:spPr/>
        <p:txBody>
          <a:bodyPr/>
          <a:lstStyle/>
          <a:p>
            <a:pPr marL="0" indent="0">
              <a:buNone/>
            </a:pPr>
            <a:r>
              <a:rPr lang="en-US"/>
              <a:t>Call Stack</a:t>
            </a:r>
            <a:endParaRPr lang="en-AU"/>
          </a:p>
        </p:txBody>
      </p:sp>
    </p:spTree>
    <p:extLst>
      <p:ext uri="{BB962C8B-B14F-4D97-AF65-F5344CB8AC3E}">
        <p14:creationId xmlns:p14="http://schemas.microsoft.com/office/powerpoint/2010/main" val="143098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A0C3-B854-4801-B1ED-AE93417F26C3}"/>
              </a:ext>
            </a:extLst>
          </p:cNvPr>
          <p:cNvSpPr>
            <a:spLocks noGrp="1"/>
          </p:cNvSpPr>
          <p:nvPr>
            <p:ph type="ctrTitle"/>
          </p:nvPr>
        </p:nvSpPr>
        <p:spPr/>
        <p:txBody>
          <a:bodyPr/>
          <a:lstStyle/>
          <a:p>
            <a:r>
              <a:rPr lang="en-US" dirty="0"/>
              <a:t>Interface</a:t>
            </a:r>
            <a:endParaRPr lang="en-AU" dirty="0"/>
          </a:p>
        </p:txBody>
      </p:sp>
      <p:sp>
        <p:nvSpPr>
          <p:cNvPr id="3" name="Subtitle 2">
            <a:extLst>
              <a:ext uri="{FF2B5EF4-FFF2-40B4-BE49-F238E27FC236}">
                <a16:creationId xmlns:a16="http://schemas.microsoft.com/office/drawing/2014/main" id="{EDEEED34-6A84-4573-A176-1A1115C3EB9C}"/>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69924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6A92-6C7C-4BAC-9D6B-48E7B5535A23}"/>
              </a:ext>
            </a:extLst>
          </p:cNvPr>
          <p:cNvSpPr>
            <a:spLocks noGrp="1"/>
          </p:cNvSpPr>
          <p:nvPr>
            <p:ph type="title"/>
          </p:nvPr>
        </p:nvSpPr>
        <p:spPr/>
        <p:txBody>
          <a:bodyPr/>
          <a:lstStyle/>
          <a:p>
            <a:r>
              <a:rPr lang="en-US" dirty="0"/>
              <a:t>Interface: a description of actions you need for an object to be an “X”</a:t>
            </a:r>
            <a:endParaRPr lang="en-AU" dirty="0"/>
          </a:p>
        </p:txBody>
      </p:sp>
      <p:sp>
        <p:nvSpPr>
          <p:cNvPr id="3" name="Content Placeholder 2">
            <a:extLst>
              <a:ext uri="{FF2B5EF4-FFF2-40B4-BE49-F238E27FC236}">
                <a16:creationId xmlns:a16="http://schemas.microsoft.com/office/drawing/2014/main" id="{1FC3A05D-584B-4C60-8FBD-2B1E7157F928}"/>
              </a:ext>
            </a:extLst>
          </p:cNvPr>
          <p:cNvSpPr>
            <a:spLocks noGrp="1"/>
          </p:cNvSpPr>
          <p:nvPr>
            <p:ph idx="1"/>
          </p:nvPr>
        </p:nvSpPr>
        <p:spPr/>
        <p:txBody>
          <a:bodyPr/>
          <a:lstStyle/>
          <a:p>
            <a:pPr marL="0" indent="0">
              <a:buNone/>
            </a:pPr>
            <a:r>
              <a:rPr lang="en-US" dirty="0"/>
              <a:t>E.g. if you want an object to act like a light you need to have </a:t>
            </a:r>
            <a:r>
              <a:rPr lang="en-US" dirty="0" err="1"/>
              <a:t>turn_on</a:t>
            </a:r>
            <a:r>
              <a:rPr lang="en-US" dirty="0"/>
              <a:t>() and </a:t>
            </a:r>
            <a:r>
              <a:rPr lang="en-US" dirty="0" err="1"/>
              <a:t>turn_off</a:t>
            </a:r>
            <a:r>
              <a:rPr lang="en-US" dirty="0"/>
              <a:t>() methods. </a:t>
            </a:r>
          </a:p>
          <a:p>
            <a:pPr marL="0" indent="0">
              <a:buNone/>
            </a:pPr>
            <a:r>
              <a:rPr lang="en-AU" dirty="0"/>
              <a:t>The purpose of an interface is to enforce these properties and to know that an object of Type T much have functions called X, Y, Z, etc.  </a:t>
            </a:r>
          </a:p>
          <a:p>
            <a:pPr marL="0" indent="0">
              <a:buNone/>
            </a:pPr>
            <a:endParaRPr lang="en-AU" dirty="0"/>
          </a:p>
          <a:p>
            <a:pPr marL="0" indent="0">
              <a:buNone/>
            </a:pPr>
            <a:r>
              <a:rPr lang="en-AU" dirty="0"/>
              <a:t>An interface forms a contract. E.g. classes are interfaces</a:t>
            </a:r>
            <a:endParaRPr lang="en-US" dirty="0"/>
          </a:p>
        </p:txBody>
      </p:sp>
    </p:spTree>
    <p:extLst>
      <p:ext uri="{BB962C8B-B14F-4D97-AF65-F5344CB8AC3E}">
        <p14:creationId xmlns:p14="http://schemas.microsoft.com/office/powerpoint/2010/main" val="2579339715"/>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4233-8CF8-4134-9AAD-1DAFF24F0810}"/>
              </a:ext>
            </a:extLst>
          </p:cNvPr>
          <p:cNvSpPr>
            <a:spLocks noGrp="1"/>
          </p:cNvSpPr>
          <p:nvPr>
            <p:ph type="title"/>
          </p:nvPr>
        </p:nvSpPr>
        <p:spPr/>
        <p:txBody>
          <a:bodyPr/>
          <a:lstStyle/>
          <a:p>
            <a:r>
              <a:rPr lang="en-US" dirty="0"/>
              <a:t>Latency and Bandwidth</a:t>
            </a:r>
            <a:endParaRPr lang="en-AU" dirty="0"/>
          </a:p>
        </p:txBody>
      </p:sp>
      <p:sp>
        <p:nvSpPr>
          <p:cNvPr id="3" name="Content Placeholder 2">
            <a:extLst>
              <a:ext uri="{FF2B5EF4-FFF2-40B4-BE49-F238E27FC236}">
                <a16:creationId xmlns:a16="http://schemas.microsoft.com/office/drawing/2014/main" id="{1E91378D-A1D2-4892-AE00-EF8EF75767DB}"/>
              </a:ext>
            </a:extLst>
          </p:cNvPr>
          <p:cNvSpPr>
            <a:spLocks noGrp="1"/>
          </p:cNvSpPr>
          <p:nvPr>
            <p:ph idx="1"/>
          </p:nvPr>
        </p:nvSpPr>
        <p:spPr/>
        <p:txBody>
          <a:bodyPr/>
          <a:lstStyle/>
          <a:p>
            <a:r>
              <a:rPr lang="en-US" dirty="0"/>
              <a:t>Latency – how long it takes from when you send a request for data until the data arrives</a:t>
            </a:r>
          </a:p>
          <a:p>
            <a:r>
              <a:rPr lang="en-US" dirty="0"/>
              <a:t>Bandwidth – the rate at which data arrives after it has been requested</a:t>
            </a:r>
            <a:endParaRPr lang="en-AU" dirty="0"/>
          </a:p>
        </p:txBody>
      </p:sp>
    </p:spTree>
    <p:extLst>
      <p:ext uri="{BB962C8B-B14F-4D97-AF65-F5344CB8AC3E}">
        <p14:creationId xmlns:p14="http://schemas.microsoft.com/office/powerpoint/2010/main" val="123992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44624F-787B-4D8D-B0CA-4E2B8FBB80CE}"/>
              </a:ext>
            </a:extLst>
          </p:cNvPr>
          <p:cNvSpPr/>
          <p:nvPr/>
        </p:nvSpPr>
        <p:spPr>
          <a:xfrm>
            <a:off x="3988013" y="1921008"/>
            <a:ext cx="3911174" cy="2351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Jax</a:t>
            </a:r>
            <a:endParaRPr lang="en-AU" sz="1200" dirty="0"/>
          </a:p>
          <a:p>
            <a:pPr algn="ctr"/>
            <a:r>
              <a:rPr lang="en-AU" sz="1200" dirty="0"/>
              <a:t>- Device agnostic - doesn’t require you to specify the what device an array needs to be completed in unlike </a:t>
            </a:r>
            <a:r>
              <a:rPr lang="en-AU" sz="1200" dirty="0" err="1"/>
              <a:t>PyTorch</a:t>
            </a:r>
            <a:r>
              <a:rPr lang="en-US" sz="1200" dirty="0"/>
              <a:t> – but this means you can’t query the data as easily when it is being handled</a:t>
            </a:r>
          </a:p>
          <a:p>
            <a:pPr marL="171450" indent="-171450" algn="ctr">
              <a:buFontTx/>
              <a:buChar char="-"/>
            </a:pPr>
            <a:r>
              <a:rPr lang="en-US" sz="1200" b="0" i="0" dirty="0">
                <a:effectLst/>
                <a:latin typeface="Inter"/>
              </a:rPr>
              <a:t>backed by a memory buffer on a single device (CPU, GPU etc.)</a:t>
            </a:r>
          </a:p>
          <a:p>
            <a:pPr marL="171450" indent="-171450" algn="ctr">
              <a:buFontTx/>
              <a:buChar char="-"/>
            </a:pPr>
            <a:r>
              <a:rPr lang="en-AU" sz="1200" b="0" i="0" dirty="0">
                <a:effectLst/>
                <a:latin typeface="Inter"/>
              </a:rPr>
              <a:t>Asynchronous dispatch – allows python code to run ahead of the accelerator so that the accelerator doesn’t have to wait</a:t>
            </a:r>
            <a:endParaRPr lang="en-AU" sz="1200" dirty="0"/>
          </a:p>
        </p:txBody>
      </p:sp>
      <p:cxnSp>
        <p:nvCxnSpPr>
          <p:cNvPr id="9" name="Straight Arrow Connector 8">
            <a:extLst>
              <a:ext uri="{FF2B5EF4-FFF2-40B4-BE49-F238E27FC236}">
                <a16:creationId xmlns:a16="http://schemas.microsoft.com/office/drawing/2014/main" id="{FF1CC19D-A819-492E-95A3-146CA278A8C4}"/>
              </a:ext>
            </a:extLst>
          </p:cNvPr>
          <p:cNvCxnSpPr>
            <a:cxnSpLocks/>
          </p:cNvCxnSpPr>
          <p:nvPr/>
        </p:nvCxnSpPr>
        <p:spPr>
          <a:xfrm flipH="1">
            <a:off x="7798288" y="2360694"/>
            <a:ext cx="611702" cy="28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DB6FF04-6F13-41E2-8D0A-224074D53A01}"/>
              </a:ext>
            </a:extLst>
          </p:cNvPr>
          <p:cNvSpPr txBox="1"/>
          <p:nvPr/>
        </p:nvSpPr>
        <p:spPr>
          <a:xfrm>
            <a:off x="3651293" y="4668820"/>
            <a:ext cx="5082803" cy="1754326"/>
          </a:xfrm>
          <a:prstGeom prst="rect">
            <a:avLst/>
          </a:prstGeom>
          <a:noFill/>
        </p:spPr>
        <p:txBody>
          <a:bodyPr wrap="square" rtlCol="0">
            <a:spAutoFit/>
          </a:bodyPr>
          <a:lstStyle/>
          <a:p>
            <a:r>
              <a:rPr lang="en-US" dirty="0" err="1"/>
              <a:t>Jaxpr</a:t>
            </a:r>
            <a:r>
              <a:rPr lang="en-US" dirty="0"/>
              <a:t> tells you what the XLA computational graph looks like i.e. the instructions being performed for the traced objects. Also can be used to write generic functions e.g. inverse of any </a:t>
            </a:r>
            <a:r>
              <a:rPr lang="en-US" i="1" dirty="0"/>
              <a:t>f </a:t>
            </a:r>
            <a:r>
              <a:rPr lang="en-US" dirty="0"/>
              <a:t>given that we have a mapping of the different subfunctions defining </a:t>
            </a:r>
            <a:r>
              <a:rPr lang="en-US" i="1" dirty="0"/>
              <a:t>f </a:t>
            </a:r>
            <a:r>
              <a:rPr lang="en-US" dirty="0"/>
              <a:t>and their inverses</a:t>
            </a:r>
            <a:endParaRPr lang="en-AU" dirty="0"/>
          </a:p>
        </p:txBody>
      </p:sp>
    </p:spTree>
    <p:extLst>
      <p:ext uri="{BB962C8B-B14F-4D97-AF65-F5344CB8AC3E}">
        <p14:creationId xmlns:p14="http://schemas.microsoft.com/office/powerpoint/2010/main" val="64434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BE435612-0933-4A86-A5A1-5404364ED031}"/>
              </a:ext>
            </a:extLst>
          </p:cNvPr>
          <p:cNvGraphicFramePr>
            <a:graphicFrameLocks noGrp="1"/>
          </p:cNvGraphicFramePr>
          <p:nvPr>
            <p:extLst>
              <p:ext uri="{D42A27DB-BD31-4B8C-83A1-F6EECF244321}">
                <p14:modId xmlns:p14="http://schemas.microsoft.com/office/powerpoint/2010/main" val="2184504911"/>
              </p:ext>
            </p:extLst>
          </p:nvPr>
        </p:nvGraphicFramePr>
        <p:xfrm>
          <a:off x="2032000" y="719666"/>
          <a:ext cx="8127999" cy="2199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554566813"/>
                    </a:ext>
                  </a:extLst>
                </a:gridCol>
                <a:gridCol w="2966720">
                  <a:extLst>
                    <a:ext uri="{9D8B030D-6E8A-4147-A177-3AD203B41FA5}">
                      <a16:colId xmlns:a16="http://schemas.microsoft.com/office/drawing/2014/main" val="2737737836"/>
                    </a:ext>
                  </a:extLst>
                </a:gridCol>
                <a:gridCol w="3637279">
                  <a:extLst>
                    <a:ext uri="{9D8B030D-6E8A-4147-A177-3AD203B41FA5}">
                      <a16:colId xmlns:a16="http://schemas.microsoft.com/office/drawing/2014/main" val="4174443762"/>
                    </a:ext>
                  </a:extLst>
                </a:gridCol>
              </a:tblGrid>
              <a:tr h="370840">
                <a:tc>
                  <a:txBody>
                    <a:bodyPr/>
                    <a:lstStyle/>
                    <a:p>
                      <a:endParaRPr lang="en-AU" dirty="0"/>
                    </a:p>
                  </a:txBody>
                  <a:tcPr/>
                </a:tc>
                <a:tc>
                  <a:txBody>
                    <a:bodyPr/>
                    <a:lstStyle/>
                    <a:p>
                      <a:r>
                        <a:rPr lang="en-US" dirty="0"/>
                        <a:t>NLP</a:t>
                      </a:r>
                      <a:endParaRPr lang="en-AU" dirty="0"/>
                    </a:p>
                  </a:txBody>
                  <a:tcPr/>
                </a:tc>
                <a:tc>
                  <a:txBody>
                    <a:bodyPr/>
                    <a:lstStyle/>
                    <a:p>
                      <a:r>
                        <a:rPr lang="en-US" dirty="0"/>
                        <a:t>Time Series</a:t>
                      </a:r>
                      <a:endParaRPr lang="en-AU" dirty="0"/>
                    </a:p>
                  </a:txBody>
                  <a:tcPr/>
                </a:tc>
                <a:extLst>
                  <a:ext uri="{0D108BD9-81ED-4DB2-BD59-A6C34878D82A}">
                    <a16:rowId xmlns:a16="http://schemas.microsoft.com/office/drawing/2014/main" val="1727173654"/>
                  </a:ext>
                </a:extLst>
              </a:tr>
              <a:tr h="370840">
                <a:tc>
                  <a:txBody>
                    <a:bodyPr/>
                    <a:lstStyle/>
                    <a:p>
                      <a:r>
                        <a:rPr lang="en-US" dirty="0"/>
                        <a:t>Differences</a:t>
                      </a:r>
                      <a:endParaRPr lang="en-AU" dirty="0"/>
                    </a:p>
                  </a:txBody>
                  <a:tcPr/>
                </a:tc>
                <a:tc>
                  <a:txBody>
                    <a:bodyPr/>
                    <a:lstStyle/>
                    <a:p>
                      <a:pPr marL="285750" indent="-285750">
                        <a:buFontTx/>
                        <a:buChar char="-"/>
                      </a:pPr>
                      <a:r>
                        <a:rPr lang="en-US" dirty="0"/>
                        <a:t>Irregular dependence</a:t>
                      </a:r>
                    </a:p>
                    <a:p>
                      <a:pPr marL="285750" indent="-285750">
                        <a:buFontTx/>
                        <a:buChar char="-"/>
                      </a:pPr>
                      <a:r>
                        <a:rPr lang="en-US" dirty="0"/>
                        <a:t>Don’t really need T+1 prediction. Just need 1:T output.</a:t>
                      </a:r>
                      <a:endParaRPr lang="en-AU" dirty="0"/>
                    </a:p>
                  </a:txBody>
                  <a:tcPr/>
                </a:tc>
                <a:tc>
                  <a:txBody>
                    <a:bodyPr/>
                    <a:lstStyle/>
                    <a:p>
                      <a:pPr marL="285750" indent="-285750">
                        <a:buFontTx/>
                        <a:buChar char="-"/>
                      </a:pPr>
                      <a:r>
                        <a:rPr lang="en-US" dirty="0"/>
                        <a:t>Seasonality</a:t>
                      </a:r>
                    </a:p>
                    <a:p>
                      <a:pPr marL="285750" indent="-285750">
                        <a:buFontTx/>
                        <a:buChar char="-"/>
                      </a:pPr>
                      <a:r>
                        <a:rPr lang="en-US" dirty="0"/>
                        <a:t>Multivariate dependence</a:t>
                      </a:r>
                      <a:endParaRPr lang="en-AU" dirty="0"/>
                    </a:p>
                  </a:txBody>
                  <a:tcPr/>
                </a:tc>
                <a:extLst>
                  <a:ext uri="{0D108BD9-81ED-4DB2-BD59-A6C34878D82A}">
                    <a16:rowId xmlns:a16="http://schemas.microsoft.com/office/drawing/2014/main" val="104917679"/>
                  </a:ext>
                </a:extLst>
              </a:tr>
              <a:tr h="370840">
                <a:tc>
                  <a:txBody>
                    <a:bodyPr/>
                    <a:lstStyle/>
                    <a:p>
                      <a:r>
                        <a:rPr lang="en-US" dirty="0"/>
                        <a:t>Similarities</a:t>
                      </a:r>
                      <a:endParaRPr lang="en-AU" dirty="0"/>
                    </a:p>
                  </a:txBody>
                  <a:tcPr/>
                </a:tc>
                <a:tc>
                  <a:txBody>
                    <a:bodyPr/>
                    <a:lstStyle/>
                    <a:p>
                      <a:r>
                        <a:rPr lang="en-US" dirty="0"/>
                        <a:t>- Sequential and rely on the past</a:t>
                      </a:r>
                      <a:endParaRPr lang="en-AU" dirty="0"/>
                    </a:p>
                  </a:txBody>
                  <a:tcPr/>
                </a:tc>
                <a:tc>
                  <a:txBody>
                    <a:bodyPr/>
                    <a:lstStyle/>
                    <a:p>
                      <a:endParaRPr lang="en-AU" dirty="0"/>
                    </a:p>
                  </a:txBody>
                  <a:tcPr/>
                </a:tc>
                <a:extLst>
                  <a:ext uri="{0D108BD9-81ED-4DB2-BD59-A6C34878D82A}">
                    <a16:rowId xmlns:a16="http://schemas.microsoft.com/office/drawing/2014/main" val="4166990009"/>
                  </a:ext>
                </a:extLst>
              </a:tr>
            </a:tbl>
          </a:graphicData>
        </a:graphic>
      </p:graphicFrame>
      <p:sp>
        <p:nvSpPr>
          <p:cNvPr id="5" name="TextBox 4">
            <a:extLst>
              <a:ext uri="{FF2B5EF4-FFF2-40B4-BE49-F238E27FC236}">
                <a16:creationId xmlns:a16="http://schemas.microsoft.com/office/drawing/2014/main" id="{2BDEBB13-57B8-4265-B32F-4D47DE9F08DB}"/>
              </a:ext>
            </a:extLst>
          </p:cNvPr>
          <p:cNvSpPr txBox="1"/>
          <p:nvPr/>
        </p:nvSpPr>
        <p:spPr>
          <a:xfrm>
            <a:off x="2032000" y="3088640"/>
            <a:ext cx="7162800" cy="2970044"/>
          </a:xfrm>
          <a:prstGeom prst="rect">
            <a:avLst/>
          </a:prstGeom>
          <a:noFill/>
        </p:spPr>
        <p:txBody>
          <a:bodyPr wrap="square" rtlCol="0">
            <a:spAutoFit/>
          </a:bodyPr>
          <a:lstStyle/>
          <a:p>
            <a:r>
              <a:rPr lang="en-US" sz="1100" dirty="0"/>
              <a:t>What’s the context that is required for each time point? For NLP we have a window of words (inputs) that helps us determine what the word translation should be. How do we define this window length?</a:t>
            </a:r>
          </a:p>
          <a:p>
            <a:endParaRPr lang="en-US" sz="1100" dirty="0"/>
          </a:p>
          <a:p>
            <a:r>
              <a:rPr lang="en-US" sz="1100" dirty="0"/>
              <a:t>This is easier in time series because we can use spectral theory to determine the frequencies. However, can we still detect frequencies when we have an unfinished dataset?</a:t>
            </a:r>
          </a:p>
          <a:p>
            <a:endParaRPr lang="en-US" sz="1100" dirty="0"/>
          </a:p>
          <a:p>
            <a:r>
              <a:rPr lang="en-US" sz="1100" dirty="0"/>
              <a:t>My inputs for </a:t>
            </a:r>
            <a:r>
              <a:rPr lang="en-US" sz="1100" dirty="0" err="1"/>
              <a:t>ts</a:t>
            </a:r>
            <a:r>
              <a:rPr lang="en-US" sz="1100" dirty="0"/>
              <a:t> NN model have to be deterministic or known in advance…..</a:t>
            </a:r>
          </a:p>
          <a:p>
            <a:endParaRPr lang="en-AU" sz="1100" dirty="0"/>
          </a:p>
          <a:p>
            <a:r>
              <a:rPr lang="en-AU" sz="1100" dirty="0"/>
              <a:t>If my data changes frequency there is no way an ETS model or prophet model can capture the change because the frequency is determined before model fit…. A mixture of experts model will actually resolve this but we need to re-estimate the model for the whole </a:t>
            </a:r>
            <a:r>
              <a:rPr lang="en-AU" sz="1100" dirty="0" err="1"/>
              <a:t>ts</a:t>
            </a:r>
            <a:r>
              <a:rPr lang="en-AU" sz="1100" dirty="0"/>
              <a:t> from start up to the new point whereas if we use a RNN we can just add the knowledge of the change in frequency from Spectral info as inputs. A mixture of experts also depends on the number of models specified… but the tuning parameter will be expensive…….. The length of segment is crucial and if we have a small length then it will be a good estimate but will be very expensive, whereas if we have a large length the estimate might be bad… and will give us weird models…….. That also captures structural breaks…</a:t>
            </a:r>
          </a:p>
          <a:p>
            <a:endParaRPr lang="en-AU" sz="1100" dirty="0"/>
          </a:p>
          <a:p>
            <a:r>
              <a:rPr lang="en-AU" sz="1100" dirty="0"/>
              <a:t>Can we check whether the segment is fixed by the user or whether we can make </a:t>
            </a:r>
            <a:r>
              <a:rPr lang="en-AU" sz="1100"/>
              <a:t>it dynamic?</a:t>
            </a:r>
            <a:endParaRPr lang="en-AU" sz="1100" dirty="0"/>
          </a:p>
        </p:txBody>
      </p:sp>
    </p:spTree>
    <p:extLst>
      <p:ext uri="{BB962C8B-B14F-4D97-AF65-F5344CB8AC3E}">
        <p14:creationId xmlns:p14="http://schemas.microsoft.com/office/powerpoint/2010/main" val="219696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C77-1C3F-4E6B-92B5-721F7D803468}"/>
              </a:ext>
            </a:extLst>
          </p:cNvPr>
          <p:cNvSpPr>
            <a:spLocks noGrp="1"/>
          </p:cNvSpPr>
          <p:nvPr>
            <p:ph type="title"/>
          </p:nvPr>
        </p:nvSpPr>
        <p:spPr/>
        <p:txBody>
          <a:bodyPr/>
          <a:lstStyle/>
          <a:p>
            <a:r>
              <a:rPr lang="en-US" dirty="0"/>
              <a:t>How do we run a program?</a:t>
            </a:r>
            <a:endParaRPr lang="en-AU" dirty="0"/>
          </a:p>
        </p:txBody>
      </p:sp>
      <p:sp>
        <p:nvSpPr>
          <p:cNvPr id="3" name="Text Placeholder 2">
            <a:extLst>
              <a:ext uri="{FF2B5EF4-FFF2-40B4-BE49-F238E27FC236}">
                <a16:creationId xmlns:a16="http://schemas.microsoft.com/office/drawing/2014/main" id="{128FB85E-79D0-49F0-9D04-690944E74893}"/>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62421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244624F-787B-4D8D-B0CA-4E2B8FBB80CE}"/>
              </a:ext>
            </a:extLst>
          </p:cNvPr>
          <p:cNvSpPr/>
          <p:nvPr/>
        </p:nvSpPr>
        <p:spPr>
          <a:xfrm>
            <a:off x="609661" y="1614383"/>
            <a:ext cx="1739307" cy="1709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Source code</a:t>
            </a:r>
            <a:endParaRPr lang="en-AU" sz="1200" dirty="0"/>
          </a:p>
        </p:txBody>
      </p:sp>
      <p:cxnSp>
        <p:nvCxnSpPr>
          <p:cNvPr id="9" name="Straight Arrow Connector 8">
            <a:extLst>
              <a:ext uri="{FF2B5EF4-FFF2-40B4-BE49-F238E27FC236}">
                <a16:creationId xmlns:a16="http://schemas.microsoft.com/office/drawing/2014/main" id="{FF1CC19D-A819-492E-95A3-146CA278A8C4}"/>
              </a:ext>
            </a:extLst>
          </p:cNvPr>
          <p:cNvCxnSpPr>
            <a:cxnSpLocks/>
          </p:cNvCxnSpPr>
          <p:nvPr/>
        </p:nvCxnSpPr>
        <p:spPr>
          <a:xfrm>
            <a:off x="7282047" y="2366608"/>
            <a:ext cx="1237752" cy="1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25CCE84-040B-46D8-9229-4C088BAB328B}"/>
              </a:ext>
            </a:extLst>
          </p:cNvPr>
          <p:cNvSpPr/>
          <p:nvPr/>
        </p:nvSpPr>
        <p:spPr>
          <a:xfrm>
            <a:off x="4753663" y="1614383"/>
            <a:ext cx="1739307" cy="1709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Intermediate representation:</a:t>
            </a:r>
          </a:p>
          <a:p>
            <a:pPr algn="ctr"/>
            <a:r>
              <a:rPr lang="en-US" sz="1200" dirty="0"/>
              <a:t>e.g. Bytecode (instructions not understood by CPU)</a:t>
            </a:r>
            <a:endParaRPr lang="en-AU" sz="1200" dirty="0"/>
          </a:p>
        </p:txBody>
      </p:sp>
      <p:sp>
        <p:nvSpPr>
          <p:cNvPr id="6" name="Oval 5">
            <a:extLst>
              <a:ext uri="{FF2B5EF4-FFF2-40B4-BE49-F238E27FC236}">
                <a16:creationId xmlns:a16="http://schemas.microsoft.com/office/drawing/2014/main" id="{A94CDEA4-0A5E-4E2D-9174-1CA293080CD1}"/>
              </a:ext>
            </a:extLst>
          </p:cNvPr>
          <p:cNvSpPr/>
          <p:nvPr/>
        </p:nvSpPr>
        <p:spPr>
          <a:xfrm>
            <a:off x="9155012" y="1719784"/>
            <a:ext cx="1739307" cy="1709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Machine code</a:t>
            </a:r>
          </a:p>
          <a:p>
            <a:pPr algn="ctr"/>
            <a:r>
              <a:rPr lang="en-US" sz="1200" dirty="0"/>
              <a:t>(.exe)</a:t>
            </a:r>
            <a:endParaRPr lang="en-AU" sz="1200" dirty="0"/>
          </a:p>
        </p:txBody>
      </p:sp>
      <p:cxnSp>
        <p:nvCxnSpPr>
          <p:cNvPr id="8" name="Straight Arrow Connector 7">
            <a:extLst>
              <a:ext uri="{FF2B5EF4-FFF2-40B4-BE49-F238E27FC236}">
                <a16:creationId xmlns:a16="http://schemas.microsoft.com/office/drawing/2014/main" id="{6B324016-5E89-497A-A28E-D94A29A36F03}"/>
              </a:ext>
            </a:extLst>
          </p:cNvPr>
          <p:cNvCxnSpPr>
            <a:cxnSpLocks/>
          </p:cNvCxnSpPr>
          <p:nvPr/>
        </p:nvCxnSpPr>
        <p:spPr>
          <a:xfrm>
            <a:off x="2798291" y="2366608"/>
            <a:ext cx="1237752" cy="1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3FB281B0-AF4E-4BBA-AC99-628D677760F3}"/>
              </a:ext>
            </a:extLst>
          </p:cNvPr>
          <p:cNvCxnSpPr>
            <a:cxnSpLocks/>
          </p:cNvCxnSpPr>
          <p:nvPr/>
        </p:nvCxnSpPr>
        <p:spPr>
          <a:xfrm>
            <a:off x="1894498" y="3429000"/>
            <a:ext cx="7621833" cy="2669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82D769-76B0-4978-9724-B5B44D01FC78}"/>
              </a:ext>
            </a:extLst>
          </p:cNvPr>
          <p:cNvSpPr txBox="1"/>
          <p:nvPr/>
        </p:nvSpPr>
        <p:spPr>
          <a:xfrm>
            <a:off x="4823871" y="4106587"/>
            <a:ext cx="2710347" cy="369332"/>
          </a:xfrm>
          <a:prstGeom prst="rect">
            <a:avLst/>
          </a:prstGeom>
          <a:noFill/>
        </p:spPr>
        <p:txBody>
          <a:bodyPr wrap="square" rtlCol="0">
            <a:spAutoFit/>
          </a:bodyPr>
          <a:lstStyle/>
          <a:p>
            <a:r>
              <a:rPr lang="en-US" dirty="0"/>
              <a:t>Compiled</a:t>
            </a:r>
            <a:endParaRPr lang="en-AU" dirty="0"/>
          </a:p>
        </p:txBody>
      </p:sp>
      <p:sp>
        <p:nvSpPr>
          <p:cNvPr id="15" name="TextBox 14">
            <a:extLst>
              <a:ext uri="{FF2B5EF4-FFF2-40B4-BE49-F238E27FC236}">
                <a16:creationId xmlns:a16="http://schemas.microsoft.com/office/drawing/2014/main" id="{69E52AB3-AECC-4081-99ED-429DD28A3C8E}"/>
              </a:ext>
            </a:extLst>
          </p:cNvPr>
          <p:cNvSpPr txBox="1"/>
          <p:nvPr/>
        </p:nvSpPr>
        <p:spPr>
          <a:xfrm>
            <a:off x="6997278" y="365681"/>
            <a:ext cx="2080732" cy="369332"/>
          </a:xfrm>
          <a:prstGeom prst="rect">
            <a:avLst/>
          </a:prstGeom>
          <a:noFill/>
        </p:spPr>
        <p:txBody>
          <a:bodyPr wrap="square" rtlCol="0">
            <a:spAutoFit/>
          </a:bodyPr>
          <a:lstStyle/>
          <a:p>
            <a:r>
              <a:rPr lang="en-US" dirty="0"/>
              <a:t>e.g. JIT compilation</a:t>
            </a:r>
            <a:endParaRPr lang="en-AU" dirty="0"/>
          </a:p>
        </p:txBody>
      </p:sp>
      <p:sp>
        <p:nvSpPr>
          <p:cNvPr id="11" name="TextBox 10">
            <a:extLst>
              <a:ext uri="{FF2B5EF4-FFF2-40B4-BE49-F238E27FC236}">
                <a16:creationId xmlns:a16="http://schemas.microsoft.com/office/drawing/2014/main" id="{1451A85C-6A30-4AC8-A570-2D6417CA9629}"/>
              </a:ext>
            </a:extLst>
          </p:cNvPr>
          <p:cNvSpPr txBox="1"/>
          <p:nvPr/>
        </p:nvSpPr>
        <p:spPr>
          <a:xfrm>
            <a:off x="7128183" y="889235"/>
            <a:ext cx="2217453" cy="1477328"/>
          </a:xfrm>
          <a:prstGeom prst="rect">
            <a:avLst/>
          </a:prstGeom>
          <a:noFill/>
        </p:spPr>
        <p:txBody>
          <a:bodyPr wrap="square" rtlCol="0">
            <a:spAutoFit/>
          </a:bodyPr>
          <a:lstStyle/>
          <a:p>
            <a:r>
              <a:rPr lang="en-US" dirty="0"/>
              <a:t>Executed by a VM at run time (during program execution rather than before execution)</a:t>
            </a:r>
            <a:endParaRPr lang="en-AU" dirty="0"/>
          </a:p>
        </p:txBody>
      </p:sp>
    </p:spTree>
    <p:extLst>
      <p:ext uri="{BB962C8B-B14F-4D97-AF65-F5344CB8AC3E}">
        <p14:creationId xmlns:p14="http://schemas.microsoft.com/office/powerpoint/2010/main" val="75390114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961F40E1-9786-4FDA-BECF-1A19A854F3E8}"/>
              </a:ext>
            </a:extLst>
          </p:cNvPr>
          <p:cNvGraphicFramePr>
            <a:graphicFrameLocks noGrp="1"/>
          </p:cNvGraphicFramePr>
          <p:nvPr>
            <p:extLst>
              <p:ext uri="{D42A27DB-BD31-4B8C-83A1-F6EECF244321}">
                <p14:modId xmlns:p14="http://schemas.microsoft.com/office/powerpoint/2010/main" val="3379067832"/>
              </p:ext>
            </p:extLst>
          </p:nvPr>
        </p:nvGraphicFramePr>
        <p:xfrm>
          <a:off x="1048214" y="288758"/>
          <a:ext cx="10437540" cy="5669280"/>
        </p:xfrm>
        <a:graphic>
          <a:graphicData uri="http://schemas.openxmlformats.org/drawingml/2006/table">
            <a:tbl>
              <a:tblPr firstRow="1" bandRow="1">
                <a:tableStyleId>{5C22544A-7EE6-4342-B048-85BDC9FD1C3A}</a:tableStyleId>
              </a:tblPr>
              <a:tblGrid>
                <a:gridCol w="1739590">
                  <a:extLst>
                    <a:ext uri="{9D8B030D-6E8A-4147-A177-3AD203B41FA5}">
                      <a16:colId xmlns:a16="http://schemas.microsoft.com/office/drawing/2014/main" val="2019822446"/>
                    </a:ext>
                  </a:extLst>
                </a:gridCol>
                <a:gridCol w="1739590">
                  <a:extLst>
                    <a:ext uri="{9D8B030D-6E8A-4147-A177-3AD203B41FA5}">
                      <a16:colId xmlns:a16="http://schemas.microsoft.com/office/drawing/2014/main" val="1330631770"/>
                    </a:ext>
                  </a:extLst>
                </a:gridCol>
                <a:gridCol w="1739590">
                  <a:extLst>
                    <a:ext uri="{9D8B030D-6E8A-4147-A177-3AD203B41FA5}">
                      <a16:colId xmlns:a16="http://schemas.microsoft.com/office/drawing/2014/main" val="3132949341"/>
                    </a:ext>
                  </a:extLst>
                </a:gridCol>
                <a:gridCol w="1739590">
                  <a:extLst>
                    <a:ext uri="{9D8B030D-6E8A-4147-A177-3AD203B41FA5}">
                      <a16:colId xmlns:a16="http://schemas.microsoft.com/office/drawing/2014/main" val="1618885810"/>
                    </a:ext>
                  </a:extLst>
                </a:gridCol>
                <a:gridCol w="1739590">
                  <a:extLst>
                    <a:ext uri="{9D8B030D-6E8A-4147-A177-3AD203B41FA5}">
                      <a16:colId xmlns:a16="http://schemas.microsoft.com/office/drawing/2014/main" val="4038256192"/>
                    </a:ext>
                  </a:extLst>
                </a:gridCol>
                <a:gridCol w="1739590">
                  <a:extLst>
                    <a:ext uri="{9D8B030D-6E8A-4147-A177-3AD203B41FA5}">
                      <a16:colId xmlns:a16="http://schemas.microsoft.com/office/drawing/2014/main" val="3046805217"/>
                    </a:ext>
                  </a:extLst>
                </a:gridCol>
              </a:tblGrid>
              <a:tr h="611381">
                <a:tc gridSpan="2">
                  <a:txBody>
                    <a:bodyPr/>
                    <a:lstStyle/>
                    <a:p>
                      <a:r>
                        <a:rPr lang="en-US" dirty="0"/>
                        <a:t>Compiled</a:t>
                      </a:r>
                      <a:endParaRPr lang="en-AU" dirty="0"/>
                    </a:p>
                  </a:txBody>
                  <a:tcPr/>
                </a:tc>
                <a:tc hMerge="1">
                  <a:txBody>
                    <a:bodyPr/>
                    <a:lstStyle/>
                    <a:p>
                      <a:endParaRPr lang="en-AU" dirty="0"/>
                    </a:p>
                  </a:txBody>
                  <a:tcPr/>
                </a:tc>
                <a:tc gridSpan="2">
                  <a:txBody>
                    <a:bodyPr/>
                    <a:lstStyle/>
                    <a:p>
                      <a:r>
                        <a:rPr lang="en-US" dirty="0"/>
                        <a:t>Interpreted</a:t>
                      </a:r>
                      <a:endParaRPr lang="en-AU" dirty="0"/>
                    </a:p>
                  </a:txBody>
                  <a:tcPr/>
                </a:tc>
                <a:tc hMerge="1">
                  <a:txBody>
                    <a:bodyPr/>
                    <a:lstStyle/>
                    <a:p>
                      <a:endParaRPr lang="en-AU" dirty="0"/>
                    </a:p>
                  </a:txBody>
                  <a:tcPr/>
                </a:tc>
                <a:tc gridSpan="2">
                  <a:txBody>
                    <a:bodyPr/>
                    <a:lstStyle/>
                    <a:p>
                      <a:r>
                        <a:rPr lang="en-US" dirty="0"/>
                        <a:t>Compiled + Interpreted (JIT) </a:t>
                      </a:r>
                    </a:p>
                    <a:p>
                      <a:r>
                        <a:rPr lang="en-US" dirty="0"/>
                        <a:t>e.g. bytecode</a:t>
                      </a:r>
                      <a:endParaRPr lang="en-AU" dirty="0"/>
                    </a:p>
                  </a:txBody>
                  <a:tcPr/>
                </a:tc>
                <a:tc hMerge="1">
                  <a:txBody>
                    <a:bodyPr/>
                    <a:lstStyle/>
                    <a:p>
                      <a:endParaRPr lang="en-AU" dirty="0"/>
                    </a:p>
                  </a:txBody>
                  <a:tcPr/>
                </a:tc>
                <a:extLst>
                  <a:ext uri="{0D108BD9-81ED-4DB2-BD59-A6C34878D82A}">
                    <a16:rowId xmlns:a16="http://schemas.microsoft.com/office/drawing/2014/main" val="259150475"/>
                  </a:ext>
                </a:extLst>
              </a:tr>
              <a:tr h="1135422">
                <a:tc>
                  <a:txBody>
                    <a:bodyPr/>
                    <a:lstStyle/>
                    <a:p>
                      <a:r>
                        <a:rPr lang="en-US" dirty="0"/>
                        <a:t>Once compiled it is ready to run</a:t>
                      </a:r>
                      <a:endParaRPr lang="en-AU" dirty="0"/>
                    </a:p>
                  </a:txBody>
                  <a:tcPr/>
                </a:tc>
                <a:tc>
                  <a:txBody>
                    <a:bodyPr/>
                    <a:lstStyle/>
                    <a:p>
                      <a:r>
                        <a:rPr lang="en-US" dirty="0"/>
                        <a:t>.exe not cross-platform e.g. Mac vs Windows</a:t>
                      </a:r>
                      <a:endParaRPr lang="en-AU" dirty="0"/>
                    </a:p>
                  </a:txBody>
                  <a:tcPr/>
                </a:tc>
                <a:tc>
                  <a:txBody>
                    <a:bodyPr/>
                    <a:lstStyle/>
                    <a:p>
                      <a:r>
                        <a:rPr lang="en-US" dirty="0"/>
                        <a:t>Cross-platform as provide source code only </a:t>
                      </a:r>
                      <a:endParaRPr lang="en-AU" dirty="0"/>
                    </a:p>
                  </a:txBody>
                  <a:tcPr/>
                </a:tc>
                <a:tc>
                  <a:txBody>
                    <a:bodyPr/>
                    <a:lstStyle/>
                    <a:p>
                      <a:r>
                        <a:rPr lang="en-US" dirty="0"/>
                        <a:t>Interpreter required</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2752212165"/>
                  </a:ext>
                </a:extLst>
              </a:tr>
              <a:tr h="1135422">
                <a:tc>
                  <a:txBody>
                    <a:bodyPr/>
                    <a:lstStyle/>
                    <a:p>
                      <a:r>
                        <a:rPr lang="en-US" dirty="0"/>
                        <a:t>Often faster</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 step as need to be compiled</a:t>
                      </a:r>
                      <a:endParaRPr lang="en-AU" dirty="0"/>
                    </a:p>
                    <a:p>
                      <a:endParaRPr lang="en-AU" dirty="0"/>
                    </a:p>
                  </a:txBody>
                  <a:tcPr/>
                </a:tc>
                <a:tc>
                  <a:txBody>
                    <a:bodyPr/>
                    <a:lstStyle/>
                    <a:p>
                      <a:r>
                        <a:rPr lang="en-US" dirty="0"/>
                        <a:t>Easier to debug </a:t>
                      </a:r>
                      <a:endParaRPr lang="en-AU" dirty="0"/>
                    </a:p>
                  </a:txBody>
                  <a:tcPr/>
                </a:tc>
                <a:tc>
                  <a:txBody>
                    <a:bodyPr/>
                    <a:lstStyle/>
                    <a:p>
                      <a:r>
                        <a:rPr lang="en-US" dirty="0"/>
                        <a:t>Often slower as does line by line execution</a:t>
                      </a:r>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2944922724"/>
                  </a:ext>
                </a:extLst>
              </a:tr>
              <a:tr h="1135422">
                <a:tc>
                  <a:txBody>
                    <a:bodyPr/>
                    <a:lstStyle/>
                    <a:p>
                      <a:r>
                        <a:rPr lang="en-US" dirty="0"/>
                        <a:t>Source code is private so don’t need to send it to someone</a:t>
                      </a:r>
                      <a:endParaRPr lang="en-AU" dirty="0"/>
                    </a:p>
                  </a:txBody>
                  <a:tcPr/>
                </a:tc>
                <a:tc>
                  <a:txBody>
                    <a:bodyPr/>
                    <a:lstStyle/>
                    <a:p>
                      <a:endParaRPr lang="en-AU" dirty="0"/>
                    </a:p>
                  </a:txBody>
                  <a:tcPr/>
                </a:tc>
                <a:tc>
                  <a:txBody>
                    <a:bodyPr/>
                    <a:lstStyle/>
                    <a:p>
                      <a:r>
                        <a:rPr lang="en-US" dirty="0"/>
                        <a:t>Can be modified while running </a:t>
                      </a:r>
                      <a:r>
                        <a:rPr lang="en-US" dirty="0" err="1"/>
                        <a:t>e.g</a:t>
                      </a:r>
                      <a:r>
                        <a:rPr lang="en-US" dirty="0"/>
                        <a:t> can do stuff like classes</a:t>
                      </a:r>
                      <a:endParaRPr lang="en-AU" dirty="0"/>
                    </a:p>
                  </a:txBody>
                  <a:tcPr/>
                </a:tc>
                <a:tc>
                  <a:txBody>
                    <a:bodyPr/>
                    <a:lstStyle/>
                    <a:p>
                      <a:r>
                        <a:rPr lang="en-US" dirty="0"/>
                        <a:t>Source code will need to be public </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854535087"/>
                  </a:ext>
                </a:extLst>
              </a:tr>
              <a:tr h="1397443">
                <a:tc>
                  <a:txBody>
                    <a:bodyPr/>
                    <a:lstStyle/>
                    <a:p>
                      <a:endParaRPr lang="en-AU" dirty="0"/>
                    </a:p>
                  </a:txBody>
                  <a:tcPr/>
                </a:tc>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Dynamically typed – type not known at runtime</a:t>
                      </a:r>
                      <a:endParaRPr lang="en-AU" dirty="0"/>
                    </a:p>
                    <a:p>
                      <a:endParaRPr lang="en-AU" dirty="0"/>
                    </a:p>
                  </a:txBody>
                  <a:tcPr/>
                </a:tc>
                <a:tc>
                  <a:txBody>
                    <a:bodyPr/>
                    <a:lstStyle/>
                    <a:p>
                      <a:r>
                        <a:rPr lang="en-US" dirty="0"/>
                        <a:t>Not memory efficient (see next slide)</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117148275"/>
                  </a:ext>
                </a:extLst>
              </a:tr>
            </a:tbl>
          </a:graphicData>
        </a:graphic>
      </p:graphicFrame>
    </p:spTree>
    <p:extLst>
      <p:ext uri="{BB962C8B-B14F-4D97-AF65-F5344CB8AC3E}">
        <p14:creationId xmlns:p14="http://schemas.microsoft.com/office/powerpoint/2010/main" val="186305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0595C-8B9F-4773-AEE4-B4E308BB8529}"/>
              </a:ext>
            </a:extLst>
          </p:cNvPr>
          <p:cNvSpPr>
            <a:spLocks noGrp="1"/>
          </p:cNvSpPr>
          <p:nvPr>
            <p:ph type="title"/>
          </p:nvPr>
        </p:nvSpPr>
        <p:spPr>
          <a:xfrm>
            <a:off x="804672" y="640080"/>
            <a:ext cx="3282696" cy="5257800"/>
          </a:xfrm>
        </p:spPr>
        <p:txBody>
          <a:bodyPr>
            <a:normAutofit/>
          </a:bodyPr>
          <a:lstStyle/>
          <a:p>
            <a:r>
              <a:rPr lang="en-US">
                <a:solidFill>
                  <a:schemeClr val="bg1"/>
                </a:solidFill>
              </a:rPr>
              <a:t>Why is Python slower than C++?</a:t>
            </a:r>
            <a:endParaRPr lang="en-AU">
              <a:solidFill>
                <a:schemeClr val="bg1"/>
              </a:solidFill>
            </a:endParaRPr>
          </a:p>
        </p:txBody>
      </p:sp>
      <p:sp>
        <p:nvSpPr>
          <p:cNvPr id="3" name="Content Placeholder 2">
            <a:extLst>
              <a:ext uri="{FF2B5EF4-FFF2-40B4-BE49-F238E27FC236}">
                <a16:creationId xmlns:a16="http://schemas.microsoft.com/office/drawing/2014/main" id="{7D2FE688-17C9-441A-8A79-BE5F0CE14110}"/>
              </a:ext>
            </a:extLst>
          </p:cNvPr>
          <p:cNvSpPr>
            <a:spLocks noGrp="1"/>
          </p:cNvSpPr>
          <p:nvPr>
            <p:ph idx="1"/>
          </p:nvPr>
        </p:nvSpPr>
        <p:spPr>
          <a:xfrm>
            <a:off x="5358384" y="640081"/>
            <a:ext cx="6024654" cy="5257800"/>
          </a:xfrm>
        </p:spPr>
        <p:txBody>
          <a:bodyPr anchor="ctr">
            <a:normAutofit/>
          </a:bodyPr>
          <a:lstStyle/>
          <a:p>
            <a:r>
              <a:rPr lang="en-US" sz="2400" dirty="0"/>
              <a:t>Interpreted language – executes 1 line at a time</a:t>
            </a:r>
          </a:p>
          <a:p>
            <a:r>
              <a:rPr lang="en-US" sz="2400" dirty="0"/>
              <a:t>Not memory efficient uses C structs which are more complex than basic C structs, extra memory address layer for each variable and then extra memory on the heap for the values. Heap allocation of the values which are scattered in memory is also expensive unlike C++ where variables are defined inside the call stack and it is contiguous memory</a:t>
            </a:r>
          </a:p>
          <a:p>
            <a:endParaRPr lang="en-US" sz="2400" dirty="0"/>
          </a:p>
          <a:p>
            <a:pPr marL="0" indent="0">
              <a:buNone/>
            </a:pPr>
            <a:endParaRPr lang="en-AU" sz="2400" dirty="0"/>
          </a:p>
        </p:txBody>
      </p:sp>
    </p:spTree>
    <p:extLst>
      <p:ext uri="{BB962C8B-B14F-4D97-AF65-F5344CB8AC3E}">
        <p14:creationId xmlns:p14="http://schemas.microsoft.com/office/powerpoint/2010/main" val="29917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60595C-8B9F-4773-AEE4-B4E308BB8529}"/>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Why is Python slower than C++?</a:t>
            </a:r>
            <a:endParaRPr lang="en-AU" dirty="0">
              <a:solidFill>
                <a:schemeClr val="bg1"/>
              </a:solidFill>
            </a:endParaRPr>
          </a:p>
        </p:txBody>
      </p:sp>
      <p:sp>
        <p:nvSpPr>
          <p:cNvPr id="3" name="Content Placeholder 2">
            <a:extLst>
              <a:ext uri="{FF2B5EF4-FFF2-40B4-BE49-F238E27FC236}">
                <a16:creationId xmlns:a16="http://schemas.microsoft.com/office/drawing/2014/main" id="{7D2FE688-17C9-441A-8A79-BE5F0CE14110}"/>
              </a:ext>
            </a:extLst>
          </p:cNvPr>
          <p:cNvSpPr>
            <a:spLocks noGrp="1"/>
          </p:cNvSpPr>
          <p:nvPr>
            <p:ph idx="1"/>
          </p:nvPr>
        </p:nvSpPr>
        <p:spPr>
          <a:xfrm>
            <a:off x="5358384" y="640081"/>
            <a:ext cx="6024654" cy="5257800"/>
          </a:xfrm>
        </p:spPr>
        <p:txBody>
          <a:bodyPr anchor="ctr">
            <a:normAutofit/>
          </a:bodyPr>
          <a:lstStyle/>
          <a:p>
            <a:r>
              <a:rPr lang="en-US" sz="2400" dirty="0"/>
              <a:t>Contiguous memory yields faster to access because of it fits into cache lines and you know the minimum number of page table lookups in the hardware. </a:t>
            </a:r>
          </a:p>
          <a:p>
            <a:endParaRPr lang="en-US" sz="2400" dirty="0"/>
          </a:p>
          <a:p>
            <a:pPr marL="0" indent="0">
              <a:buNone/>
            </a:pPr>
            <a:endParaRPr lang="en-AU" sz="2400" dirty="0"/>
          </a:p>
        </p:txBody>
      </p:sp>
    </p:spTree>
    <p:extLst>
      <p:ext uri="{BB962C8B-B14F-4D97-AF65-F5344CB8AC3E}">
        <p14:creationId xmlns:p14="http://schemas.microsoft.com/office/powerpoint/2010/main" val="322747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3C77-1C3F-4E6B-92B5-721F7D803468}"/>
              </a:ext>
            </a:extLst>
          </p:cNvPr>
          <p:cNvSpPr>
            <a:spLocks noGrp="1"/>
          </p:cNvSpPr>
          <p:nvPr>
            <p:ph type="title"/>
          </p:nvPr>
        </p:nvSpPr>
        <p:spPr/>
        <p:txBody>
          <a:bodyPr/>
          <a:lstStyle/>
          <a:p>
            <a:r>
              <a:rPr lang="en-US" dirty="0"/>
              <a:t>Memory in Python</a:t>
            </a:r>
            <a:endParaRPr lang="en-AU" dirty="0"/>
          </a:p>
        </p:txBody>
      </p:sp>
      <p:sp>
        <p:nvSpPr>
          <p:cNvPr id="3" name="Text Placeholder 2">
            <a:extLst>
              <a:ext uri="{FF2B5EF4-FFF2-40B4-BE49-F238E27FC236}">
                <a16:creationId xmlns:a16="http://schemas.microsoft.com/office/drawing/2014/main" id="{128FB85E-79D0-49F0-9D04-690944E74893}"/>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037557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5390</TotalTime>
  <Words>1820</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Inter</vt:lpstr>
      <vt:lpstr>Arial</vt:lpstr>
      <vt:lpstr>Calibri</vt:lpstr>
      <vt:lpstr>Calibri Light</vt:lpstr>
      <vt:lpstr>Office Theme</vt:lpstr>
      <vt:lpstr>PowerPoint Presentation</vt:lpstr>
      <vt:lpstr>PowerPoint Presentation</vt:lpstr>
      <vt:lpstr>PowerPoint Presentation</vt:lpstr>
      <vt:lpstr>How do we run a program?</vt:lpstr>
      <vt:lpstr>PowerPoint Presentation</vt:lpstr>
      <vt:lpstr>PowerPoint Presentation</vt:lpstr>
      <vt:lpstr>Why is Python slower than C++?</vt:lpstr>
      <vt:lpstr>Why is Python slower than C++?</vt:lpstr>
      <vt:lpstr>Memory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computer allocate tasks?</vt:lpstr>
      <vt:lpstr>PowerPoint Presentation</vt:lpstr>
      <vt:lpstr>PowerPoint Presentation</vt:lpstr>
      <vt:lpstr>How does computer memory work?</vt:lpstr>
      <vt:lpstr>How does computer memory work?</vt:lpstr>
      <vt:lpstr>PowerPoint Presentation</vt:lpstr>
      <vt:lpstr>Command line</vt:lpstr>
      <vt:lpstr>Recursion</vt:lpstr>
      <vt:lpstr>PowerPoint Presentation</vt:lpstr>
      <vt:lpstr>Interface</vt:lpstr>
      <vt:lpstr>Interface: a description of actions you need for an object to be an “X”</vt:lpstr>
      <vt:lpstr>Latency and Bandwidth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Anny Francis</dc:creator>
  <cp:lastModifiedBy>Anny Francis</cp:lastModifiedBy>
  <cp:revision>247</cp:revision>
  <dcterms:created xsi:type="dcterms:W3CDTF">2022-01-26T20:03:11Z</dcterms:created>
  <dcterms:modified xsi:type="dcterms:W3CDTF">2022-04-02T11:31:53Z</dcterms:modified>
</cp:coreProperties>
</file>