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64" r:id="rId6"/>
    <p:sldId id="261" r:id="rId7"/>
    <p:sldId id="265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45" autoAdjust="0"/>
  </p:normalViewPr>
  <p:slideViewPr>
    <p:cSldViewPr snapToGrid="0">
      <p:cViewPr varScale="1">
        <p:scale>
          <a:sx n="60" d="100"/>
          <a:sy n="6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A1415-AD75-45F9-B017-62648C29B4FE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4241A-50AE-43B6-BB5B-C7868736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Goals: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you what’s possible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http://practicalcheminformatics.blogspot.co</a:t>
            </a:r>
          </a:p>
          <a:p>
            <a:r>
              <a:rPr lang="en-US" dirty="0" smtClean="0"/>
              <a:t>https://iwatobipen.wordpress.com/</a:t>
            </a:r>
          </a:p>
          <a:p>
            <a:r>
              <a:rPr lang="en-US" dirty="0" smtClean="0"/>
              <a:t>https://chem-workflows.com/</a:t>
            </a:r>
          </a:p>
          <a:p>
            <a:endParaRPr lang="en-US" dirty="0" smtClean="0"/>
          </a:p>
          <a:p>
            <a:r>
              <a:rPr lang="en-US" dirty="0" smtClean="0"/>
              <a:t>https://www.youtube.com/c/JanJensenCopenhagen/featured</a:t>
            </a:r>
          </a:p>
          <a:p>
            <a:r>
              <a:rPr lang="en-US" dirty="0" smtClean="0"/>
              <a:t>https://www.youtube.com/c/DataProfessor/featured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Molecular descriptors: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MolWt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MLogP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document provides example recipes of how to carry out particular tasks using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functionality from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4241A-50AE-43B6-BB5B-C78687366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7541-2A4C-44CA-A427-840CD30B2480}" type="datetimeFigureOut">
              <a:rPr lang="en-US" smtClean="0"/>
              <a:t>20-Oct-21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43C1-0E4C-424F-8289-D0457D59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isacquah466/DSW2021-Intro-to-Cheminformatics-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em-workflows.com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iwatobipen.wordpres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racticalcheminformatics.blogspot.com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youtube.com/c/JanJensenCopenhagen/featured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www.youtube.com/c/DataProfessor/featur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Beginner’s Guide to </a:t>
            </a:r>
            <a:r>
              <a:rPr lang="en-US" b="1" dirty="0"/>
              <a:t>Cheminformatics with </a:t>
            </a:r>
            <a:r>
              <a:rPr lang="en-US" b="1" dirty="0" err="1" smtClean="0"/>
              <a:t>RDKit</a:t>
            </a:r>
            <a:r>
              <a:rPr lang="en-US" b="1" dirty="0" smtClean="0"/>
              <a:t> in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29019"/>
          </a:xfrm>
        </p:spPr>
        <p:txBody>
          <a:bodyPr/>
          <a:lstStyle/>
          <a:p>
            <a:r>
              <a:rPr lang="en-US" dirty="0" smtClean="0"/>
              <a:t>HSC Data Science Workshop </a:t>
            </a:r>
            <a:br>
              <a:rPr lang="en-US" dirty="0" smtClean="0"/>
            </a:br>
            <a:r>
              <a:rPr lang="en-US" dirty="0" smtClean="0"/>
              <a:t>October 2021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28336" y="1427748"/>
            <a:ext cx="12544926" cy="543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u="sng" dirty="0">
                <a:solidFill>
                  <a:srgbClr val="002060"/>
                </a:solidFill>
                <a:hlinkClick r:id="rId2"/>
              </a:rPr>
              <a:t>https://github.com/francisacquah466/DSW2021-Intro-to-Cheminformatics-ML</a:t>
            </a:r>
            <a:endParaRPr lang="en-US" sz="3000" b="1" u="sng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45412" y="577519"/>
            <a:ext cx="5108670" cy="543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 smtClean="0"/>
              <a:t>Jupyter</a:t>
            </a:r>
            <a:r>
              <a:rPr lang="en-US" sz="2400" dirty="0" smtClean="0"/>
              <a:t> notebook in 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17111" y="2277977"/>
            <a:ext cx="1077224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Go to the link above to the </a:t>
            </a:r>
            <a:r>
              <a:rPr lang="en-GB" sz="2800" b="1" dirty="0" err="1" smtClean="0">
                <a:solidFill>
                  <a:srgbClr val="11557C"/>
                </a:solidFill>
                <a:latin typeface="+mj-lt"/>
              </a:rPr>
              <a:t>github</a:t>
            </a: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 repo for this workshop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i="0" dirty="0" smtClean="0">
                <a:solidFill>
                  <a:srgbClr val="11557C"/>
                </a:solidFill>
                <a:effectLst/>
                <a:latin typeface="+mj-lt"/>
              </a:rPr>
              <a:t>Click on the </a:t>
            </a:r>
            <a:r>
              <a:rPr lang="en-GB" sz="2800" b="1" i="0" dirty="0" err="1" smtClean="0">
                <a:solidFill>
                  <a:srgbClr val="11557C"/>
                </a:solidFill>
                <a:effectLst/>
                <a:latin typeface="+mj-lt"/>
              </a:rPr>
              <a:t>Jupyter</a:t>
            </a:r>
            <a:r>
              <a:rPr lang="en-GB" sz="2800" b="1" i="0" dirty="0" smtClean="0">
                <a:solidFill>
                  <a:srgbClr val="11557C"/>
                </a:solidFill>
                <a:effectLst/>
                <a:latin typeface="+mj-lt"/>
              </a:rPr>
              <a:t> notebook link in your browser (with a </a:t>
            </a:r>
            <a:r>
              <a:rPr lang="en-GB" sz="2800" b="1" i="0" dirty="0" err="1" smtClean="0">
                <a:solidFill>
                  <a:srgbClr val="11557C"/>
                </a:solidFill>
                <a:effectLst/>
                <a:latin typeface="+mj-lt"/>
              </a:rPr>
              <a:t>gmail</a:t>
            </a:r>
            <a:r>
              <a:rPr lang="en-GB" sz="2800" b="1" i="0" dirty="0" smtClean="0">
                <a:solidFill>
                  <a:srgbClr val="11557C"/>
                </a:solidFill>
                <a:effectLst/>
                <a:latin typeface="+mj-lt"/>
              </a:rPr>
              <a:t> account)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When the notebook is opened in Google </a:t>
            </a:r>
            <a:r>
              <a:rPr lang="en-GB" sz="2800" b="1" dirty="0" err="1" smtClean="0">
                <a:solidFill>
                  <a:srgbClr val="11557C"/>
                </a:solidFill>
                <a:latin typeface="+mj-lt"/>
              </a:rPr>
              <a:t>Colab</a:t>
            </a: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:</a:t>
            </a:r>
            <a:br>
              <a:rPr lang="en-GB" sz="2800" b="1" dirty="0" smtClean="0">
                <a:solidFill>
                  <a:srgbClr val="11557C"/>
                </a:solidFill>
                <a:latin typeface="+mj-lt"/>
              </a:rPr>
            </a:b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File &gt;&gt; Save a copy in Drive &gt;&gt; Done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11557C"/>
                </a:solidFill>
                <a:latin typeface="+mj-lt"/>
              </a:rPr>
              <a:t>Start running the code cells. </a:t>
            </a:r>
            <a:endParaRPr lang="en-GB" sz="2800" b="1" i="0" dirty="0">
              <a:solidFill>
                <a:srgbClr val="11557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2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7818"/>
            <a:ext cx="10515600" cy="997527"/>
          </a:xfrm>
        </p:spPr>
        <p:txBody>
          <a:bodyPr/>
          <a:lstStyle/>
          <a:p>
            <a:r>
              <a:rPr lang="en-US" dirty="0" smtClean="0"/>
              <a:t>What will be covered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927"/>
            <a:ext cx="10515600" cy="595271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Overview of </a:t>
            </a:r>
            <a:br>
              <a:rPr lang="en-US" sz="3500" dirty="0" smtClean="0"/>
            </a:br>
            <a:r>
              <a:rPr lang="en-US" sz="3500" dirty="0" smtClean="0"/>
              <a:t>- Cheminformatics</a:t>
            </a:r>
          </a:p>
          <a:p>
            <a:pPr marL="0" indent="0">
              <a:buNone/>
            </a:pPr>
            <a:r>
              <a:rPr lang="en-US" sz="3500" dirty="0" smtClean="0"/>
              <a:t>   - </a:t>
            </a:r>
            <a:r>
              <a:rPr lang="en-US" sz="3500" dirty="0" err="1" smtClean="0"/>
              <a:t>RDKit</a:t>
            </a:r>
            <a:r>
              <a:rPr lang="en-US" sz="3500" dirty="0" smtClean="0"/>
              <a:t> 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 err="1" smtClean="0"/>
              <a:t>Jupyter</a:t>
            </a:r>
            <a:r>
              <a:rPr lang="en-US" sz="3500" dirty="0" smtClean="0"/>
              <a:t> notebook </a:t>
            </a:r>
            <a:br>
              <a:rPr lang="en-US" sz="3500" dirty="0" smtClean="0"/>
            </a:br>
            <a:r>
              <a:rPr lang="en-US" sz="3500" dirty="0" smtClean="0"/>
              <a:t>- Simple </a:t>
            </a:r>
            <a:r>
              <a:rPr lang="en-US" sz="3500" dirty="0" err="1" smtClean="0"/>
              <a:t>RDKit</a:t>
            </a:r>
            <a:r>
              <a:rPr lang="en-US" sz="3500" dirty="0" smtClean="0"/>
              <a:t> functions </a:t>
            </a:r>
            <a:br>
              <a:rPr lang="en-US" sz="3500" dirty="0" smtClean="0"/>
            </a:br>
            <a:r>
              <a:rPr lang="en-US" sz="3500" dirty="0" smtClean="0"/>
              <a:t>- Small molecule EDA </a:t>
            </a:r>
            <a:br>
              <a:rPr lang="en-US" sz="3500" dirty="0" smtClean="0"/>
            </a:br>
            <a:r>
              <a:rPr lang="en-US" sz="3500" dirty="0" smtClean="0"/>
              <a:t>- ML model : Build a decision tree</a:t>
            </a:r>
            <a:br>
              <a:rPr lang="en-US" sz="3500" dirty="0" smtClean="0"/>
            </a:br>
            <a:r>
              <a:rPr lang="en-US" sz="3500" dirty="0" smtClean="0"/>
              <a:t> - Clustering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strike="sngStrike" dirty="0" smtClean="0">
                <a:solidFill>
                  <a:srgbClr val="FF0000"/>
                </a:solidFill>
              </a:rPr>
              <a:t>Lots of theory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Neural network 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Graph convolution</a:t>
            </a:r>
          </a:p>
          <a:p>
            <a:r>
              <a:rPr lang="en-US" strike="sngStrike" dirty="0" err="1" smtClean="0">
                <a:solidFill>
                  <a:srgbClr val="FF0000"/>
                </a:solidFill>
              </a:rPr>
              <a:t>Hyperparameter</a:t>
            </a:r>
            <a:r>
              <a:rPr lang="en-US" strike="sngStrike" dirty="0" smtClean="0">
                <a:solidFill>
                  <a:srgbClr val="FF0000"/>
                </a:solidFill>
              </a:rPr>
              <a:t> tuning 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Missing data.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4347411"/>
            <a:ext cx="10515600" cy="3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0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7" y="0"/>
            <a:ext cx="2933544" cy="6017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Useful resources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" y="662781"/>
            <a:ext cx="2808059" cy="368458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1" y="3173412"/>
            <a:ext cx="2808059" cy="368458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185" y="213600"/>
            <a:ext cx="5989124" cy="2927686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53185" y="3441680"/>
            <a:ext cx="54979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Usefu</a:t>
            </a:r>
            <a:r>
              <a:rPr lang="en-US" altLang="en-US" sz="2400" dirty="0" smtClean="0">
                <a:solidFill>
                  <a:srgbClr val="000000"/>
                </a:solidFill>
              </a:rPr>
              <a:t>l blogs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Practical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 Cheminformatics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Pat Walters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smtClean="0">
                <a:hlinkClick r:id="rId7"/>
              </a:rPr>
              <a:t>Is life worth living </a:t>
            </a:r>
            <a:r>
              <a:rPr lang="en-US" altLang="en-US" sz="2400" dirty="0" smtClean="0"/>
              <a:t>– </a:t>
            </a:r>
            <a:r>
              <a:rPr lang="en-US" altLang="en-US" sz="2400" dirty="0" err="1" smtClean="0"/>
              <a:t>Iwatobipen</a:t>
            </a:r>
            <a:endParaRPr lang="en-US" altLang="en-US" sz="24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RDKit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blog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aseline="0" dirty="0" smtClean="0">
                <a:hlinkClick r:id="rId8"/>
              </a:rPr>
              <a:t>Chem-workflows</a:t>
            </a:r>
            <a:r>
              <a:rPr lang="en-US" altLang="en-US" sz="2400" dirty="0"/>
              <a:t> - Angel J. Ruiz </a:t>
            </a:r>
            <a:r>
              <a:rPr lang="en-US" altLang="en-US" sz="2400" dirty="0" smtClean="0"/>
              <a:t>Moreno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/>
              <a:t>YouTube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9"/>
              </a:rPr>
              <a:t>Data Professor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9"/>
              </a:rPr>
              <a:t> </a:t>
            </a: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aseline="0" dirty="0" smtClean="0">
                <a:hlinkClick r:id="rId10"/>
              </a:rPr>
              <a:t>Jan</a:t>
            </a:r>
            <a:r>
              <a:rPr lang="en-US" altLang="en-US" sz="2400" dirty="0" smtClean="0">
                <a:hlinkClick r:id="rId10"/>
              </a:rPr>
              <a:t> Jensen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6084" y="496542"/>
            <a:ext cx="2872227" cy="16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665" y="29852"/>
            <a:ext cx="6910137" cy="54349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Representing molecules computationally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68" y="3226912"/>
            <a:ext cx="1431757" cy="2844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22" y="1210954"/>
            <a:ext cx="4102022" cy="487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1" r="36398"/>
          <a:stretch/>
        </p:blipFill>
        <p:spPr>
          <a:xfrm>
            <a:off x="9689432" y="1926967"/>
            <a:ext cx="2422358" cy="3407959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6462" y="2112689"/>
            <a:ext cx="3466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CC(=O)NC1=CC=C(O)C=C1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38036" y="6305346"/>
            <a:ext cx="815139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i="1" dirty="0" smtClean="0">
                <a:solidFill>
                  <a:srgbClr val="000000"/>
                </a:solidFill>
              </a:rPr>
              <a:t>Different molecular representations of Tylenol (Acetaminophen)</a:t>
            </a:r>
            <a:endParaRPr kumimoji="0" lang="en-US" altLang="en-US" sz="21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6462" y="733768"/>
            <a:ext cx="386919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SMILES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(Simplified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Molecular Input Line Entry System)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11798" y="1594617"/>
            <a:ext cx="0" cy="51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99504" y="4002885"/>
            <a:ext cx="708712" cy="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031419" y="721928"/>
            <a:ext cx="386919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SDF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(Structure Data file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25130" y="6513095"/>
            <a:ext cx="2786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https://go.drugbank.com/drugs/DB00316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04178" y="2574354"/>
            <a:ext cx="0" cy="51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5011" y="417130"/>
            <a:ext cx="10515600" cy="3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752042"/>
            <a:ext cx="5518486" cy="295438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7018" y="0"/>
            <a:ext cx="4557964" cy="54349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Chemical databases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9" y="3991370"/>
            <a:ext cx="6211594" cy="2797552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6555749" y="1111621"/>
            <a:ext cx="5412560" cy="4772526"/>
            <a:chOff x="6603875" y="1034480"/>
            <a:chExt cx="5412560" cy="4772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50714"/>
            <a:stretch/>
          </p:blipFill>
          <p:spPr>
            <a:xfrm>
              <a:off x="6603875" y="3368606"/>
              <a:ext cx="5412560" cy="24384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51307" b="4276"/>
            <a:stretch/>
          </p:blipFill>
          <p:spPr>
            <a:xfrm>
              <a:off x="6603875" y="1034480"/>
              <a:ext cx="5412560" cy="233412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</p:grpSp>
      <p:cxnSp>
        <p:nvCxnSpPr>
          <p:cNvPr id="10" name="Straight Connector 9"/>
          <p:cNvCxnSpPr/>
          <p:nvPr/>
        </p:nvCxnSpPr>
        <p:spPr>
          <a:xfrm flipV="1">
            <a:off x="340894" y="419854"/>
            <a:ext cx="10515600" cy="3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700/1*0mOUNN-HrLpB544eD2FZtw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52" y="3493889"/>
            <a:ext cx="5800980" cy="2933638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2000/1*UDgDe_-GMs4QQbT8Uopo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9" y="1030056"/>
            <a:ext cx="9649496" cy="1498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57187" y="-56936"/>
            <a:ext cx="7941845" cy="54349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Vector representation of molecules 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09863" y="486560"/>
            <a:ext cx="10808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400984"/>
            <a:ext cx="1139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Images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0205" y="5058584"/>
            <a:ext cx="1620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Molecules: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47543" y="3806546"/>
            <a:ext cx="3593327" cy="2308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Mol. Weight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Partition coefficient(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LogP</a:t>
            </a:r>
            <a:r>
              <a:rPr lang="en-US" altLang="en-US" sz="2400" dirty="0" smtClean="0">
                <a:solidFill>
                  <a:srgbClr val="000000"/>
                </a:solidFill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# of aromatic rings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#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of H-bonds donors</a:t>
            </a:r>
            <a:b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# of H-bonds </a:t>
            </a:r>
            <a:r>
              <a:rPr lang="en-US" altLang="en-US" sz="2400" dirty="0" smtClean="0">
                <a:solidFill>
                  <a:srgbClr val="000000"/>
                </a:solidFill>
              </a:rPr>
              <a:t>acceptors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933727" y="3263056"/>
            <a:ext cx="1669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Descriptors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783218" y="2936489"/>
            <a:ext cx="1682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Fingerprints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11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57187" y="-56936"/>
            <a:ext cx="7941845" cy="54349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Training a machine learning model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9863" y="486560"/>
            <a:ext cx="10808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3"/>
          <a:stretch/>
        </p:blipFill>
        <p:spPr>
          <a:xfrm>
            <a:off x="139128" y="4362177"/>
            <a:ext cx="7243924" cy="170251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1680" r="48301" b="3057"/>
          <a:stretch/>
        </p:blipFill>
        <p:spPr>
          <a:xfrm>
            <a:off x="647098" y="878994"/>
            <a:ext cx="4887884" cy="257694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22" y="4474985"/>
            <a:ext cx="2135606" cy="147689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Connector 9"/>
          <p:cNvCxnSpPr>
            <a:endCxn id="19" idx="2"/>
          </p:cNvCxnSpPr>
          <p:nvPr/>
        </p:nvCxnSpPr>
        <p:spPr>
          <a:xfrm flipV="1">
            <a:off x="7383052" y="2569138"/>
            <a:ext cx="1925059" cy="2631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8042380" y="1738141"/>
            <a:ext cx="25314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</a:rPr>
              <a:t>Machine Learning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Model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1" name="Straight Arrow Connector 20"/>
          <p:cNvCxnSpPr>
            <a:stCxn id="7" idx="3"/>
            <a:endCxn id="19" idx="1"/>
          </p:cNvCxnSpPr>
          <p:nvPr/>
        </p:nvCxnSpPr>
        <p:spPr>
          <a:xfrm flipV="1">
            <a:off x="5534982" y="2153640"/>
            <a:ext cx="2507398" cy="13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8" idx="0"/>
          </p:cNvCxnSpPr>
          <p:nvPr/>
        </p:nvCxnSpPr>
        <p:spPr>
          <a:xfrm>
            <a:off x="9308111" y="2569138"/>
            <a:ext cx="1368914" cy="19058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75874" y="4812030"/>
            <a:ext cx="448176" cy="1021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91968" y="4509573"/>
            <a:ext cx="581478" cy="11269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415851" y="1675805"/>
            <a:ext cx="885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</a:rPr>
              <a:t>Train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0109645" y="3192199"/>
            <a:ext cx="11542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000000"/>
                </a:solidFill>
              </a:rPr>
              <a:t>Predict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83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4" y="324776"/>
            <a:ext cx="3601450" cy="30781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00" y="156665"/>
            <a:ext cx="4542900" cy="3028600"/>
          </a:xfrm>
          <a:prstGeom prst="rect">
            <a:avLst/>
          </a:prstGeom>
        </p:spPr>
      </p:pic>
      <p:pic>
        <p:nvPicPr>
          <p:cNvPr id="1030" name="Picture 6" descr="https://www.researchgate.net/profile/Andrea-Beck-2/publication/344783581/figure/fig2/AS:949012773498885@1603273685950/Two-main-applications-of-unsupervised-learning-clustering-and-dimensionality-redu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9" t="15595"/>
          <a:stretch/>
        </p:blipFill>
        <p:spPr bwMode="auto">
          <a:xfrm>
            <a:off x="8291011" y="4411579"/>
            <a:ext cx="3259078" cy="21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www.researchgate.net/profile/Andrea-Beck-2/publication/344783581/figure/fig2/AS:949012773498885@1603273685950/Two-main-applications-of-unsupervised-learning-clustering-and-dimensionality-redu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5" r="61693"/>
          <a:stretch/>
        </p:blipFill>
        <p:spPr bwMode="auto">
          <a:xfrm>
            <a:off x="4287780" y="4411579"/>
            <a:ext cx="2634391" cy="21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0477" y="3258043"/>
            <a:ext cx="1603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ML with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0000"/>
                </a:solidFill>
              </a:rPr>
              <a:t>molecules: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147016" y="1813271"/>
            <a:ext cx="1304446" cy="3929803"/>
          </a:xfrm>
          <a:prstGeom prst="leftBrace">
            <a:avLst>
              <a:gd name="adj1" fmla="val 25641"/>
              <a:gd name="adj2" fmla="val 47959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47016" y="3673542"/>
            <a:ext cx="940307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195915" y="2097075"/>
            <a:ext cx="1559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 smtClean="0">
                <a:solidFill>
                  <a:srgbClr val="000000"/>
                </a:solidFill>
              </a:rPr>
              <a:t>Supervised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35305" y="4884952"/>
            <a:ext cx="1918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smtClean="0">
                <a:solidFill>
                  <a:srgbClr val="000000"/>
                </a:solidFill>
              </a:rPr>
              <a:t>Unsupervised</a:t>
            </a:r>
            <a:endParaRPr lang="en-US" altLang="en-US" sz="2400" i="1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688132" y="54174"/>
            <a:ext cx="144462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054103" y="3737710"/>
            <a:ext cx="303352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and Understand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508488" y="3202884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 smtClean="0">
                <a:solidFill>
                  <a:srgbClr val="000000"/>
                </a:solidFill>
              </a:rPr>
              <a:t>Classification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198237" y="3202884"/>
            <a:ext cx="1303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 smtClean="0">
                <a:solidFill>
                  <a:srgbClr val="000000"/>
                </a:solidFill>
              </a:rPr>
              <a:t>Regression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539404" y="6449158"/>
            <a:ext cx="122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 smtClean="0">
                <a:solidFill>
                  <a:srgbClr val="000000"/>
                </a:solidFill>
              </a:rPr>
              <a:t>Clustering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8539343" y="6487579"/>
            <a:ext cx="2778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 smtClean="0">
                <a:solidFill>
                  <a:srgbClr val="000000"/>
                </a:solidFill>
              </a:rPr>
              <a:t>Dimensionality reduction</a:t>
            </a: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3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015" y="-32084"/>
            <a:ext cx="2793332" cy="54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Overview of </a:t>
            </a:r>
            <a:r>
              <a:rPr lang="en-US" sz="2800" dirty="0" err="1" smtClean="0"/>
              <a:t>RDKit</a:t>
            </a:r>
            <a:endParaRPr lang="en-US" sz="2800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77" y="1367158"/>
            <a:ext cx="3086864" cy="331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90404" y="271748"/>
            <a:ext cx="66165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Lucida Grande"/>
              </a:rPr>
              <a:t>Open source toolkit for </a:t>
            </a:r>
            <a:r>
              <a:rPr lang="en-US" sz="2200" b="1" dirty="0" smtClean="0">
                <a:solidFill>
                  <a:srgbClr val="000000"/>
                </a:solidFill>
                <a:latin typeface="Lucida Grande"/>
              </a:rPr>
              <a:t>cheminformatics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http://www.rdkit.org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Supports Mac/Windows/Linux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Core </a:t>
            </a:r>
            <a:r>
              <a:rPr lang="en-GB" sz="2200" dirty="0"/>
              <a:t>data structures and algorithms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Python 3.x </a:t>
            </a:r>
            <a:r>
              <a:rPr lang="en-GB" sz="2200" dirty="0" smtClean="0"/>
              <a:t>wrappers, Java </a:t>
            </a:r>
            <a:r>
              <a:rPr lang="en-GB" sz="2200" dirty="0"/>
              <a:t>and C# </a:t>
            </a:r>
            <a:r>
              <a:rPr lang="en-GB" sz="2200" dirty="0" smtClean="0"/>
              <a:t>wrappers</a:t>
            </a:r>
          </a:p>
          <a:p>
            <a:pPr>
              <a:lnSpc>
                <a:spcPct val="150000"/>
              </a:lnSpc>
            </a:pP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Lucida Grande"/>
              </a:rPr>
              <a:t>Useful: </a:t>
            </a:r>
            <a:endParaRPr lang="en-US" sz="2200" b="1" dirty="0">
              <a:solidFill>
                <a:srgbClr val="000000"/>
              </a:solidFill>
              <a:latin typeface="Lucida Grand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/>
              <a:t>2D </a:t>
            </a:r>
            <a:r>
              <a:rPr lang="en-GB" sz="2200" dirty="0"/>
              <a:t>and 3D molecular </a:t>
            </a:r>
            <a:r>
              <a:rPr lang="en-GB" sz="2200" dirty="0" smtClean="0"/>
              <a:t>operations</a:t>
            </a:r>
          </a:p>
          <a:p>
            <a:r>
              <a:rPr lang="en-GB" sz="2200" dirty="0"/>
              <a:t> </a:t>
            </a:r>
            <a:r>
              <a:rPr lang="en-GB" sz="2200" dirty="0" smtClean="0"/>
              <a:t>     - Visualizing Molecules</a:t>
            </a:r>
            <a:br>
              <a:rPr lang="en-GB" sz="2200" dirty="0" smtClean="0"/>
            </a:br>
            <a:r>
              <a:rPr lang="en-GB" sz="2200" dirty="0" smtClean="0"/>
              <a:t>      </a:t>
            </a:r>
            <a:r>
              <a:rPr lang="en-GB" sz="2200" dirty="0"/>
              <a:t>- Substructure Searching </a:t>
            </a:r>
            <a:br>
              <a:rPr lang="en-GB" sz="2200" dirty="0"/>
            </a:br>
            <a:r>
              <a:rPr lang="en-GB" sz="2200" dirty="0"/>
              <a:t>      - Fingerprinting and Molecular </a:t>
            </a:r>
            <a:r>
              <a:rPr lang="en-GB" sz="2200" dirty="0" smtClean="0"/>
              <a:t>Similarity </a:t>
            </a:r>
          </a:p>
          <a:p>
            <a:r>
              <a:rPr lang="en-GB" sz="2200" dirty="0"/>
              <a:t>      - Drawing Chemical </a:t>
            </a:r>
            <a:r>
              <a:rPr lang="en-GB" sz="2200" dirty="0" smtClean="0"/>
              <a:t>Reactions</a:t>
            </a:r>
          </a:p>
          <a:p>
            <a:r>
              <a:rPr lang="en-GB" sz="2200" dirty="0" smtClean="0"/>
              <a:t>       &amp; many more functionality for Chemists.</a:t>
            </a:r>
            <a:r>
              <a:rPr lang="en-GB" sz="2200" dirty="0"/>
              <a:t>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/>
              <a:t>Descriptor </a:t>
            </a:r>
            <a:r>
              <a:rPr lang="en-GB" sz="2200" dirty="0"/>
              <a:t>generation for machine </a:t>
            </a:r>
            <a:r>
              <a:rPr lang="en-GB" sz="2200" dirty="0" smtClean="0"/>
              <a:t>learning</a:t>
            </a:r>
            <a:endParaRPr lang="en-US" sz="22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934" y="6163998"/>
            <a:ext cx="429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https://www.rdkit.org/docs/Cookbook.html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1153" y="616399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11557C"/>
                </a:solidFill>
                <a:latin typeface="Lucida Grande"/>
              </a:rPr>
              <a:t>RDKit</a:t>
            </a:r>
            <a:r>
              <a:rPr lang="en-GB" b="1" dirty="0">
                <a:solidFill>
                  <a:srgbClr val="11557C"/>
                </a:solidFill>
                <a:latin typeface="Lucida Grande"/>
              </a:rPr>
              <a:t> </a:t>
            </a:r>
            <a:r>
              <a:rPr lang="en-GB" b="1" dirty="0" smtClean="0">
                <a:solidFill>
                  <a:srgbClr val="11557C"/>
                </a:solidFill>
                <a:latin typeface="Lucida Grande"/>
              </a:rPr>
              <a:t>Cookbook :</a:t>
            </a:r>
            <a:endParaRPr lang="en-GB" b="1" i="0" dirty="0">
              <a:solidFill>
                <a:srgbClr val="11557C"/>
              </a:solidFill>
              <a:effectLst/>
              <a:latin typeface="Lucida Grand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6084" y="496542"/>
            <a:ext cx="2872227" cy="16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276</Words>
  <Application>Microsoft Office PowerPoint</Application>
  <PresentationFormat>Widescreen</PresentationFormat>
  <Paragraphs>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Office Theme</vt:lpstr>
      <vt:lpstr>A Beginner’s Guide to Cheminformatics with RDKit in Python </vt:lpstr>
      <vt:lpstr>What will be covered </vt:lpstr>
      <vt:lpstr>Useful resources</vt:lpstr>
      <vt:lpstr>Representing molecules computationally</vt:lpstr>
      <vt:lpstr>Chemical databases </vt:lpstr>
      <vt:lpstr>Vector representation of molecules </vt:lpstr>
      <vt:lpstr>Training a machine learning model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Cheminformatics with RDKit</dc:title>
  <dc:creator>Francis Acquah</dc:creator>
  <cp:lastModifiedBy>Francis Acquah</cp:lastModifiedBy>
  <cp:revision>92</cp:revision>
  <dcterms:created xsi:type="dcterms:W3CDTF">2021-10-11T15:24:36Z</dcterms:created>
  <dcterms:modified xsi:type="dcterms:W3CDTF">2021-10-21T03:19:39Z</dcterms:modified>
</cp:coreProperties>
</file>