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2" r:id="rId6"/>
    <p:sldId id="266" r:id="rId7"/>
    <p:sldId id="267" r:id="rId8"/>
    <p:sldId id="271" r:id="rId9"/>
    <p:sldId id="270" r:id="rId10"/>
    <p:sldId id="261" r:id="rId11"/>
    <p:sldId id="272" r:id="rId12"/>
    <p:sldId id="273" r:id="rId13"/>
    <p:sldId id="274" r:id="rId14"/>
    <p:sldId id="275" r:id="rId15"/>
    <p:sldId id="264" r:id="rId16"/>
    <p:sldId id="265" r:id="rId17"/>
    <p:sldId id="268" r:id="rId18"/>
    <p:sldId id="269" r:id="rId19"/>
    <p:sldId id="260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B475"/>
    <a:srgbClr val="B9935D"/>
    <a:srgbClr val="E4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2048" autoAdjust="0"/>
  </p:normalViewPr>
  <p:slideViewPr>
    <p:cSldViewPr snapToGrid="0">
      <p:cViewPr varScale="1">
        <p:scale>
          <a:sx n="87" d="100"/>
          <a:sy n="87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B188C-AEB3-4789-82A5-7586D5708E8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11459-F259-474B-A6ED-B6573694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7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Apologies for</a:t>
            </a:r>
            <a:r>
              <a:rPr lang="en-GB" baseline="0" smtClean="0"/>
              <a:t> the terrible joke</a:t>
            </a:r>
          </a:p>
          <a:p>
            <a:r>
              <a:rPr lang="en-GB" baseline="0" smtClean="0"/>
              <a:t>A project to deal with a problem that must be very common across NHS organisations, but this is my showcase to talk about the work we have done at NUH to develop our own solution.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1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Many of you will know Tom from the NHS-R Community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49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So how does DataHoover help us to achieve these goals?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8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Only pulls measures once – denominator</a:t>
            </a:r>
            <a:r>
              <a:rPr lang="en-GB" baseline="0" smtClean="0"/>
              <a:t> data re-used, for example. Calculates rates.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8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Some people prefer to mainly use base R in packages and reduce dependencies. I’m unapologetic about my dependence on the tidyverse (the</a:t>
            </a:r>
            <a:r>
              <a:rPr lang="en-GB" baseline="0" smtClean="0"/>
              <a:t> truth is I’m terrible with base R)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8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They say that with great power comes great responsibility, but here I would say with great power comes the great</a:t>
            </a:r>
            <a:r>
              <a:rPr lang="en-GB" baseline="0" smtClean="0"/>
              <a:t> ability to make a royal mess of things. So DataHoover will try to check that you know what you are doing.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9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9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These</a:t>
            </a:r>
            <a:r>
              <a:rPr lang="en-GB" baseline="0" smtClean="0"/>
              <a:t> checks and balances serve the user but they are also helpful as a developer because they force you to be explicit about what inputs your function expects, and they raise the warning flag if something else comes through. It’s quite demanding!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259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Maternity is the testbed.</a:t>
            </a:r>
          </a:p>
          <a:p>
            <a:r>
              <a:rPr lang="en-GB" smtClean="0"/>
              <a:t>Apologies</a:t>
            </a:r>
            <a:r>
              <a:rPr lang="en-GB" baseline="0" smtClean="0"/>
              <a:t> that the code is not yet available outside of our Trust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11459-F259-474B-A6ED-B6573694685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11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UK/SPCreporter" TargetMode="External"/><Relationship Id="rId2" Type="http://schemas.openxmlformats.org/officeDocument/2006/relationships/hyperlink" Target="https://www.pexels.com/video/man-using-vacuum-cleaner-in-desert-6636788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.jpg"/><Relationship Id="rId4" Type="http://schemas.openxmlformats.org/officeDocument/2006/relationships/hyperlink" Target="https://youtu.be/fWYehE5U6Vs?t=286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9"/>
            <a:ext cx="7315200" cy="2610096"/>
          </a:xfrm>
        </p:spPr>
        <p:txBody>
          <a:bodyPr/>
          <a:lstStyle/>
          <a:p>
            <a:r>
              <a:rPr lang="en-GB" sz="4000" smtClean="0"/>
              <a:t>How we built</a:t>
            </a:r>
            <a:br>
              <a:rPr lang="en-GB" sz="4000" smtClean="0"/>
            </a:br>
            <a:r>
              <a:rPr lang="en-GB" sz="6000" smtClean="0"/>
              <a:t>DataHoover</a:t>
            </a:r>
            <a:endParaRPr lang="en-GB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3908544"/>
            <a:ext cx="7315200" cy="470165"/>
          </a:xfrm>
        </p:spPr>
        <p:txBody>
          <a:bodyPr/>
          <a:lstStyle/>
          <a:p>
            <a:r>
              <a:rPr lang="en-GB" sz="2400" smtClean="0"/>
              <a:t>(A </a:t>
            </a:r>
            <a:r>
              <a:rPr lang="en-GB" sz="2400"/>
              <a:t>reporting toolkit </a:t>
            </a:r>
            <a:r>
              <a:rPr lang="en-GB" sz="2400" smtClean="0"/>
              <a:t>that </a:t>
            </a:r>
            <a:r>
              <a:rPr lang="en-GB" sz="2400" i="1" smtClean="0"/>
              <a:t>doesn’t </a:t>
            </a:r>
            <a:r>
              <a:rPr lang="en-GB" sz="2400" smtClean="0"/>
              <a:t>suck)</a:t>
            </a:r>
            <a:endParaRPr lang="en-GB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0015" y="4860324"/>
            <a:ext cx="7315200" cy="7185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2400" smtClean="0"/>
              <a:t>Fran Barton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2400" smtClean="0"/>
              <a:t>Family Health, Nottingham University Hospitals</a:t>
            </a:r>
            <a:endParaRPr lang="en-GB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t="8054" r="8186" b="4182"/>
          <a:stretch/>
        </p:blipFill>
        <p:spPr>
          <a:xfrm>
            <a:off x="5923005" y="1298448"/>
            <a:ext cx="2364260" cy="25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smtClean="0"/>
              <a:t>The design</a:t>
            </a:r>
            <a:endParaRPr lang="en-GB" sz="6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Some principles and limitations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9777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Functional programming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72000" tIns="72000" rIns="72000" bIns="72000">
            <a:noAutofit/>
          </a:bodyPr>
          <a:lstStyle/>
          <a:p>
            <a:r>
              <a:rPr lang="en-GB" sz="3200" smtClean="0"/>
              <a:t>Package code is very Tidyverse-oriented and makes good use of latest features in </a:t>
            </a:r>
            <a:r>
              <a:rPr lang="en-GB" sz="3200" smtClean="0">
                <a:solidFill>
                  <a:srgbClr val="00B0F0"/>
                </a:solidFill>
              </a:rPr>
              <a:t>{dplyr}</a:t>
            </a:r>
            <a:r>
              <a:rPr lang="en-GB" sz="3200" smtClean="0"/>
              <a:t> and </a:t>
            </a:r>
            <a:r>
              <a:rPr lang="en-GB" sz="3200" smtClean="0">
                <a:solidFill>
                  <a:srgbClr val="00B0F0"/>
                </a:solidFill>
              </a:rPr>
              <a:t>{purrr}</a:t>
            </a:r>
            <a:r>
              <a:rPr lang="en-GB" sz="3200" smtClean="0"/>
              <a:t> to adopt a functional programming approach – using lists and nested data within tibbles</a:t>
            </a:r>
          </a:p>
          <a:p>
            <a:r>
              <a:rPr lang="en-GB" sz="3200" smtClean="0"/>
              <a:t>Not always the preferred approach but makes it easier to read the code and get stuck in (IMHO)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21313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Deliberate friction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72000" tIns="72000" rIns="72000" bIns="72000">
            <a:noAutofit/>
          </a:bodyPr>
          <a:lstStyle/>
          <a:p>
            <a:r>
              <a:rPr lang="en-GB" sz="3200" smtClean="0"/>
              <a:t>DataHoover makes life easier…</a:t>
            </a:r>
          </a:p>
          <a:p>
            <a:r>
              <a:rPr lang="en-GB" sz="3200" smtClean="0"/>
              <a:t>…but it also makes things </a:t>
            </a:r>
            <a:r>
              <a:rPr lang="en-GB" sz="3200" smtClean="0">
                <a:solidFill>
                  <a:srgbClr val="00B0F0"/>
                </a:solidFill>
              </a:rPr>
              <a:t>a little harder</a:t>
            </a:r>
          </a:p>
          <a:p>
            <a:r>
              <a:rPr lang="en-GB" sz="3200" smtClean="0"/>
              <a:t>It requires you to specify measure references and titles accurately, and provide start and end datetimes</a:t>
            </a:r>
          </a:p>
          <a:p>
            <a:r>
              <a:rPr lang="en-GB" sz="3200" smtClean="0"/>
              <a:t>Instead of making assumptions and using internal shortcuts, it will give you an error message</a:t>
            </a:r>
          </a:p>
          <a:p>
            <a:r>
              <a:rPr lang="en-GB" sz="3200" smtClean="0">
                <a:solidFill>
                  <a:srgbClr val="00B0F0"/>
                </a:solidFill>
              </a:rPr>
              <a:t>With great power…</a:t>
            </a:r>
          </a:p>
        </p:txBody>
      </p:sp>
    </p:spTree>
    <p:extLst>
      <p:ext uri="{BB962C8B-B14F-4D97-AF65-F5344CB8AC3E}">
        <p14:creationId xmlns:p14="http://schemas.microsoft.com/office/powerpoint/2010/main" val="33509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Verbosity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437" y="1211854"/>
            <a:ext cx="7315200" cy="3583071"/>
          </a:xfrm>
        </p:spPr>
        <p:txBody>
          <a:bodyPr lIns="72000" tIns="72000" rIns="72000" bIns="72000">
            <a:noAutofit/>
          </a:bodyPr>
          <a:lstStyle/>
          <a:p>
            <a:r>
              <a:rPr lang="en-GB" sz="3200" smtClean="0"/>
              <a:t>DataHoover is </a:t>
            </a:r>
            <a:r>
              <a:rPr lang="en-GB" sz="3200" smtClean="0">
                <a:solidFill>
                  <a:srgbClr val="00B0F0"/>
                </a:solidFill>
              </a:rPr>
              <a:t>very chatty</a:t>
            </a:r>
          </a:p>
          <a:p>
            <a:r>
              <a:rPr lang="en-GB" sz="3200" smtClean="0"/>
              <a:t>It will tell you what you have asked for, and it will tell you what it is doing, and it will tell you what it has done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77" b="3604"/>
          <a:stretch/>
        </p:blipFill>
        <p:spPr>
          <a:xfrm>
            <a:off x="4142057" y="4204692"/>
            <a:ext cx="7374592" cy="15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Assertiveness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72000" tIns="72000" rIns="72000" bIns="72000">
            <a:noAutofit/>
          </a:bodyPr>
          <a:lstStyle/>
          <a:p>
            <a:r>
              <a:rPr lang="en-GB" sz="3200" smtClean="0"/>
              <a:t>DataHoover code contains a lot of assertions, using the </a:t>
            </a:r>
            <a:r>
              <a:rPr lang="en-GB" sz="3200" smtClean="0">
                <a:solidFill>
                  <a:srgbClr val="00B0F0"/>
                </a:solidFill>
              </a:rPr>
              <a:t>{assertthat}</a:t>
            </a:r>
            <a:r>
              <a:rPr lang="en-GB" sz="3200" smtClean="0"/>
              <a:t> package</a:t>
            </a:r>
          </a:p>
          <a:p>
            <a:r>
              <a:rPr lang="en-GB" sz="3200" smtClean="0"/>
              <a:t>These generate helpful and precise error messages if things aren’t right</a:t>
            </a:r>
          </a:p>
          <a:p>
            <a:r>
              <a:rPr lang="en-GB" sz="3200" smtClean="0"/>
              <a:t>When working with data, using a package that is in development, you want to be sure that the data pipeline is still doing what expect it to be doing</a:t>
            </a:r>
          </a:p>
          <a:p>
            <a:r>
              <a:rPr lang="en-GB" sz="3200" smtClean="0"/>
              <a:t>DataHoover can be </a:t>
            </a:r>
            <a:r>
              <a:rPr lang="en-GB" sz="3200" smtClean="0">
                <a:solidFill>
                  <a:srgbClr val="00B0F0"/>
                </a:solidFill>
              </a:rPr>
              <a:t>quite demanding</a:t>
            </a:r>
            <a:r>
              <a:rPr lang="en-GB" sz="320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1256" y="466520"/>
            <a:ext cx="134321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smtClean="0"/>
              <a:t>The future</a:t>
            </a:r>
            <a:endParaRPr lang="en-GB" sz="6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Sharing the code more widely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9105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We’d like to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6900332" cy="5120640"/>
          </a:xfrm>
        </p:spPr>
        <p:txBody>
          <a:bodyPr tIns="108000" bIns="108000" anchor="t">
            <a:noAutofit/>
          </a:bodyPr>
          <a:lstStyle/>
          <a:p>
            <a:r>
              <a:rPr lang="en-GB" sz="3200" smtClean="0"/>
              <a:t>Improve </a:t>
            </a:r>
            <a:r>
              <a:rPr lang="en-GB" sz="3200" smtClean="0"/>
              <a:t>(and update!) the package </a:t>
            </a:r>
            <a:r>
              <a:rPr lang="en-GB" sz="3200" smtClean="0">
                <a:solidFill>
                  <a:srgbClr val="00B0F0"/>
                </a:solidFill>
              </a:rPr>
              <a:t>documentation</a:t>
            </a:r>
            <a:r>
              <a:rPr lang="en-GB" sz="3200" smtClean="0"/>
              <a:t> so </a:t>
            </a:r>
            <a:r>
              <a:rPr lang="en-GB" sz="3200" smtClean="0"/>
              <a:t>it’s really clear what it does and how to use it</a:t>
            </a:r>
          </a:p>
          <a:p>
            <a:r>
              <a:rPr lang="en-GB" sz="3200" smtClean="0"/>
              <a:t>Get feedback on the </a:t>
            </a:r>
            <a:r>
              <a:rPr lang="en-GB" sz="3200" smtClean="0">
                <a:solidFill>
                  <a:srgbClr val="00B0F0"/>
                </a:solidFill>
              </a:rPr>
              <a:t>design structure </a:t>
            </a:r>
            <a:r>
              <a:rPr lang="en-GB" sz="3200" smtClean="0"/>
              <a:t>of DH running alongside a sibling SQL + YAML repository</a:t>
            </a:r>
          </a:p>
          <a:p>
            <a:r>
              <a:rPr lang="en-GB" sz="3200" smtClean="0">
                <a:solidFill>
                  <a:srgbClr val="00B0F0"/>
                </a:solidFill>
              </a:rPr>
              <a:t>Promote</a:t>
            </a:r>
            <a:r>
              <a:rPr lang="en-GB" sz="3200" smtClean="0"/>
              <a:t> the package so it might be more widely used within our Trust</a:t>
            </a:r>
          </a:p>
          <a:p>
            <a:r>
              <a:rPr lang="en-GB" sz="3200" smtClean="0"/>
              <a:t>Get approval for the code to be shared on a </a:t>
            </a:r>
            <a:r>
              <a:rPr lang="en-GB" sz="3200" smtClean="0">
                <a:solidFill>
                  <a:srgbClr val="00B0F0"/>
                </a:solidFill>
              </a:rPr>
              <a:t>public</a:t>
            </a:r>
            <a:r>
              <a:rPr lang="en-GB" sz="3200" smtClean="0"/>
              <a:t> repository such as GitHub</a:t>
            </a:r>
          </a:p>
          <a:p>
            <a:endParaRPr lang="en-GB" sz="3200" smtClean="0"/>
          </a:p>
          <a:p>
            <a:endParaRPr lang="en-GB" sz="3200" smtClean="0"/>
          </a:p>
        </p:txBody>
      </p:sp>
    </p:spTree>
    <p:extLst>
      <p:ext uri="{BB962C8B-B14F-4D97-AF65-F5344CB8AC3E}">
        <p14:creationId xmlns:p14="http://schemas.microsoft.com/office/powerpoint/2010/main" val="21607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… so that people can make their own versions and submt enhancements</a:t>
            </a:r>
            <a:endParaRPr lang="en-GB"/>
          </a:p>
        </p:txBody>
      </p:sp>
      <p:sp>
        <p:nvSpPr>
          <p:cNvPr id="5" name="Cloud 4"/>
          <p:cNvSpPr/>
          <p:nvPr/>
        </p:nvSpPr>
        <p:spPr>
          <a:xfrm>
            <a:off x="3781425" y="609600"/>
            <a:ext cx="7562850" cy="5819775"/>
          </a:xfrm>
          <a:prstGeom prst="clou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55" y="863600"/>
            <a:ext cx="6828366" cy="5121275"/>
          </a:xfrm>
        </p:spPr>
      </p:pic>
    </p:spTree>
    <p:extLst>
      <p:ext uri="{BB962C8B-B14F-4D97-AF65-F5344CB8AC3E}">
        <p14:creationId xmlns:p14="http://schemas.microsoft.com/office/powerpoint/2010/main" val="16838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79894"/>
            <a:ext cx="6900332" cy="5489067"/>
          </a:xfrm>
        </p:spPr>
        <p:txBody>
          <a:bodyPr tIns="108000" bIns="108000" anchor="t">
            <a:noAutofit/>
          </a:bodyPr>
          <a:lstStyle/>
          <a:p>
            <a:r>
              <a:rPr lang="en-GB" sz="3200" smtClean="0"/>
              <a:t>DataHoover gives us a quick, reliable and flexible way to answer customer queries with summary figures or detailed event lists</a:t>
            </a:r>
          </a:p>
          <a:p>
            <a:r>
              <a:rPr lang="en-GB" sz="3200" smtClean="0"/>
              <a:t>It handles a lot of the “dirty work”</a:t>
            </a:r>
          </a:p>
          <a:p>
            <a:r>
              <a:rPr lang="en-GB" sz="3200" smtClean="0"/>
              <a:t>DataHoover has some deliberate friction designed in in order to reduce the risk of </a:t>
            </a:r>
            <a:r>
              <a:rPr lang="en-GB" sz="3200" smtClean="0"/>
              <a:t>user </a:t>
            </a:r>
            <a:r>
              <a:rPr lang="en-GB" sz="3200" smtClean="0"/>
              <a:t>error</a:t>
            </a:r>
          </a:p>
          <a:p>
            <a:r>
              <a:rPr lang="en-GB" sz="3200" smtClean="0"/>
              <a:t>DataHoover is scalable to large </a:t>
            </a:r>
            <a:r>
              <a:rPr lang="en-GB" sz="3200" smtClean="0"/>
              <a:t>reports: </a:t>
            </a:r>
            <a:r>
              <a:rPr lang="en-GB" sz="3200" smtClean="0"/>
              <a:t>it can retrieve and aggregate many metrics into a single bundle</a:t>
            </a:r>
          </a:p>
          <a:p>
            <a:endParaRPr lang="en-GB" sz="3200" smtClean="0"/>
          </a:p>
        </p:txBody>
      </p:sp>
    </p:spTree>
    <p:extLst>
      <p:ext uri="{BB962C8B-B14F-4D97-AF65-F5344CB8AC3E}">
        <p14:creationId xmlns:p14="http://schemas.microsoft.com/office/powerpoint/2010/main" val="38119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794657"/>
            <a:ext cx="5159974" cy="990599"/>
          </a:xfrm>
        </p:spPr>
        <p:txBody>
          <a:bodyPr tIns="108000" bIns="108000" anchor="t" anchorCtr="0">
            <a:noAutofit/>
          </a:bodyPr>
          <a:lstStyle/>
          <a:p>
            <a:r>
              <a:rPr lang="en-GB" sz="4000" smtClean="0"/>
              <a:t>Acknowledgements</a:t>
            </a:r>
            <a:endParaRPr 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1785256"/>
            <a:ext cx="7315200" cy="4204063"/>
          </a:xfrm>
        </p:spPr>
        <p:txBody>
          <a:bodyPr tIns="108000" bIns="108000" anchor="t" anchorCtr="0">
            <a:noAutofit/>
          </a:bodyPr>
          <a:lstStyle/>
          <a:p>
            <a:r>
              <a:rPr lang="en-GB" smtClean="0"/>
              <a:t>Desert image from </a:t>
            </a:r>
            <a:r>
              <a:rPr lang="en-GB" i="1" smtClean="0"/>
              <a:t>cottonbro studio</a:t>
            </a:r>
            <a:r>
              <a:rPr lang="en-GB" smtClean="0"/>
              <a:t> on pexels </a:t>
            </a:r>
            <a:r>
              <a:rPr lang="en-GB" smtClean="0">
                <a:hlinkClick r:id="rId2"/>
              </a:rPr>
              <a:t>https</a:t>
            </a:r>
            <a:r>
              <a:rPr lang="en-GB">
                <a:hlinkClick r:id="rId2"/>
              </a:rPr>
              <a:t>://www.pexels.com/video/man-using-vacuum-cleaner-in-desert-6636788</a:t>
            </a:r>
            <a:r>
              <a:rPr lang="en-GB" smtClean="0">
                <a:hlinkClick r:id="rId2"/>
              </a:rPr>
              <a:t>/</a:t>
            </a:r>
            <a:endParaRPr lang="en-GB" smtClean="0"/>
          </a:p>
          <a:p>
            <a:r>
              <a:rPr lang="en-GB"/>
              <a:t>{SPCreporter} </a:t>
            </a:r>
            <a:r>
              <a:rPr lang="en-GB">
                <a:hlinkClick r:id="rId3"/>
              </a:rPr>
              <a:t>https://</a:t>
            </a:r>
            <a:r>
              <a:rPr lang="en-GB" smtClean="0">
                <a:hlinkClick r:id="rId3"/>
              </a:rPr>
              <a:t>github.com/ThomUK/SPCreporter</a:t>
            </a:r>
            <a:endParaRPr lang="en-GB" smtClean="0"/>
          </a:p>
          <a:p>
            <a:r>
              <a:rPr lang="en-GB"/>
              <a:t>{SPCreporter} presentation </a:t>
            </a:r>
            <a:r>
              <a:rPr lang="en-GB" smtClean="0"/>
              <a:t>by Tom Smith 2022 </a:t>
            </a:r>
            <a:r>
              <a:rPr lang="en-GB">
                <a:hlinkClick r:id="rId4"/>
              </a:rPr>
              <a:t>https://</a:t>
            </a:r>
            <a:r>
              <a:rPr lang="en-GB" smtClean="0">
                <a:hlinkClick r:id="rId4"/>
              </a:rPr>
              <a:t>youtu.be/fWYehE5U6Vs?t=2862</a:t>
            </a:r>
            <a:endParaRPr lang="en-GB" smtClean="0"/>
          </a:p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t="8054" r="8186" b="4182"/>
          <a:stretch/>
        </p:blipFill>
        <p:spPr>
          <a:xfrm>
            <a:off x="163580" y="1654627"/>
            <a:ext cx="3098211" cy="3342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3921" y="3177262"/>
            <a:ext cx="1382153" cy="12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DataHoover</a:t>
            </a:r>
            <a:br>
              <a:rPr lang="en-GB" smtClean="0"/>
            </a:br>
            <a:r>
              <a:rPr lang="en-GB" smtClean="0"/>
              <a:t>essentials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6900332" cy="5120640"/>
          </a:xfrm>
          <a:prstGeom prst="rect">
            <a:avLst/>
          </a:prstGeom>
        </p:spPr>
        <p:txBody>
          <a:bodyPr vert="horz" lIns="91440" tIns="108000" rIns="91440" bIns="10800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smtClean="0"/>
              <a:t>An </a:t>
            </a:r>
            <a:r>
              <a:rPr lang="en-GB" sz="3200" smtClean="0">
                <a:solidFill>
                  <a:srgbClr val="00B0F0"/>
                </a:solidFill>
              </a:rPr>
              <a:t>R package </a:t>
            </a:r>
            <a:r>
              <a:rPr lang="en-GB" sz="3200" smtClean="0"/>
              <a:t>originally designed and developed by Tom Smith at NUH, since May 2022</a:t>
            </a:r>
          </a:p>
          <a:p>
            <a:r>
              <a:rPr lang="en-GB" sz="3200" smtClean="0"/>
              <a:t>Designed to play nicely with other packages such as </a:t>
            </a:r>
            <a:r>
              <a:rPr lang="en-GB" sz="3200" smtClean="0">
                <a:solidFill>
                  <a:srgbClr val="00B0F0"/>
                </a:solidFill>
              </a:rPr>
              <a:t>{SPCreporter}</a:t>
            </a:r>
            <a:r>
              <a:rPr lang="en-GB" sz="3200" smtClean="0"/>
              <a:t> </a:t>
            </a:r>
            <a:r>
              <a:rPr lang="en-GB" sz="3200" smtClean="0"/>
              <a:t>and </a:t>
            </a:r>
            <a:r>
              <a:rPr lang="en-GB" sz="3200" smtClean="0">
                <a:solidFill>
                  <a:srgbClr val="00B0F0"/>
                </a:solidFill>
              </a:rPr>
              <a:t>{NHSRplotthedots}</a:t>
            </a:r>
            <a:endParaRPr lang="en-GB" sz="3200" smtClean="0">
              <a:solidFill>
                <a:srgbClr val="00B0F0"/>
              </a:solidFill>
            </a:endParaRPr>
          </a:p>
          <a:p>
            <a:r>
              <a:rPr lang="en-GB" sz="3200" smtClean="0"/>
              <a:t>Currently just used within Family Health (mainly maternity and neonatal</a:t>
            </a:r>
            <a:r>
              <a:rPr lang="en-GB" sz="3200" smtClean="0"/>
              <a:t>) at our Trust</a:t>
            </a:r>
            <a:endParaRPr lang="en-GB" sz="3200" smtClean="0"/>
          </a:p>
        </p:txBody>
      </p:sp>
    </p:spTree>
    <p:extLst>
      <p:ext uri="{BB962C8B-B14F-4D97-AF65-F5344CB8AC3E}">
        <p14:creationId xmlns:p14="http://schemas.microsoft.com/office/powerpoint/2010/main" val="40435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>
              <a:spcAft>
                <a:spcPts val="2400"/>
              </a:spcAft>
            </a:pPr>
            <a:r>
              <a:rPr lang="en-GB" smtClean="0"/>
              <a:t/>
            </a:r>
            <a:br>
              <a:rPr lang="en-GB" smtClean="0"/>
            </a:br>
            <a:r>
              <a:rPr lang="en-GB"/>
              <a:t/>
            </a:r>
            <a:br>
              <a:rPr lang="en-GB"/>
            </a:br>
            <a:r>
              <a:rPr lang="en-GB" smtClean="0"/>
              <a:t>Thank you</a:t>
            </a:r>
            <a:br>
              <a:rPr lang="en-GB" smtClean="0"/>
            </a:br>
            <a:r>
              <a:rPr lang="en-GB"/>
              <a:t/>
            </a:r>
            <a:br>
              <a:rPr lang="en-GB"/>
            </a:br>
            <a:r>
              <a:rPr lang="en-GB" sz="2000" smtClean="0"/>
              <a:t>Do </a:t>
            </a:r>
            <a:r>
              <a:rPr lang="en-GB" sz="2000"/>
              <a:t>get in touch</a:t>
            </a:r>
            <a:r>
              <a:rPr lang="en-GB" sz="2000" smtClean="0"/>
              <a:t>:</a:t>
            </a:r>
            <a:br>
              <a:rPr lang="en-GB" sz="2000" smtClean="0"/>
            </a:br>
            <a:r>
              <a:rPr lang="en-GB" sz="2000"/>
              <a:t/>
            </a:r>
            <a:br>
              <a:rPr lang="en-GB" sz="2000"/>
            </a:br>
            <a:r>
              <a:rPr lang="en-GB" sz="2000"/>
              <a:t/>
            </a:r>
            <a:br>
              <a:rPr lang="en-GB" sz="2000"/>
            </a:br>
            <a:r>
              <a:rPr lang="en-GB" sz="2000" smtClean="0"/>
              <a:t>francis.barton@nuh.nhs.uk </a:t>
            </a:r>
            <a:r>
              <a:rPr lang="en-GB" sz="2000"/>
              <a:t/>
            </a:r>
            <a:br>
              <a:rPr lang="en-GB" sz="200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>ludictech@post.lurk.org</a:t>
            </a:r>
            <a:endParaRPr lang="en-GB" sz="2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123837"/>
            <a:ext cx="4897438" cy="48974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2" y="4457700"/>
            <a:ext cx="275034" cy="314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35" y="3695700"/>
            <a:ext cx="257176" cy="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1" y="429922"/>
            <a:ext cx="7315200" cy="1055769"/>
          </a:xfrm>
        </p:spPr>
        <p:txBody>
          <a:bodyPr>
            <a:normAutofit/>
          </a:bodyPr>
          <a:lstStyle/>
          <a:p>
            <a:r>
              <a:rPr lang="en-GB" sz="6000" smtClean="0"/>
              <a:t>The situation</a:t>
            </a:r>
            <a:endParaRPr lang="en-GB" sz="6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1054" y="5475731"/>
            <a:ext cx="4753575" cy="494502"/>
          </a:xfrm>
        </p:spPr>
        <p:txBody>
          <a:bodyPr>
            <a:noAutofit/>
          </a:bodyPr>
          <a:lstStyle/>
          <a:p>
            <a:r>
              <a:rPr lang="en-GB" sz="3200" smtClean="0"/>
              <a:t>Why we built DataHoover</a:t>
            </a:r>
            <a:endParaRPr lang="en-GB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09" y="1485691"/>
            <a:ext cx="7245102" cy="382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66" y="1123837"/>
            <a:ext cx="3107227" cy="4601183"/>
          </a:xfrm>
        </p:spPr>
        <p:txBody>
          <a:bodyPr/>
          <a:lstStyle/>
          <a:p>
            <a:r>
              <a:rPr lang="en-GB" smtClean="0"/>
              <a:t>We needed </a:t>
            </a:r>
            <a:r>
              <a:rPr lang="en-GB" smtClean="0"/>
              <a:t>to…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6900332" cy="5120640"/>
          </a:xfrm>
        </p:spPr>
        <p:txBody>
          <a:bodyPr tIns="108000" bIns="108000" anchor="t">
            <a:noAutofit/>
          </a:bodyPr>
          <a:lstStyle/>
          <a:p>
            <a:r>
              <a:rPr lang="en-GB" sz="3200"/>
              <a:t>Respond quickly to </a:t>
            </a:r>
            <a:r>
              <a:rPr lang="en-GB" sz="3200">
                <a:solidFill>
                  <a:srgbClr val="00B0F0"/>
                </a:solidFill>
              </a:rPr>
              <a:t>customer requests</a:t>
            </a:r>
            <a:r>
              <a:rPr lang="en-GB" sz="3200"/>
              <a:t> for data</a:t>
            </a:r>
          </a:p>
          <a:p>
            <a:r>
              <a:rPr lang="en-GB" sz="3200"/>
              <a:t>Produce aggregated (for example monthly) </a:t>
            </a:r>
            <a:r>
              <a:rPr lang="en-GB" sz="3200">
                <a:solidFill>
                  <a:srgbClr val="00B0F0"/>
                </a:solidFill>
              </a:rPr>
              <a:t>counts</a:t>
            </a:r>
            <a:r>
              <a:rPr lang="en-GB" sz="3200"/>
              <a:t> or rates for reporting</a:t>
            </a:r>
          </a:p>
          <a:p>
            <a:r>
              <a:rPr lang="en-GB" sz="3200"/>
              <a:t>Produce patient-level or incident-level </a:t>
            </a:r>
            <a:r>
              <a:rPr lang="en-GB" sz="3200">
                <a:solidFill>
                  <a:srgbClr val="00B0F0"/>
                </a:solidFill>
              </a:rPr>
              <a:t>event lists</a:t>
            </a:r>
            <a:r>
              <a:rPr lang="en-GB" sz="3200"/>
              <a:t> for investigation and audit</a:t>
            </a:r>
          </a:p>
          <a:p>
            <a:r>
              <a:rPr lang="en-GB" sz="3200" smtClean="0"/>
              <a:t>Interact </a:t>
            </a:r>
            <a:r>
              <a:rPr lang="en-GB" sz="3200" smtClean="0">
                <a:solidFill>
                  <a:srgbClr val="00B0F0"/>
                </a:solidFill>
              </a:rPr>
              <a:t>efficiently</a:t>
            </a:r>
            <a:r>
              <a:rPr lang="en-GB" sz="3200" smtClean="0"/>
              <a:t> with</a:t>
            </a:r>
            <a:r>
              <a:rPr lang="en-GB" sz="3200" smtClean="0"/>
              <a:t> </a:t>
            </a:r>
            <a:r>
              <a:rPr lang="en-GB" sz="3200" smtClean="0"/>
              <a:t>a suite of SQL </a:t>
            </a:r>
            <a:r>
              <a:rPr lang="en-GB" sz="3200" smtClean="0"/>
              <a:t>queries, </a:t>
            </a:r>
            <a:r>
              <a:rPr lang="en-GB" sz="3200" smtClean="0"/>
              <a:t>and process the data returned</a:t>
            </a:r>
          </a:p>
          <a:p>
            <a:r>
              <a:rPr lang="en-GB" sz="3200" smtClean="0"/>
              <a:t>Manage </a:t>
            </a:r>
            <a:r>
              <a:rPr lang="en-GB" sz="3200" smtClean="0"/>
              <a:t>connections to </a:t>
            </a:r>
            <a:r>
              <a:rPr lang="en-GB" sz="3200" smtClean="0">
                <a:solidFill>
                  <a:srgbClr val="00B0F0"/>
                </a:solidFill>
              </a:rPr>
              <a:t>multiple </a:t>
            </a:r>
            <a:r>
              <a:rPr lang="en-GB" sz="3200" smtClean="0">
                <a:solidFill>
                  <a:srgbClr val="00B0F0"/>
                </a:solidFill>
              </a:rPr>
              <a:t>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0788" y="5489379"/>
            <a:ext cx="98121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smtClean="0"/>
              <a:t>How DataHoover helps</a:t>
            </a:r>
            <a:endParaRPr lang="en-GB" sz="6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Some examples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9984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Customer questions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741" y="4343400"/>
            <a:ext cx="7521099" cy="164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smtClean="0"/>
              <a:t>“How many babies were born at our Trust in 2022?”</a:t>
            </a:r>
            <a:endParaRPr lang="en-GB" sz="4000"/>
          </a:p>
        </p:txBody>
      </p:sp>
      <p:grpSp>
        <p:nvGrpSpPr>
          <p:cNvPr id="10" name="Group 9"/>
          <p:cNvGrpSpPr/>
          <p:nvPr/>
        </p:nvGrpSpPr>
        <p:grpSpPr>
          <a:xfrm>
            <a:off x="3771741" y="762000"/>
            <a:ext cx="5294381" cy="3500272"/>
            <a:chOff x="3771741" y="762000"/>
            <a:chExt cx="5294381" cy="35002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812" t="2955" r="3125" b="2955"/>
            <a:stretch/>
          </p:blipFill>
          <p:spPr>
            <a:xfrm>
              <a:off x="3771741" y="762000"/>
              <a:ext cx="5294381" cy="35002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-480000">
              <a:off x="4484178" y="782006"/>
              <a:ext cx="1391182" cy="246221"/>
            </a:xfrm>
            <a:prstGeom prst="rect">
              <a:avLst/>
            </a:prstGeom>
            <a:solidFill>
              <a:srgbClr val="E6B475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GB" sz="160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Statistical</a:t>
              </a:r>
              <a:endParaRPr lang="en-GB" sz="160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21300000">
              <a:off x="5174649" y="3372467"/>
              <a:ext cx="1235904" cy="246221"/>
            </a:xfrm>
            <a:prstGeom prst="rect">
              <a:avLst/>
            </a:prstGeom>
            <a:solidFill>
              <a:srgbClr val="E6B475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GB" sz="160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Data analyst</a:t>
              </a:r>
              <a:endParaRPr lang="en-GB" sz="160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1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02443" y="1032292"/>
            <a:ext cx="4216140" cy="208111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              |&gt;</a:t>
            </a:r>
          </a:p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 dh_aggregate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2022-01-01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”</a:t>
            </a:r>
            <a:r>
              <a:rPr lang="en-GB" smtClean="0">
                <a:solidFill>
                  <a:schemeClr val="tx1"/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,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“2022-12-31”</a:t>
            </a:r>
            <a:r>
              <a:rPr lang="en-GB" smtClean="0">
                <a:solidFill>
                  <a:schemeClr val="tx1"/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,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“month”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97" y="1076020"/>
            <a:ext cx="2947482" cy="4601183"/>
          </a:xfrm>
        </p:spPr>
        <p:txBody>
          <a:bodyPr/>
          <a:lstStyle/>
          <a:p>
            <a:pPr algn="ctr"/>
            <a:r>
              <a:rPr lang="en-GB" smtClean="0"/>
              <a:t>Question</a:t>
            </a:r>
            <a:br>
              <a:rPr lang="en-GB" smtClean="0"/>
            </a:br>
            <a:r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  <a:t>ↆ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Event list</a:t>
            </a:r>
            <a:br>
              <a:rPr lang="en-GB" smtClean="0"/>
            </a:b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ↆ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313" y="733425"/>
            <a:ext cx="4976279" cy="528637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lIns="72000" tIns="72000" rIns="72000" bIns="72000" anchor="b" anchorCtr="0">
            <a:noAutofit/>
          </a:bodyPr>
          <a:lstStyle/>
          <a:p>
            <a:pPr marL="0" indent="0" algn="r">
              <a:buNone/>
            </a:pPr>
            <a:r>
              <a:rPr lang="en-GB" sz="3200" smtClean="0"/>
              <a:t>DataHoover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48725" y="864108"/>
            <a:ext cx="2838450" cy="3603117"/>
          </a:xfrm>
          <a:prstGeom prst="round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smtClean="0"/>
              <a:t>SQL + YAML repository</a:t>
            </a:r>
          </a:p>
          <a:p>
            <a:pPr marL="0" indent="0">
              <a:buNone/>
            </a:pPr>
            <a:r>
              <a:rPr lang="en-GB" sz="2800" smtClean="0"/>
              <a:t>* SQL query holds the logic</a:t>
            </a:r>
          </a:p>
          <a:p>
            <a:pPr marL="0" indent="0">
              <a:buNone/>
            </a:pPr>
            <a:r>
              <a:rPr lang="en-GB" sz="2800" smtClean="0"/>
              <a:t>* YAML config manages DBs and dates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9800" y="1032292"/>
            <a:ext cx="3577162" cy="1685924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</a:t>
            </a: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h_get_data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</a:t>
            </a:r>
          </a:p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“M2”</a:t>
            </a:r>
            <a:r>
              <a:rPr lang="en-GB" smtClean="0">
                <a:latin typeface="FiraCode NF" pitchFamily="2" charset="0"/>
                <a:ea typeface="FiraCode NF" pitchFamily="2" charset="0"/>
                <a:cs typeface="FiraCode NF" pitchFamily="2" charset="0"/>
              </a:rPr>
              <a:t>,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“Total births”</a:t>
            </a:r>
            <a:r>
              <a:rPr lang="en-GB" smtClean="0">
                <a:latin typeface="FiraCode NF" pitchFamily="2" charset="0"/>
                <a:ea typeface="FiraCode NF" pitchFamily="2" charset="0"/>
                <a:cs typeface="FiraCode NF" pitchFamily="2" charset="0"/>
              </a:rPr>
              <a:t>,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“2022-01-01”</a:t>
            </a:r>
            <a:r>
              <a:rPr lang="en-GB" smtClean="0">
                <a:latin typeface="FiraCode NF" pitchFamily="2" charset="0"/>
                <a:ea typeface="FiraCode NF" pitchFamily="2" charset="0"/>
                <a:cs typeface="FiraCode NF" pitchFamily="2" charset="0"/>
              </a:rPr>
              <a:t>,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“2022-12-31”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799917" y="1214380"/>
            <a:ext cx="11906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7723188" y="2122741"/>
            <a:ext cx="11906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2443" y="1020819"/>
            <a:ext cx="3340664" cy="922869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event_list </a:t>
            </a:r>
            <a:r>
              <a:rPr lang="en-GB" smtClean="0">
                <a:solidFill>
                  <a:schemeClr val="tx1">
                    <a:lumMod val="85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&lt;-</a:t>
            </a:r>
          </a:p>
          <a:p>
            <a:pPr marL="0" indent="0"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 dh_get_data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87665" y="1046857"/>
            <a:ext cx="4216140" cy="2081117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dh_aggregate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</a:t>
            </a:r>
            <a:r>
              <a:rPr lang="en-GB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event_list</a:t>
            </a:r>
            <a:r>
              <a:rPr lang="en-GB" smtClean="0">
                <a:solidFill>
                  <a:schemeClr val="tx1"/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,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2022-01-01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”</a:t>
            </a:r>
            <a:r>
              <a:rPr lang="en-GB" smtClean="0">
                <a:solidFill>
                  <a:schemeClr val="tx1"/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,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“2022-12-31”</a:t>
            </a:r>
            <a:r>
              <a:rPr lang="en-GB" smtClean="0">
                <a:solidFill>
                  <a:schemeClr val="tx1"/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,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“month”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207177" y="1332000"/>
            <a:ext cx="2891361" cy="45731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dh_get_data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64832" y="3469411"/>
            <a:ext cx="2891362" cy="46800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dh_create_conns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62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5" grpId="1" animBg="1"/>
      <p:bldP spid="6" grpId="0" animBg="1"/>
      <p:bldP spid="7" grpId="0" animBg="1"/>
      <p:bldP spid="9" grpId="0" animBg="1"/>
      <p:bldP spid="9" grpId="1" animBg="1"/>
      <p:bldP spid="10" grpId="0" animBg="1"/>
      <p:bldP spid="10" grpId="1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But there’s more…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65" y="1123837"/>
            <a:ext cx="2947482" cy="4601183"/>
          </a:xfrm>
        </p:spPr>
        <p:txBody>
          <a:bodyPr/>
          <a:lstStyle/>
          <a:p>
            <a:pPr algn="ctr"/>
            <a:r>
              <a:rPr lang="en-GB" smtClean="0"/>
              <a:t>Question</a:t>
            </a:r>
            <a:br>
              <a:rPr lang="en-GB" smtClean="0"/>
            </a:br>
            <a:r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  <a:t>ↆ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Event list</a:t>
            </a:r>
            <a:br>
              <a:rPr lang="en-GB" smtClean="0"/>
            </a:b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ↆ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Summary</a:t>
            </a:r>
            <a:br>
              <a:rPr lang="en-GB" smtClean="0"/>
            </a:br>
            <a:r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  <a:t>ↆ</a:t>
            </a:r>
            <a:br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  <a:t>Data bundle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313" y="733425"/>
            <a:ext cx="4976279" cy="528637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lIns="72000" tIns="72000" rIns="72000" bIns="72000" anchor="b" anchorCtr="0">
            <a:noAutofit/>
          </a:bodyPr>
          <a:lstStyle/>
          <a:p>
            <a:pPr marL="0" indent="0" algn="r">
              <a:buNone/>
            </a:pPr>
            <a:r>
              <a:rPr lang="en-GB" sz="3200" smtClean="0"/>
              <a:t>DataHoover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48725" y="864108"/>
            <a:ext cx="2838450" cy="3603117"/>
          </a:xfrm>
          <a:prstGeom prst="round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smtClean="0"/>
              <a:t>SQL + YAML repository</a:t>
            </a:r>
          </a:p>
          <a:p>
            <a:pPr marL="0" indent="0">
              <a:buNone/>
            </a:pPr>
            <a:r>
              <a:rPr lang="en-GB" sz="2800" smtClean="0"/>
              <a:t>* SQL query holds the logic</a:t>
            </a:r>
          </a:p>
          <a:p>
            <a:pPr marL="0" indent="0">
              <a:buNone/>
            </a:pPr>
            <a:r>
              <a:rPr lang="en-GB" sz="2800" smtClean="0"/>
              <a:t>* YAML config manages DBs and dates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799917" y="1214380"/>
            <a:ext cx="11906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7723188" y="2122741"/>
            <a:ext cx="11906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89741" y="1940039"/>
            <a:ext cx="2891362" cy="46800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dh_create_conns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93063" y="1140100"/>
            <a:ext cx="2262822" cy="46800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dh_get_data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443546" y="1536766"/>
            <a:ext cx="2392342" cy="46939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dh_aggregate(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076949" y="3590830"/>
            <a:ext cx="4127006" cy="1517002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dh_build_report_dataset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(measure_cfg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, report_cfg,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“2020-01-01”</a:t>
            </a:r>
            <a:r>
              <a:rPr lang="en-GB" smtClean="0">
                <a:solidFill>
                  <a:schemeClr val="tx1"/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,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“2022-12-31”</a:t>
            </a:r>
            <a:r>
              <a:rPr lang="en-GB" smtClean="0">
                <a:solidFill>
                  <a:schemeClr val="tx1"/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,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 </a:t>
            </a:r>
            <a:r>
              <a:rPr lang="en-GB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“month”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59375" y="1015472"/>
            <a:ext cx="4380393" cy="245073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dh_build_report_dataset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415233" y="3368345"/>
            <a:ext cx="1705434" cy="1092899"/>
          </a:xfrm>
          <a:prstGeom prst="round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/>
              <a:t>m</a:t>
            </a:r>
            <a:r>
              <a:rPr lang="en-GB" sz="3200" smtClean="0"/>
              <a:t>easure config</a:t>
            </a:r>
            <a:endParaRPr lang="en-GB" sz="280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415233" y="4564906"/>
            <a:ext cx="1705434" cy="1092899"/>
          </a:xfrm>
          <a:prstGeom prst="round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smtClean="0"/>
              <a:t>report</a:t>
            </a:r>
            <a:r>
              <a:rPr lang="en-GB" sz="3200" smtClean="0"/>
              <a:t> config</a:t>
            </a:r>
            <a:endParaRPr lang="en-GB" sz="280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33258" y="864109"/>
            <a:ext cx="2838450" cy="2000278"/>
          </a:xfrm>
          <a:prstGeom prst="round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smtClean="0"/>
              <a:t>SQL + YAML </a:t>
            </a:r>
            <a:r>
              <a:rPr lang="en-GB" sz="3200" smtClean="0"/>
              <a:t>repository</a:t>
            </a:r>
            <a:endParaRPr lang="en-GB" sz="3200" smtClean="0"/>
          </a:p>
        </p:txBody>
      </p:sp>
      <p:sp>
        <p:nvSpPr>
          <p:cNvPr id="18" name="Right Arrow 17"/>
          <p:cNvSpPr/>
          <p:nvPr/>
        </p:nvSpPr>
        <p:spPr>
          <a:xfrm rot="10800000">
            <a:off x="8143346" y="3695251"/>
            <a:ext cx="11906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 rot="10800000">
            <a:off x="8153461" y="4564906"/>
            <a:ext cx="11906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729493" y="2351394"/>
            <a:ext cx="2891362" cy="46800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72000" tIns="72000" rIns="72000" bIns="720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GB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dh_calc_rates</a:t>
            </a:r>
            <a:r>
              <a:rPr lang="en-GB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iraCode NF" pitchFamily="2" charset="0"/>
                <a:ea typeface="FiraCode NF" pitchFamily="2" charset="0"/>
                <a:cs typeface="FiraCode NF" pitchFamily="2" charset="0"/>
              </a:rPr>
              <a:t>()</a:t>
            </a:r>
            <a:endParaRPr lang="en-GB" smtClean="0">
              <a:solidFill>
                <a:schemeClr val="accent2">
                  <a:lumMod val="40000"/>
                  <a:lumOff val="60000"/>
                </a:schemeClr>
              </a:solidFill>
              <a:latin typeface="FiraCode NF" pitchFamily="2" charset="0"/>
              <a:ea typeface="FiraCode NF" pitchFamily="2" charset="0"/>
              <a:cs typeface="FiraCode N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1148</TotalTime>
  <Words>932</Words>
  <Application>Microsoft Office PowerPoint</Application>
  <PresentationFormat>Widescreen</PresentationFormat>
  <Paragraphs>107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Corbel</vt:lpstr>
      <vt:lpstr>FiraCode NF</vt:lpstr>
      <vt:lpstr>Segoe UI</vt:lpstr>
      <vt:lpstr>Wingdings 2</vt:lpstr>
      <vt:lpstr>Frame</vt:lpstr>
      <vt:lpstr>How we built DataHoover</vt:lpstr>
      <vt:lpstr>DataHoover essentials</vt:lpstr>
      <vt:lpstr>The situation</vt:lpstr>
      <vt:lpstr>We needed to…</vt:lpstr>
      <vt:lpstr>How DataHoover helps</vt:lpstr>
      <vt:lpstr>Customer questions</vt:lpstr>
      <vt:lpstr>Question ↆ Event list ↆ Summary</vt:lpstr>
      <vt:lpstr>But there’s more…</vt:lpstr>
      <vt:lpstr>Question ↆ Event list ↆ Summary ↆ Data bundle</vt:lpstr>
      <vt:lpstr>The design</vt:lpstr>
      <vt:lpstr>Functional programming</vt:lpstr>
      <vt:lpstr>Deliberate friction</vt:lpstr>
      <vt:lpstr>Verbosity</vt:lpstr>
      <vt:lpstr>Assertiveness</vt:lpstr>
      <vt:lpstr>The future</vt:lpstr>
      <vt:lpstr>We’d like to</vt:lpstr>
      <vt:lpstr>… so that people can make their own versions and submt enhancements</vt:lpstr>
      <vt:lpstr>Summary</vt:lpstr>
      <vt:lpstr>Acknowledgements</vt:lpstr>
      <vt:lpstr>  Thank you  Do get in touch:   francis.barton@nuh.nhs.uk    ludictech@post.lurk.org</vt:lpstr>
    </vt:vector>
  </TitlesOfParts>
  <Company>Nottingham University Hospitals NHS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built DataHoover</dc:title>
  <dc:creator>Barton Francis (Family Health Directorate Management)</dc:creator>
  <cp:lastModifiedBy>Barton Francis (Family Health Directorate Management)</cp:lastModifiedBy>
  <cp:revision>37</cp:revision>
  <dcterms:created xsi:type="dcterms:W3CDTF">2023-10-03T10:39:48Z</dcterms:created>
  <dcterms:modified xsi:type="dcterms:W3CDTF">2023-10-11T14:19:19Z</dcterms:modified>
</cp:coreProperties>
</file>