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Tahoma"/>
      <p:regular r:id="rId44"/>
      <p:bold r:id="rId45"/>
    </p:embeddedFont>
    <p:embeddedFont>
      <p:font typeface="Helvetica Neue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90F9D0-C64A-4848-AE0D-E6FC15C39907}">
  <a:tblStyle styleId="{5390F9D0-C64A-4848-AE0D-E6FC15C39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FD68335-2669-445D-820D-DBE092935EF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Tahoma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HelveticaNeue-regular.fntdata"/><Relationship Id="rId45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1331ec0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1331ec0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1331ec0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1331ec0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1331ec0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1331ec0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1331ec0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1331ec0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15e1d3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15e1d3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15e1d3a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15e1d3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15e1d3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15e1d3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15e1d3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15e1d3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15e1d3a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f15e1d3a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15e1d3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f15e1d3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f039896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f039896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15e1d3a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15e1d3a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15e1d3a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f15e1d3a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15e1d3a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15e1d3a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15e1d3a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f15e1d3a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15e1d3a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f15e1d3a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15e1d3a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f15e1d3a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f15e1d3a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f15e1d3a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15e1d3a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f15e1d3a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15e1d3a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f15e1d3a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f15e1d3a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f15e1d3a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f03989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f03989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f15e1d3a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f15e1d3a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f15e1d3a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f15e1d3a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f15e1d3a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f15e1d3a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ef039896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ef039896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ef03989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ef03989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1331ec0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1331ec0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1331ec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1331ec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1331ec0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1331ec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1331ec0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1331ec0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1331ec0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1331ec0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1331ec0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1331ec0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4800"/>
              <a:buNone/>
              <a:defRPr b="1" sz="4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B1F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299250" y="3842975"/>
            <a:ext cx="57150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Number </a:t>
            </a:r>
            <a:r>
              <a:rPr lang="en" sz="3000">
                <a:solidFill>
                  <a:srgbClr val="3C78D8"/>
                </a:solidFill>
              </a:rPr>
              <a:t>Representation</a:t>
            </a:r>
            <a:r>
              <a:rPr b="0" lang="en" sz="3000">
                <a:solidFill>
                  <a:srgbClr val="F3F3F3"/>
                </a:solidFill>
              </a:rPr>
              <a:t> and </a:t>
            </a:r>
            <a:r>
              <a:rPr b="0" lang="en" sz="3000">
                <a:solidFill>
                  <a:srgbClr val="FFFFFF"/>
                </a:solidFill>
              </a:rPr>
              <a:t>Computer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Arithmetic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MSYS30</a:t>
            </a:r>
            <a:r>
              <a:rPr lang="en" sz="2400">
                <a:solidFill>
                  <a:srgbClr val="B7B7B7"/>
                </a:solidFill>
              </a:rPr>
              <a:t> </a:t>
            </a:r>
            <a:r>
              <a:rPr lang="en">
                <a:solidFill>
                  <a:srgbClr val="B7B7B7"/>
                </a:solidFill>
              </a:rPr>
              <a:t>1st</a:t>
            </a:r>
            <a:r>
              <a:rPr lang="en" sz="2400">
                <a:solidFill>
                  <a:srgbClr val="B7B7B7"/>
                </a:solidFill>
              </a:rPr>
              <a:t> Semester, SY</a:t>
            </a:r>
            <a:r>
              <a:rPr lang="en">
                <a:solidFill>
                  <a:srgbClr val="B7B7B7"/>
                </a:solidFill>
              </a:rPr>
              <a:t>20-21</a:t>
            </a:r>
            <a:endParaRPr sz="2400">
              <a:solidFill>
                <a:srgbClr val="B7B7B7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593" y="1221093"/>
            <a:ext cx="1680800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</a:t>
            </a: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6" name="Google Shape;136;p22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2"/>
          <p:cNvSpPr txBox="1"/>
          <p:nvPr/>
        </p:nvSpPr>
        <p:spPr>
          <a:xfrm>
            <a:off x="4131975" y="669300"/>
            <a:ext cx="40041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computers</a:t>
            </a:r>
            <a:endParaRPr i="1" sz="3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b="1" lang="en" sz="24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" sz="24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lang="en" sz="24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1" lang="en" sz="24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1" sz="24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2 objects are used to represent quantity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humans</a:t>
            </a:r>
            <a:endParaRPr b="1" sz="24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naturally count up to </a:t>
            </a:r>
            <a:r>
              <a:rPr b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 -&gt; </a:t>
            </a:r>
            <a:r>
              <a:rPr b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decimal system</a:t>
            </a: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630200" y="4383550"/>
            <a:ext cx="7506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Integer Representation is in base 2 </a:t>
            </a:r>
            <a:endParaRPr sz="1800">
              <a:solidFill>
                <a:srgbClr val="B7B7B7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25" y="934600"/>
            <a:ext cx="1208750" cy="12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Binary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Review</a:t>
            </a:r>
            <a:endParaRPr sz="3000"/>
          </a:p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number = sum of digit x place value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23"/>
          <p:cNvSpPr txBox="1"/>
          <p:nvPr/>
        </p:nvSpPr>
        <p:spPr>
          <a:xfrm>
            <a:off x="3373125" y="310975"/>
            <a:ext cx="2205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01100100</a:t>
            </a:r>
            <a:r>
              <a:rPr b="1" baseline="-25000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aseline="-25000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350125" y="310975"/>
            <a:ext cx="40041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	1 x 2</a:t>
            </a:r>
            <a:r>
              <a:rPr baseline="30000"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aseline="30000"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baseline="-25000"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2</a:t>
            </a:r>
            <a:r>
              <a:rPr baseline="30000"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aseline="30000"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x 2</a:t>
            </a:r>
            <a:r>
              <a:rPr baseline="30000"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aseline="30000"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x 10</a:t>
            </a:r>
            <a:r>
              <a:rPr baseline="30000"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 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 64 + 32 + 4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 100</a:t>
            </a:r>
            <a:r>
              <a:rPr baseline="-25000"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493675" y="172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{5390F9D0-C64A-4848-AE0D-E6FC15C39907}</a:tableStyleId>
              </a:tblPr>
              <a:tblGrid>
                <a:gridCol w="518525"/>
                <a:gridCol w="518525"/>
                <a:gridCol w="518525"/>
                <a:gridCol w="518525"/>
                <a:gridCol w="518525"/>
                <a:gridCol w="518525"/>
                <a:gridCol w="518525"/>
                <a:gridCol w="518525"/>
              </a:tblGrid>
              <a:tr h="27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baseline="30000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128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64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32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23"/>
          <p:cNvSpPr txBox="1"/>
          <p:nvPr/>
        </p:nvSpPr>
        <p:spPr>
          <a:xfrm>
            <a:off x="389250" y="3586550"/>
            <a:ext cx="38460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38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Memorize powers of 2 from 2</a:t>
            </a:r>
            <a:r>
              <a:rPr baseline="30000"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2</a:t>
            </a:r>
            <a:r>
              <a:rPr baseline="30000"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 </a:t>
            </a: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a hack to compute easily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ctrTitle"/>
          </p:nvPr>
        </p:nvSpPr>
        <p:spPr>
          <a:xfrm>
            <a:off x="493675" y="38337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Binary </a:t>
            </a:r>
            <a:r>
              <a:rPr lang="en" sz="3000"/>
              <a:t>Identifiers</a:t>
            </a:r>
            <a:endParaRPr sz="3000"/>
          </a:p>
        </p:txBody>
      </p:sp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Subscript and binary literals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24"/>
          <p:cNvSpPr txBox="1"/>
          <p:nvPr/>
        </p:nvSpPr>
        <p:spPr>
          <a:xfrm>
            <a:off x="2140550" y="1469425"/>
            <a:ext cx="258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01100100</a:t>
            </a:r>
            <a:r>
              <a:rPr b="1" baseline="-25000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 </a:t>
            </a: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baseline="-25000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513050" y="1469425"/>
            <a:ext cx="254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0b</a:t>
            </a: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01100100</a:t>
            </a:r>
            <a:endParaRPr baseline="-25000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840000" y="2321000"/>
            <a:ext cx="7293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" sz="24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“2” subscript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the </a:t>
            </a:r>
            <a:r>
              <a:rPr b="1" lang="en" sz="24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0b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prefix are indicators of quantities in binary representation</a:t>
            </a:r>
            <a:endParaRPr b="1" sz="24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1875"/>
            <a:ext cx="8839200" cy="303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type="ctrTitle"/>
          </p:nvPr>
        </p:nvSpPr>
        <p:spPr>
          <a:xfrm>
            <a:off x="493675" y="38337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Binary </a:t>
            </a:r>
            <a:r>
              <a:rPr lang="en" sz="3000"/>
              <a:t>Literals</a:t>
            </a:r>
            <a:endParaRPr sz="3000"/>
          </a:p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Programmatic way of declaring binary values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493675" y="38337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Binary to </a:t>
            </a:r>
            <a:r>
              <a:rPr lang="en" sz="3000"/>
              <a:t>Decimal Conversion</a:t>
            </a:r>
            <a:endParaRPr sz="3000"/>
          </a:p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0b to 0d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26"/>
          <p:cNvSpPr txBox="1"/>
          <p:nvPr/>
        </p:nvSpPr>
        <p:spPr>
          <a:xfrm>
            <a:off x="776150" y="492225"/>
            <a:ext cx="254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0b00000010</a:t>
            </a:r>
            <a:endParaRPr baseline="-25000" sz="30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3" name="Google Shape;173;p26"/>
          <p:cNvGraphicFramePr/>
          <p:nvPr/>
        </p:nvGraphicFramePr>
        <p:xfrm>
          <a:off x="3404725" y="57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{5390F9D0-C64A-4848-AE0D-E6FC15C39907}</a:tableStyleId>
              </a:tblPr>
              <a:tblGrid>
                <a:gridCol w="518525"/>
                <a:gridCol w="518525"/>
                <a:gridCol w="518525"/>
                <a:gridCol w="518525"/>
                <a:gridCol w="518525"/>
                <a:gridCol w="518525"/>
                <a:gridCol w="518525"/>
                <a:gridCol w="518525"/>
              </a:tblGrid>
              <a:tr h="27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baseline="30000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128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64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32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26"/>
          <p:cNvSpPr txBox="1"/>
          <p:nvPr/>
        </p:nvSpPr>
        <p:spPr>
          <a:xfrm>
            <a:off x="776150" y="1964225"/>
            <a:ext cx="254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0b00001110</a:t>
            </a:r>
            <a:endParaRPr baseline="-25000" sz="30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5" name="Google Shape;175;p26"/>
          <p:cNvGraphicFramePr/>
          <p:nvPr/>
        </p:nvGraphicFramePr>
        <p:xfrm>
          <a:off x="3391325" y="208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{5390F9D0-C64A-4848-AE0D-E6FC15C39907}</a:tableStyleId>
              </a:tblPr>
              <a:tblGrid>
                <a:gridCol w="518525"/>
                <a:gridCol w="518525"/>
                <a:gridCol w="518525"/>
                <a:gridCol w="518525"/>
                <a:gridCol w="518525"/>
                <a:gridCol w="518525"/>
                <a:gridCol w="518525"/>
                <a:gridCol w="518525"/>
              </a:tblGrid>
              <a:tr h="27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baseline="30000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128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64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32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26"/>
          <p:cNvSpPr txBox="1"/>
          <p:nvPr/>
        </p:nvSpPr>
        <p:spPr>
          <a:xfrm>
            <a:off x="8053225" y="492225"/>
            <a:ext cx="535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aseline="-25000" sz="30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053225" y="2010575"/>
            <a:ext cx="676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baseline="-25000" sz="30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776150" y="3094600"/>
            <a:ext cx="254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0b00110001</a:t>
            </a:r>
            <a:endParaRPr baseline="-25000" sz="30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776150" y="3682575"/>
            <a:ext cx="254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0b10110001</a:t>
            </a:r>
            <a:endParaRPr baseline="-25000" sz="30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776150" y="3067575"/>
            <a:ext cx="2310000" cy="12603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ctrTitle"/>
          </p:nvPr>
        </p:nvSpPr>
        <p:spPr>
          <a:xfrm>
            <a:off x="5268800" y="3833725"/>
            <a:ext cx="37455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Decimal</a:t>
            </a:r>
            <a:r>
              <a:rPr b="0" lang="en" sz="3000">
                <a:solidFill>
                  <a:srgbClr val="F3F3F3"/>
                </a:solidFill>
              </a:rPr>
              <a:t> to </a:t>
            </a:r>
            <a:r>
              <a:rPr lang="en" sz="3000"/>
              <a:t>Binary</a:t>
            </a:r>
            <a:r>
              <a:rPr lang="en" sz="3000"/>
              <a:t> Conversion</a:t>
            </a:r>
            <a:endParaRPr sz="3000"/>
          </a:p>
        </p:txBody>
      </p:sp>
      <p:sp>
        <p:nvSpPr>
          <p:cNvPr id="186" name="Google Shape;186;p27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0d to 0b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27"/>
          <p:cNvSpPr txBox="1"/>
          <p:nvPr/>
        </p:nvSpPr>
        <p:spPr>
          <a:xfrm>
            <a:off x="5292550" y="886925"/>
            <a:ext cx="3687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294</a:t>
            </a:r>
            <a:r>
              <a:rPr b="1" baseline="-25000" lang="en" sz="3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</a:t>
            </a:r>
            <a:r>
              <a:rPr b="1" lang="en" sz="3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100100110</a:t>
            </a:r>
            <a:r>
              <a:rPr b="1" baseline="-25000" lang="en" sz="3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baseline="-25000" sz="30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8" name="Google Shape;188;p27"/>
          <p:cNvGraphicFramePr/>
          <p:nvPr/>
        </p:nvGraphicFramePr>
        <p:xfrm>
          <a:off x="493663" y="50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{5390F9D0-C64A-4848-AE0D-E6FC15C39907}</a:tableStyleId>
              </a:tblPr>
              <a:tblGrid>
                <a:gridCol w="625400"/>
                <a:gridCol w="382850"/>
                <a:gridCol w="494050"/>
                <a:gridCol w="382850"/>
                <a:gridCol w="666050"/>
                <a:gridCol w="1314750"/>
                <a:gridCol w="129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294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147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remainder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 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(LSB)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147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73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remainder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73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36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remainder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36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remainder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remainder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remainder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remainder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remainder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 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remainder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(MSB)</a:t>
                      </a:r>
                      <a:endParaRPr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27"/>
          <p:cNvSpPr txBox="1"/>
          <p:nvPr/>
        </p:nvSpPr>
        <p:spPr>
          <a:xfrm>
            <a:off x="5761700" y="1553825"/>
            <a:ext cx="30582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result is the remainders in order from the </a:t>
            </a:r>
            <a:r>
              <a:rPr b="1"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Significant Bit (MSB)</a:t>
            </a: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the </a:t>
            </a:r>
            <a:r>
              <a:rPr b="1"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Least Significant Bit (LSB)</a:t>
            </a:r>
            <a:endParaRPr b="1"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</a:t>
            </a: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Numbers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5" name="Google Shape;195;p28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8"/>
          <p:cNvSpPr txBox="1"/>
          <p:nvPr/>
        </p:nvSpPr>
        <p:spPr>
          <a:xfrm>
            <a:off x="630200" y="4383550"/>
            <a:ext cx="7506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adding decimal numbers</a:t>
            </a:r>
            <a:endParaRPr sz="1800">
              <a:solidFill>
                <a:srgbClr val="B7B7B7"/>
              </a:solidFill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25" y="934600"/>
            <a:ext cx="1208750" cy="12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5023700" y="1599700"/>
            <a:ext cx="20247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1 1 0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CECEE"/>
              </a:buClr>
              <a:buSzPts val="3000"/>
              <a:buFont typeface="Helvetica Neue"/>
              <a:buChar char="+"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0 1 1 1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9" name="Google Shape;199;p28"/>
          <p:cNvCxnSpPr/>
          <p:nvPr/>
        </p:nvCxnSpPr>
        <p:spPr>
          <a:xfrm>
            <a:off x="4935475" y="2783900"/>
            <a:ext cx="21963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8"/>
          <p:cNvSpPr txBox="1"/>
          <p:nvPr/>
        </p:nvSpPr>
        <p:spPr>
          <a:xfrm>
            <a:off x="5048400" y="2929075"/>
            <a:ext cx="20247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? ? ?</a:t>
            </a:r>
            <a:endParaRPr b="1"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</a:t>
            </a: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Numbers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6" name="Google Shape;206;p29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9"/>
          <p:cNvSpPr txBox="1"/>
          <p:nvPr/>
        </p:nvSpPr>
        <p:spPr>
          <a:xfrm>
            <a:off x="630200" y="4383550"/>
            <a:ext cx="7506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adding decimal numbers</a:t>
            </a:r>
            <a:endParaRPr sz="1800">
              <a:solidFill>
                <a:srgbClr val="B7B7B7"/>
              </a:solidFill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25" y="934600"/>
            <a:ext cx="1208750" cy="12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5023700" y="1599700"/>
            <a:ext cx="20247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1 1 1 0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CECEE"/>
              </a:buClr>
              <a:buSzPts val="3000"/>
              <a:buFont typeface="Helvetica Neue"/>
              <a:buChar char="+"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0 1 1 1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0" name="Google Shape;210;p29"/>
          <p:cNvCxnSpPr/>
          <p:nvPr/>
        </p:nvCxnSpPr>
        <p:spPr>
          <a:xfrm>
            <a:off x="4935475" y="2783900"/>
            <a:ext cx="21963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9"/>
          <p:cNvSpPr txBox="1"/>
          <p:nvPr/>
        </p:nvSpPr>
        <p:spPr>
          <a:xfrm>
            <a:off x="4707925" y="2929075"/>
            <a:ext cx="2365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1 0</a:t>
            </a: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1 0 1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033000" y="948000"/>
            <a:ext cx="12087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1 1</a:t>
            </a:r>
            <a:endParaRPr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</a:t>
            </a: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Numbers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8" name="Google Shape;218;p30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0"/>
          <p:cNvSpPr txBox="1"/>
          <p:nvPr/>
        </p:nvSpPr>
        <p:spPr>
          <a:xfrm>
            <a:off x="630200" y="4383550"/>
            <a:ext cx="7506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Carry-out bits becomes the next carry-in bit</a:t>
            </a:r>
            <a:endParaRPr sz="1800">
              <a:solidFill>
                <a:srgbClr val="B7B7B7"/>
              </a:solidFill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25" y="934600"/>
            <a:ext cx="1208750" cy="1208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0"/>
          <p:cNvGraphicFramePr/>
          <p:nvPr/>
        </p:nvGraphicFramePr>
        <p:xfrm>
          <a:off x="3958800" y="119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{EFD68335-2669-445D-820D-DBE092935EFB}</a:tableStyleId>
              </a:tblPr>
              <a:tblGrid>
                <a:gridCol w="2387950"/>
                <a:gridCol w="473250"/>
                <a:gridCol w="438950"/>
                <a:gridCol w="438925"/>
                <a:gridCol w="406425"/>
                <a:gridCol w="406400"/>
              </a:tblGrid>
              <a:tr h="449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8E7CC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Carry-in bits</a:t>
                      </a:r>
                      <a:endParaRPr>
                        <a:solidFill>
                          <a:srgbClr val="8E7CC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00999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00999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00999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00999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solidFill>
                          <a:srgbClr val="00999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8E7CC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bits</a:t>
                      </a:r>
                      <a:endParaRPr>
                        <a:solidFill>
                          <a:srgbClr val="8E7CC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i="0" sz="2500" u="none" cap="none" strike="noStrike">
                        <a:solidFill>
                          <a:srgbClr val="33339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8E7CC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 bits</a:t>
                      </a:r>
                      <a:endParaRPr>
                        <a:solidFill>
                          <a:srgbClr val="8E7CC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+</a:t>
                      </a:r>
                      <a:endParaRPr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8E7CC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Sum bits</a:t>
                      </a:r>
                      <a:endParaRPr b="1">
                        <a:solidFill>
                          <a:srgbClr val="8E7CC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F6B26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F6B26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F6B26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solidFill>
                          <a:srgbClr val="F6B26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F6B26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F6B26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F6B26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solidFill>
                          <a:srgbClr val="F6B26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F6B26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F6B26B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8E7CC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Carry-out bits</a:t>
                      </a:r>
                      <a:endParaRPr>
                        <a:solidFill>
                          <a:srgbClr val="8E7CC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i="0" sz="2500" u="none" cap="none" strike="noStrike">
                        <a:solidFill>
                          <a:srgbClr val="33339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C27BA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C27BA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C27BA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C27BA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C27BA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C27BA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i="0" lang="en" sz="2500" u="none" cap="none" strike="noStrike">
                          <a:solidFill>
                            <a:srgbClr val="C27BA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solidFill>
                          <a:srgbClr val="C27BA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CC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Negative</a:t>
            </a: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7" name="Google Shape;227;p31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575" y="1357050"/>
            <a:ext cx="833550" cy="8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4065050" y="624300"/>
            <a:ext cx="4004100" cy="4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negative sign (-)</a:t>
            </a:r>
            <a:r>
              <a:rPr b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used in math to represent negative values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omputers extend </a:t>
            </a:r>
            <a:r>
              <a:rPr b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notation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support signed values</a:t>
            </a:r>
            <a:endParaRPr b="1" sz="24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Methods</a:t>
            </a:r>
            <a:endParaRPr b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Class </a:t>
            </a:r>
            <a:r>
              <a:rPr lang="en" sz="3000"/>
              <a:t>Objectives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Review of binary numbers and arithmetic</a:t>
            </a:r>
            <a:endParaRPr sz="1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00" y="1688750"/>
            <a:ext cx="970494" cy="9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2501" y="1817348"/>
            <a:ext cx="713299" cy="713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3912" y="1853900"/>
            <a:ext cx="792577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953963" y="270457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Multiple  Number Systems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81438" y="271892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Binary Arithmetic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1324" y="1742550"/>
            <a:ext cx="862900" cy="8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549438" y="271892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Number System Conversion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Signed</a:t>
            </a: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Integers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075" y="1480750"/>
            <a:ext cx="633650" cy="6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4102125" y="1295675"/>
            <a:ext cx="4004100" cy="4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 and Magnitude</a:t>
            </a:r>
            <a:endParaRPr sz="24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 Most Significant Bit</a:t>
            </a:r>
            <a:endParaRPr b="1" sz="18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1’s Complement</a:t>
            </a:r>
            <a:endParaRPr b="1" sz="2400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93C47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2’s Complement</a:t>
            </a:r>
            <a:endParaRPr b="1" sz="24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630200" y="4383550"/>
            <a:ext cx="7506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Methods for denoting sign in binary values</a:t>
            </a:r>
            <a:endParaRPr sz="1800">
              <a:solidFill>
                <a:srgbClr val="B7B7B7"/>
              </a:solidFill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200" y="1480750"/>
            <a:ext cx="633650" cy="6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 and</a:t>
            </a: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Magnitude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5" name="Google Shape;245;p33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075" y="1480750"/>
            <a:ext cx="633650" cy="6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200" y="1480750"/>
            <a:ext cx="633650" cy="63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8" name="Google Shape;248;p33"/>
          <p:cNvGraphicFramePr/>
          <p:nvPr/>
        </p:nvGraphicFramePr>
        <p:xfrm>
          <a:off x="4165600" y="294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{5390F9D0-C64A-4848-AE0D-E6FC15C39907}</a:tableStyleId>
              </a:tblPr>
              <a:tblGrid>
                <a:gridCol w="1044575"/>
                <a:gridCol w="1044575"/>
                <a:gridCol w="1044575"/>
                <a:gridCol w="1044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-25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baseline="-25000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r>
                        <a:rPr b="1" baseline="-25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baseline="-25000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0000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-2</a:t>
                      </a:r>
                      <a:r>
                        <a:rPr b="1" baseline="-25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baseline="-25000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</a:t>
                      </a:r>
                      <a:r>
                        <a:rPr b="1" baseline="-25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baseline="-25000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p33"/>
          <p:cNvSpPr txBox="1"/>
          <p:nvPr/>
        </p:nvSpPr>
        <p:spPr>
          <a:xfrm>
            <a:off x="4405100" y="785975"/>
            <a:ext cx="4004100" cy="21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MSB 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the first bit is the sign bit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3C47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positive, </a:t>
            </a:r>
            <a:r>
              <a:rPr b="1" lang="en" sz="20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negative</a:t>
            </a:r>
            <a:endParaRPr sz="2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 </a:t>
            </a: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zeros</a:t>
            </a:r>
            <a:endParaRPr b="1" sz="2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1’s Complement</a:t>
            </a:r>
            <a:endParaRPr sz="3000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5" name="Google Shape;255;p34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075" y="1480750"/>
            <a:ext cx="633650" cy="6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200" y="1480750"/>
            <a:ext cx="633650" cy="63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8" name="Google Shape;258;p34"/>
          <p:cNvGraphicFramePr/>
          <p:nvPr/>
        </p:nvGraphicFramePr>
        <p:xfrm>
          <a:off x="4165600" y="294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{5390F9D0-C64A-4848-AE0D-E6FC15C39907}</a:tableStyleId>
              </a:tblPr>
              <a:tblGrid>
                <a:gridCol w="1044575"/>
                <a:gridCol w="1044575"/>
                <a:gridCol w="1044575"/>
                <a:gridCol w="1044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-25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baseline="-25000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r>
                        <a:rPr b="1" baseline="-25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baseline="-25000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0000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-2</a:t>
                      </a:r>
                      <a:r>
                        <a:rPr b="1" baseline="-25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baseline="-25000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1101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</a:t>
                      </a:r>
                      <a:r>
                        <a:rPr b="1" baseline="-25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baseline="-25000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34"/>
          <p:cNvSpPr txBox="1"/>
          <p:nvPr/>
        </p:nvSpPr>
        <p:spPr>
          <a:xfrm>
            <a:off x="4405100" y="785975"/>
            <a:ext cx="4004100" cy="21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Flip bits</a:t>
            </a:r>
            <a:r>
              <a:rPr lang="en" sz="20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denote sign change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to do subtraction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till has </a:t>
            </a: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zeros</a:t>
            </a:r>
            <a:endParaRPr b="1" sz="2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3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’s Complement</a:t>
            </a:r>
            <a:endParaRPr sz="30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5" name="Google Shape;265;p35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075" y="1480750"/>
            <a:ext cx="633650" cy="6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200" y="1480750"/>
            <a:ext cx="633650" cy="63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35"/>
          <p:cNvGraphicFramePr/>
          <p:nvPr/>
        </p:nvGraphicFramePr>
        <p:xfrm>
          <a:off x="4165600" y="317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{5390F9D0-C64A-4848-AE0D-E6FC15C39907}</a:tableStyleId>
              </a:tblPr>
              <a:tblGrid>
                <a:gridCol w="1044575"/>
                <a:gridCol w="1044575"/>
                <a:gridCol w="1044575"/>
                <a:gridCol w="1044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-25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baseline="-25000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r>
                        <a:rPr b="1" baseline="-25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baseline="-25000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0000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-2</a:t>
                      </a:r>
                      <a:r>
                        <a:rPr b="1" baseline="-25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baseline="-25000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</a:t>
                      </a:r>
                      <a:r>
                        <a:rPr b="1" baseline="-25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baseline="-25000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0000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9" name="Google Shape;269;p35"/>
          <p:cNvSpPr txBox="1"/>
          <p:nvPr/>
        </p:nvSpPr>
        <p:spPr>
          <a:xfrm>
            <a:off x="4405100" y="785975"/>
            <a:ext cx="4004100" cy="21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Flip bits</a:t>
            </a:r>
            <a:r>
              <a:rPr lang="en" sz="20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denote sign change, and add 1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to do subtraction, just negate and then add 1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has </a:t>
            </a: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2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zero</a:t>
            </a:r>
            <a:endParaRPr b="1" sz="2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</a:t>
            </a:r>
            <a:endParaRPr b="1" sz="3000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Subtraction</a:t>
            </a:r>
            <a:endParaRPr b="1" sz="3000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 but 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negative numbers!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5" name="Google Shape;275;p36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075" y="1480750"/>
            <a:ext cx="633650" cy="6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/>
          <p:nvPr/>
        </p:nvSpPr>
        <p:spPr>
          <a:xfrm>
            <a:off x="4405100" y="785975"/>
            <a:ext cx="40041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1’s Complement Subtraction</a:t>
            </a:r>
            <a:endParaRPr b="1" sz="2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78" name="Google Shape;278;p36"/>
          <p:cNvGraphicFramePr/>
          <p:nvPr/>
        </p:nvGraphicFramePr>
        <p:xfrm>
          <a:off x="4013200" y="148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{EFD68335-2669-445D-820D-DBE092935EFB}</a:tableStyleId>
              </a:tblPr>
              <a:tblGrid>
                <a:gridCol w="876300"/>
                <a:gridCol w="300050"/>
                <a:gridCol w="876300"/>
                <a:gridCol w="415925"/>
                <a:gridCol w="3571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=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0101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D9D9D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0011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F6B2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flip</a:t>
                      </a:r>
                      <a:endParaRPr b="0" i="0" sz="2500" u="none" cap="none" strike="noStrike">
                        <a:solidFill>
                          <a:srgbClr val="F6B2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36"/>
          <p:cNvGraphicFramePr/>
          <p:nvPr/>
        </p:nvGraphicFramePr>
        <p:xfrm>
          <a:off x="6792600" y="228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{EFD68335-2669-445D-820D-DBE092935EFB}</a:tableStyleId>
              </a:tblPr>
              <a:tblGrid>
                <a:gridCol w="415925"/>
                <a:gridCol w="357200"/>
                <a:gridCol w="357175"/>
                <a:gridCol w="357200"/>
                <a:gridCol w="357175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D9D9D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D9D9D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D9D9D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D9D9D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D9D9D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0" name="Google Shape;280;p36"/>
          <p:cNvSpPr/>
          <p:nvPr/>
        </p:nvSpPr>
        <p:spPr>
          <a:xfrm>
            <a:off x="6932150" y="3725550"/>
            <a:ext cx="1075025" cy="278050"/>
          </a:xfrm>
          <a:custGeom>
            <a:rect b="b" l="l" r="r" t="t"/>
            <a:pathLst>
              <a:path extrusionOk="0" h="11122" w="43001">
                <a:moveTo>
                  <a:pt x="0" y="0"/>
                </a:moveTo>
                <a:cubicBezTo>
                  <a:pt x="2101" y="1545"/>
                  <a:pt x="5437" y="7414"/>
                  <a:pt x="12604" y="9268"/>
                </a:cubicBezTo>
                <a:cubicBezTo>
                  <a:pt x="19771" y="11122"/>
                  <a:pt x="37935" y="10813"/>
                  <a:pt x="43001" y="11122"/>
                </a:cubicBezTo>
              </a:path>
            </a:pathLst>
          </a:cu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1" name="Google Shape;281;p36"/>
          <p:cNvSpPr txBox="1"/>
          <p:nvPr/>
        </p:nvSpPr>
        <p:spPr>
          <a:xfrm>
            <a:off x="5440050" y="3846050"/>
            <a:ext cx="1390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the carry out</a:t>
            </a:r>
            <a:endParaRPr b="1" sz="18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</a:t>
            </a:r>
            <a:endParaRPr b="1" sz="3000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Subtraction</a:t>
            </a:r>
            <a:endParaRPr b="1" sz="3000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 but 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negative numbers!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7" name="Google Shape;287;p37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075" y="1480750"/>
            <a:ext cx="633650" cy="6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/>
        </p:nvSpPr>
        <p:spPr>
          <a:xfrm>
            <a:off x="4405100" y="785975"/>
            <a:ext cx="40041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1’s Complement Subtraction</a:t>
            </a:r>
            <a:endParaRPr b="1" sz="2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90" name="Google Shape;290;p37"/>
          <p:cNvGraphicFramePr/>
          <p:nvPr/>
        </p:nvGraphicFramePr>
        <p:xfrm>
          <a:off x="4013200" y="148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{EFD68335-2669-445D-820D-DBE092935EFB}</a:tableStyleId>
              </a:tblPr>
              <a:tblGrid>
                <a:gridCol w="998425"/>
                <a:gridCol w="382900"/>
                <a:gridCol w="1204725"/>
                <a:gridCol w="415025"/>
                <a:gridCol w="5514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" sz="2500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" sz="2500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=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7350" lvl="0" marL="457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FEFEF"/>
                        </a:buClr>
                        <a:buSzPts val="2500"/>
                        <a:buFont typeface="Tahoma"/>
                        <a:buChar char="-"/>
                      </a:pPr>
                      <a:r>
                        <a:rPr b="1" i="0" lang="en" sz="2500" u="none" cap="none" strike="noStrike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0011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D9D9D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0101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F6B2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flip</a:t>
                      </a:r>
                      <a:endParaRPr b="0" i="0" sz="2500" u="none" cap="none" strike="noStrike">
                        <a:solidFill>
                          <a:srgbClr val="F6B2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r>
                        <a:rPr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01</a:t>
                      </a: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1" name="Google Shape;291;p37"/>
          <p:cNvGraphicFramePr/>
          <p:nvPr/>
        </p:nvGraphicFramePr>
        <p:xfrm>
          <a:off x="6811125" y="313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{EFD68335-2669-445D-820D-DBE092935EFB}</a:tableStyleId>
              </a:tblPr>
              <a:tblGrid>
                <a:gridCol w="415925"/>
                <a:gridCol w="357200"/>
                <a:gridCol w="357175"/>
                <a:gridCol w="357200"/>
                <a:gridCol w="357175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</a:t>
            </a:r>
            <a:endParaRPr b="1" sz="30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Subtraction</a:t>
            </a:r>
            <a:endParaRPr b="1" sz="30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 but 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negative numbers!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7" name="Google Shape;297;p38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075" y="1480750"/>
            <a:ext cx="633650" cy="63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9" name="Google Shape;299;p38"/>
          <p:cNvGraphicFramePr/>
          <p:nvPr/>
        </p:nvGraphicFramePr>
        <p:xfrm>
          <a:off x="4013200" y="148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{EFD68335-2669-445D-820D-DBE092935EFB}</a:tableStyleId>
              </a:tblPr>
              <a:tblGrid>
                <a:gridCol w="876300"/>
                <a:gridCol w="300050"/>
                <a:gridCol w="876300"/>
                <a:gridCol w="415925"/>
                <a:gridCol w="3571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=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0101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D9D9D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0011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8E7CC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flip</a:t>
                      </a:r>
                      <a:endParaRPr b="0" i="0" sz="2500" u="none" cap="none" strike="noStrike">
                        <a:solidFill>
                          <a:srgbClr val="8E7CC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1100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8E7CC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+1</a:t>
                      </a:r>
                      <a:endParaRPr b="0" i="0" sz="2500" u="none" cap="none" strike="noStrike">
                        <a:solidFill>
                          <a:srgbClr val="8E7CC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1101</a:t>
                      </a:r>
                      <a:endParaRPr sz="2500">
                        <a:solidFill>
                          <a:srgbClr val="D9D9D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0" name="Google Shape;300;p38"/>
          <p:cNvGraphicFramePr/>
          <p:nvPr/>
        </p:nvGraphicFramePr>
        <p:xfrm>
          <a:off x="6792600" y="228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{EFD68335-2669-445D-820D-DBE092935EFB}</a:tableStyleId>
              </a:tblPr>
              <a:tblGrid>
                <a:gridCol w="415925"/>
                <a:gridCol w="357200"/>
                <a:gridCol w="357175"/>
                <a:gridCol w="357200"/>
                <a:gridCol w="357175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B7B7B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D9D9D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D9D9D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D9D9D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D9D9D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D9D9D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1" name="Google Shape;301;p38"/>
          <p:cNvSpPr txBox="1"/>
          <p:nvPr/>
        </p:nvSpPr>
        <p:spPr>
          <a:xfrm>
            <a:off x="6359100" y="3555950"/>
            <a:ext cx="2305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Ignore the carry out</a:t>
            </a:r>
            <a:endParaRPr b="1"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4414375" y="554300"/>
            <a:ext cx="40041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2’s Complement Subtraction</a:t>
            </a:r>
            <a:endParaRPr b="1" sz="20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flip and add 1</a:t>
            </a:r>
            <a:endParaRPr sz="2000">
              <a:solidFill>
                <a:srgbClr val="CCCC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</a:t>
            </a:r>
            <a:endParaRPr b="1" sz="30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Subtraction</a:t>
            </a:r>
            <a:endParaRPr b="1" sz="30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 but 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negative numbers!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8" name="Google Shape;308;p39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9" name="Google Shape;3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075" y="1480750"/>
            <a:ext cx="633650" cy="6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 txBox="1"/>
          <p:nvPr/>
        </p:nvSpPr>
        <p:spPr>
          <a:xfrm>
            <a:off x="4414375" y="554300"/>
            <a:ext cx="40041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2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’s Complement Subtraction</a:t>
            </a:r>
            <a:endParaRPr b="1" sz="20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" sz="2000">
                <a:solidFill>
                  <a:srgbClr val="CCCC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lip and add 1</a:t>
            </a:r>
            <a:endParaRPr sz="2000">
              <a:solidFill>
                <a:srgbClr val="CCCC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11" name="Google Shape;311;p39"/>
          <p:cNvGraphicFramePr/>
          <p:nvPr/>
        </p:nvGraphicFramePr>
        <p:xfrm>
          <a:off x="4013200" y="148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{EFD68335-2669-445D-820D-DBE092935EFB}</a:tableStyleId>
              </a:tblPr>
              <a:tblGrid>
                <a:gridCol w="998425"/>
                <a:gridCol w="382900"/>
                <a:gridCol w="1204725"/>
                <a:gridCol w="415025"/>
                <a:gridCol w="5514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" sz="2500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" sz="2500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i="0" lang="en" sz="2500" u="none" cap="none" strike="noStrike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=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7350" lvl="0" marL="457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FEFEF"/>
                        </a:buClr>
                        <a:buSzPts val="2500"/>
                        <a:buFont typeface="Tahoma"/>
                        <a:buChar char="-"/>
                      </a:pPr>
                      <a:r>
                        <a:rPr b="1" i="0" lang="en" sz="2500" u="none" cap="none" strike="noStrike">
                          <a:solidFill>
                            <a:srgbClr val="EFEFE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0011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D9D9D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0101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8E7CC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flip</a:t>
                      </a:r>
                      <a:endParaRPr b="0" i="0" sz="2500" u="none" cap="none" strike="noStrike">
                        <a:solidFill>
                          <a:srgbClr val="8E7CC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r>
                        <a:rPr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01</a:t>
                      </a: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8E7CC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+1</a:t>
                      </a:r>
                      <a:endParaRPr b="0" i="0" sz="2500" u="none" cap="none" strike="noStrike">
                        <a:solidFill>
                          <a:srgbClr val="8E7CC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1011</a:t>
                      </a:r>
                      <a:endParaRPr b="0" i="0" sz="2500" u="none" cap="none" strike="noStrike">
                        <a:solidFill>
                          <a:srgbClr val="D9D9D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39"/>
          <p:cNvGraphicFramePr/>
          <p:nvPr/>
        </p:nvGraphicFramePr>
        <p:xfrm>
          <a:off x="6811125" y="313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{EFD68335-2669-445D-820D-DBE092935EFB}</a:tableStyleId>
              </a:tblPr>
              <a:tblGrid>
                <a:gridCol w="415925"/>
                <a:gridCol w="357200"/>
                <a:gridCol w="357175"/>
                <a:gridCol w="357200"/>
                <a:gridCol w="357175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b="0" i="0" sz="2500" u="none" cap="none" strike="noStrike">
                        <a:solidFill>
                          <a:srgbClr val="333399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0" i="0" lang="en" sz="2500" u="none" cap="none" strike="noStrike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lang="en" sz="2500">
                          <a:solidFill>
                            <a:srgbClr val="CCCCC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" sz="2500">
                          <a:solidFill>
                            <a:srgbClr val="D9D9D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Number 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Ranges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C# and most platforms use 2’s complement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8" name="Google Shape;318;p40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9" name="Google Shape;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25" y="934600"/>
            <a:ext cx="1208750" cy="12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0"/>
          <p:cNvSpPr txBox="1"/>
          <p:nvPr/>
        </p:nvSpPr>
        <p:spPr>
          <a:xfrm>
            <a:off x="4076025" y="897900"/>
            <a:ext cx="40041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byte</a:t>
            </a:r>
            <a:r>
              <a:rPr lang="en" sz="3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(8 bits)</a:t>
            </a: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</a:t>
            </a:r>
            <a:r>
              <a:rPr lang="en" sz="3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(16 bits)</a:t>
            </a:r>
            <a:endParaRPr sz="30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sz="3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(32 bits)</a:t>
            </a:r>
            <a:endParaRPr sz="30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</a:t>
            </a:r>
            <a:r>
              <a:rPr lang="en" sz="30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(64 bits at least)</a:t>
            </a:r>
            <a:endParaRPr sz="30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Hexadecimal Numbers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000000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CCCCCC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FFA19A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6" name="Google Shape;326;p41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41"/>
          <p:cNvSpPr txBox="1"/>
          <p:nvPr/>
        </p:nvSpPr>
        <p:spPr>
          <a:xfrm>
            <a:off x="4076025" y="1040275"/>
            <a:ext cx="4004100" cy="3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16</a:t>
            </a:r>
            <a:endParaRPr b="1"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hex character goes from</a:t>
            </a:r>
            <a:r>
              <a:rPr b="1"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0-9</a:t>
            </a: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from </a:t>
            </a:r>
            <a:r>
              <a:rPr b="1"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A-F</a:t>
            </a:r>
            <a:endParaRPr b="1"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convenient short form for binary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bits =  1 hex digit</a:t>
            </a:r>
            <a:endParaRPr b="1"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8" name="Google Shape;3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325" y="999850"/>
            <a:ext cx="1105650" cy="11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1189800" y="22021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</a:t>
            </a:r>
            <a:r>
              <a:rPr b="1" lang="en" sz="3600">
                <a:solidFill>
                  <a:srgbClr val="674EA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</a:t>
            </a: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Hexadecimal </a:t>
            </a:r>
            <a:r>
              <a:rPr lang="en" sz="3000"/>
              <a:t>Review</a:t>
            </a:r>
            <a:endParaRPr sz="3000"/>
          </a:p>
        </p:txBody>
      </p:sp>
      <p:sp>
        <p:nvSpPr>
          <p:cNvPr id="334" name="Google Shape;334;p4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binary’s 2</a:t>
            </a:r>
            <a:r>
              <a:rPr baseline="30000" lang="en" sz="1800"/>
              <a:t>4 </a:t>
            </a:r>
            <a:endParaRPr baseline="30000" sz="1800"/>
          </a:p>
        </p:txBody>
      </p:sp>
      <p:grpSp>
        <p:nvGrpSpPr>
          <p:cNvPr id="335" name="Google Shape;335;p42"/>
          <p:cNvGrpSpPr/>
          <p:nvPr/>
        </p:nvGrpSpPr>
        <p:grpSpPr>
          <a:xfrm>
            <a:off x="5419238" y="340700"/>
            <a:ext cx="4887175" cy="792600"/>
            <a:chOff x="3081000" y="-3645975"/>
            <a:chExt cx="4887175" cy="792600"/>
          </a:xfrm>
        </p:grpSpPr>
        <p:sp>
          <p:nvSpPr>
            <p:cNvPr id="336" name="Google Shape;336;p42"/>
            <p:cNvSpPr txBox="1"/>
            <p:nvPr/>
          </p:nvSpPr>
          <p:spPr>
            <a:xfrm>
              <a:off x="3081000" y="-3645975"/>
              <a:ext cx="12987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64</a:t>
              </a:r>
              <a:r>
                <a:rPr b="1" baseline="-25000" lang="en" sz="30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</a:t>
              </a:r>
              <a:endParaRPr baseline="-25000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br>
                <a:rPr lang="en" sz="2400">
                  <a:solidFill>
                    <a:srgbClr val="ECECE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endParaRPr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7" name="Google Shape;337;p42"/>
            <p:cNvSpPr txBox="1"/>
            <p:nvPr/>
          </p:nvSpPr>
          <p:spPr>
            <a:xfrm>
              <a:off x="3964075" y="-3645975"/>
              <a:ext cx="40041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ECECE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	6 x 16</a:t>
              </a:r>
              <a:r>
                <a:rPr baseline="-25000" lang="en" sz="3000">
                  <a:solidFill>
                    <a:srgbClr val="ECECE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r>
                <a:rPr baseline="30000" lang="en" sz="3000">
                  <a:solidFill>
                    <a:srgbClr val="ECECE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r>
                <a:rPr lang="en" sz="3000">
                  <a:solidFill>
                    <a:srgbClr val="ECECE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+ 4</a:t>
              </a:r>
              <a:endParaRPr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ECECE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100</a:t>
              </a:r>
              <a:r>
                <a:rPr baseline="-25000" lang="en" sz="3000">
                  <a:solidFill>
                    <a:srgbClr val="ECECE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 baseline="-25000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aseline="-25000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ECECE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01100100</a:t>
              </a:r>
              <a:r>
                <a:rPr baseline="-25000" lang="en" sz="3000">
                  <a:solidFill>
                    <a:srgbClr val="ECECE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aseline="-25000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aseline="-25000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ECECE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</a:t>
              </a:r>
              <a:r>
                <a:rPr b="1" lang="en" sz="3000">
                  <a:solidFill>
                    <a:srgbClr val="8E7CC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0x64</a:t>
              </a:r>
              <a:endParaRPr b="1" baseline="-25000" sz="30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aphicFrame>
        <p:nvGraphicFramePr>
          <p:cNvPr id="338" name="Google Shape;338;p42"/>
          <p:cNvGraphicFramePr/>
          <p:nvPr/>
        </p:nvGraphicFramePr>
        <p:xfrm>
          <a:off x="551150" y="59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{5390F9D0-C64A-4848-AE0D-E6FC15C39907}</a:tableStyleId>
              </a:tblPr>
              <a:tblGrid>
                <a:gridCol w="518525"/>
                <a:gridCol w="518525"/>
                <a:gridCol w="518525"/>
                <a:gridCol w="518525"/>
                <a:gridCol w="518525"/>
                <a:gridCol w="518525"/>
                <a:gridCol w="518525"/>
                <a:gridCol w="518525"/>
              </a:tblGrid>
              <a:tr h="27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baseline="30000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128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64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32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339;p42"/>
          <p:cNvGraphicFramePr/>
          <p:nvPr/>
        </p:nvGraphicFramePr>
        <p:xfrm>
          <a:off x="272900" y="222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{5390F9D0-C64A-4848-AE0D-E6FC15C39907}</a:tableStyleId>
              </a:tblPr>
              <a:tblGrid>
                <a:gridCol w="518525"/>
                <a:gridCol w="518525"/>
                <a:gridCol w="518525"/>
                <a:gridCol w="518525"/>
              </a:tblGrid>
              <a:tr h="27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0" name="Google Shape;340;p42"/>
          <p:cNvGraphicFramePr/>
          <p:nvPr/>
        </p:nvGraphicFramePr>
        <p:xfrm>
          <a:off x="2928275" y="222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{5390F9D0-C64A-4848-AE0D-E6FC15C39907}</a:tableStyleId>
              </a:tblPr>
              <a:tblGrid>
                <a:gridCol w="518525"/>
                <a:gridCol w="518525"/>
                <a:gridCol w="518525"/>
                <a:gridCol w="518525"/>
              </a:tblGrid>
              <a:tr h="27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1" name="Google Shape;341;p42"/>
          <p:cNvGraphicFramePr/>
          <p:nvPr/>
        </p:nvGraphicFramePr>
        <p:xfrm>
          <a:off x="2106725" y="367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{5390F9D0-C64A-4848-AE0D-E6FC15C39907}</a:tableStyleId>
              </a:tblPr>
              <a:tblGrid>
                <a:gridCol w="518525"/>
                <a:gridCol w="518525"/>
              </a:tblGrid>
              <a:tr h="27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Mental Gains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47" name="Google Shape;347;p43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43"/>
          <p:cNvSpPr txBox="1"/>
          <p:nvPr/>
        </p:nvSpPr>
        <p:spPr>
          <a:xfrm>
            <a:off x="4076025" y="1040275"/>
            <a:ext cx="4004100" cy="3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 these signed 8-bit values to decimal</a:t>
            </a:r>
            <a:endParaRPr b="1"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0b01010101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0b10110111 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0x14 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0x41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9" name="Google Shape;3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675" y="925475"/>
            <a:ext cx="1265125" cy="12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6B2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6B2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</a:t>
            </a: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Mental Gains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5" name="Google Shape;355;p44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44"/>
          <p:cNvSpPr txBox="1"/>
          <p:nvPr/>
        </p:nvSpPr>
        <p:spPr>
          <a:xfrm>
            <a:off x="4058225" y="505225"/>
            <a:ext cx="4004100" cy="3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 these to 16-bit binary and hex</a:t>
            </a:r>
            <a:endParaRPr b="1"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413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39 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1045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-3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-124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-134</a:t>
            </a:r>
            <a:endParaRPr sz="180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7" name="Google Shape;3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675" y="925475"/>
            <a:ext cx="1265125" cy="12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FFFFF"/>
                </a:solidFill>
              </a:rPr>
              <a:t>Quiz on</a:t>
            </a:r>
            <a:r>
              <a:rPr lang="en" sz="3000"/>
              <a:t> </a:t>
            </a:r>
            <a:r>
              <a:rPr lang="en" sz="3000">
                <a:solidFill>
                  <a:srgbClr val="E06666"/>
                </a:solidFill>
              </a:rPr>
              <a:t>Thursday, 25 Jan 2018</a:t>
            </a:r>
            <a:endParaRPr sz="3000">
              <a:solidFill>
                <a:srgbClr val="E06666"/>
              </a:solidFill>
            </a:endParaRPr>
          </a:p>
        </p:txBody>
      </p:sp>
      <p:sp>
        <p:nvSpPr>
          <p:cNvPr id="363" name="Google Shape;363;p45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Coverage: Binary, hexadecimal, decimal conversion and arithmetic</a:t>
            </a:r>
            <a:endParaRPr sz="1800"/>
          </a:p>
        </p:txBody>
      </p:sp>
      <p:pic>
        <p:nvPicPr>
          <p:cNvPr id="364" name="Google Shape;3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185737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Thank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You</a:t>
            </a:r>
            <a:endParaRPr sz="3000"/>
          </a:p>
        </p:txBody>
      </p:sp>
      <p:sp>
        <p:nvSpPr>
          <p:cNvPr id="370" name="Google Shape;370;p46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Have a good day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</a:t>
            </a: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resilient and simple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 txBox="1"/>
          <p:nvPr/>
        </p:nvSpPr>
        <p:spPr>
          <a:xfrm>
            <a:off x="4074325" y="1328650"/>
            <a:ext cx="40041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and </a:t>
            </a:r>
            <a:r>
              <a:rPr b="1"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voltage values for </a:t>
            </a:r>
            <a:r>
              <a:rPr b="1" lang="en" sz="24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lang="en" sz="24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</a:t>
            </a:r>
            <a:endParaRPr b="1" sz="24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ess variation and noise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25" y="934600"/>
            <a:ext cx="1208750" cy="12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950" y="446125"/>
            <a:ext cx="856902" cy="85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308" y="844567"/>
            <a:ext cx="1266731" cy="1266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157" y="1448231"/>
            <a:ext cx="1929062" cy="192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77" y="2302949"/>
            <a:ext cx="2542698" cy="25427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41600" y="632825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Telegraph</a:t>
            </a: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</a:t>
            </a: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signals became unreliable across distances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41600" y="2995025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Costly signal repeaters had to be installed at intervals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950"/>
            <a:ext cx="9144000" cy="470909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4294967295" type="ctrTitle"/>
          </p:nvPr>
        </p:nvSpPr>
        <p:spPr>
          <a:xfrm>
            <a:off x="3438275" y="3842975"/>
            <a:ext cx="55761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155CC"/>
                </a:solidFill>
              </a:rPr>
              <a:t>Binary </a:t>
            </a:r>
            <a:r>
              <a:rPr lang="en" sz="2400">
                <a:solidFill>
                  <a:srgbClr val="1155CC"/>
                </a:solidFill>
              </a:rPr>
              <a:t>was used to preserve information capacity of a channel</a:t>
            </a:r>
            <a:endParaRPr sz="2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-498300" y="2190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C#</a:t>
            </a: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</a:t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4" name="Google Shape;104;p19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9"/>
          <p:cNvSpPr txBox="1"/>
          <p:nvPr/>
        </p:nvSpPr>
        <p:spPr>
          <a:xfrm>
            <a:off x="4131975" y="669300"/>
            <a:ext cx="40041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endParaRPr i="1" sz="3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Integer values within -2,147,483,647 to +2,147,483,647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</a:t>
            </a:r>
            <a:endParaRPr b="1" sz="24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 within 1.79769313486232e-308 to 1.79769313486232e+308</a:t>
            </a: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500" y="1204775"/>
            <a:ext cx="917300" cy="98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630200" y="4383550"/>
            <a:ext cx="7506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Ranges vary depending on data representation and storage size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Decimal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Review</a:t>
            </a:r>
            <a:endParaRPr sz="3000"/>
          </a:p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number = sum of digit x place value</a:t>
            </a:r>
            <a:endParaRPr sz="1800"/>
          </a:p>
        </p:txBody>
      </p:sp>
      <p:sp>
        <p:nvSpPr>
          <p:cNvPr id="114" name="Google Shape;114;p20"/>
          <p:cNvSpPr txBox="1"/>
          <p:nvPr/>
        </p:nvSpPr>
        <p:spPr>
          <a:xfrm>
            <a:off x="3643875" y="539575"/>
            <a:ext cx="1298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3792</a:t>
            </a:r>
            <a:r>
              <a:rPr b="1" baseline="-25000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baseline="-25000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969125" y="539575"/>
            <a:ext cx="40041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	3 x 10</a:t>
            </a:r>
            <a:r>
              <a:rPr baseline="30000"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 </a:t>
            </a: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baseline="-25000"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x 10</a:t>
            </a:r>
            <a:r>
              <a:rPr baseline="30000"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 </a:t>
            </a: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 x 10</a:t>
            </a:r>
            <a:r>
              <a:rPr baseline="30000"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</a:t>
            </a: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x 10</a:t>
            </a:r>
            <a:r>
              <a:rPr baseline="30000"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 </a:t>
            </a: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3000 + 700 + 90 + 2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386575" y="16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{5390F9D0-C64A-4848-AE0D-E6FC15C39907}</a:tableStyleId>
              </a:tblPr>
              <a:tblGrid>
                <a:gridCol w="518525"/>
                <a:gridCol w="518525"/>
                <a:gridCol w="518525"/>
                <a:gridCol w="518525"/>
                <a:gridCol w="518525"/>
                <a:gridCol w="518525"/>
                <a:gridCol w="518525"/>
                <a:gridCol w="518525"/>
              </a:tblGrid>
              <a:tr h="27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18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baseline="30000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r>
                        <a:rPr b="1" baseline="30000" lang="en" sz="18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b="1" sz="18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Decimal Arithmetic </a:t>
            </a:r>
            <a:r>
              <a:rPr lang="en" sz="3000"/>
              <a:t>Review</a:t>
            </a:r>
            <a:endParaRPr sz="3000"/>
          </a:p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Two plus two is four, minus one that’s three, quick maths</a:t>
            </a:r>
            <a:endParaRPr sz="1800"/>
          </a:p>
        </p:txBody>
      </p:sp>
      <p:sp>
        <p:nvSpPr>
          <p:cNvPr id="123" name="Google Shape;123;p21"/>
          <p:cNvSpPr txBox="1"/>
          <p:nvPr/>
        </p:nvSpPr>
        <p:spPr>
          <a:xfrm>
            <a:off x="4134025" y="1001988"/>
            <a:ext cx="20247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3 7 9 2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CECEE"/>
              </a:buClr>
              <a:buSzPts val="3000"/>
              <a:buFont typeface="Helvetica Neue"/>
              <a:buChar char="+"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5 3 1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4" name="Google Shape;124;p21"/>
          <p:cNvCxnSpPr/>
          <p:nvPr/>
        </p:nvCxnSpPr>
        <p:spPr>
          <a:xfrm>
            <a:off x="4045800" y="2186188"/>
            <a:ext cx="21963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1"/>
          <p:cNvSpPr txBox="1"/>
          <p:nvPr/>
        </p:nvSpPr>
        <p:spPr>
          <a:xfrm>
            <a:off x="4158725" y="2331363"/>
            <a:ext cx="20247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? ? ?</a:t>
            </a:r>
            <a:endParaRPr b="1"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6640425" y="1001988"/>
            <a:ext cx="20247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3 7 9 2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ECECEE"/>
              </a:buClr>
              <a:buSzPts val="3000"/>
              <a:buFont typeface="Helvetica Neue"/>
              <a:buChar char="+"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5 3 1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7" name="Google Shape;127;p21"/>
          <p:cNvCxnSpPr/>
          <p:nvPr/>
        </p:nvCxnSpPr>
        <p:spPr>
          <a:xfrm>
            <a:off x="6552200" y="2186188"/>
            <a:ext cx="21963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1"/>
          <p:cNvSpPr txBox="1"/>
          <p:nvPr/>
        </p:nvSpPr>
        <p:spPr>
          <a:xfrm>
            <a:off x="6665125" y="2331363"/>
            <a:ext cx="20247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" sz="30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3 2 3</a:t>
            </a:r>
            <a:endParaRPr sz="3000">
              <a:solidFill>
                <a:srgbClr val="6AA8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6947250" y="500525"/>
            <a:ext cx="7869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197100" y="1046200"/>
            <a:ext cx="3362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 two decimal numbers involves adding by </a:t>
            </a:r>
            <a:r>
              <a:rPr b="1" lang="en" sz="24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place value</a:t>
            </a:r>
            <a:endParaRPr b="1" sz="24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