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614CF9-5393-4E03-817E-1AD46F65EAEA}">
  <a:tblStyle styleId="{52614CF9-5393-4E03-817E-1AD46F65E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28da501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28da501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28da501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28da501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28da50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28da50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f03989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f03989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28da501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28da501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28da50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28da50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f03989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f03989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28da501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28da501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4d7859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4d7859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d7859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4d7859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4d7859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4d7859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4d7859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4d7859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4d7859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4d7859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4d7859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4d7859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4d7859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4d7859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4d7859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4d7859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4d78599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4d7859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28da501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28da501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28da501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28da501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28da501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28da501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f0398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f0398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28da501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28da501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2b2dad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2b2dad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28da50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28da50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2b2dad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2b2dad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2b2dad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2b2dad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2b2dad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2b2dad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b2dad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b2dad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b2dad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b2dad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b2dad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b2dad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28da50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28da50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8da50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8da50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8da50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8da50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8da501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8da50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8da50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28da50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28da501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28da501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3F3F3"/>
                </a:solidFill>
              </a:rPr>
              <a:t>Analysis of</a:t>
            </a:r>
            <a:r>
              <a:rPr lang="en" sz="4800"/>
              <a:t> Algorithms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MSYS30 1st Semester, AY20-21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Structures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116075"/>
            <a:ext cx="1145575" cy="1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else then what?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074325" y="476725"/>
            <a:ext cx="50172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Structures</a:t>
            </a: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if...then...else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Loops</a:t>
            </a: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while...do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Loops</a:t>
            </a: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for n ← y do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 Loops: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repeat...until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116075"/>
            <a:ext cx="1145575" cy="1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08700" y="31082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Evaluations and equations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074325" y="476725"/>
            <a:ext cx="50172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Math Operators:</a:t>
            </a:r>
            <a:endParaRPr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ECECEE"/>
              </a:buClr>
              <a:buSzPts val="2400"/>
              <a:buFont typeface="Consolas"/>
              <a:buChar char="+"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- / * ( ) ^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Operators: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&lt; &gt; ≤ ≥ = ≠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 Operators: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and or not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Assignment: 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Indexing: 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A[i]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Guidelines on Pseudocode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116075"/>
            <a:ext cx="1145575" cy="1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practices for pseudocode use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074200" y="46025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high-level concepts should be communicated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 and informative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adherence is not strict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 breaks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indentation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instead of brackets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1189800" y="16687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algorithm in pseudocode can be counted by the </a:t>
            </a:r>
            <a:r>
              <a:rPr b="1" lang="en" sz="36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primary operations</a:t>
            </a: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has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Operations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6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Time-consuming algorithmic operations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4013200" y="816550"/>
            <a:ext cx="40041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calls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rithmetic operations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comparisons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 access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statements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1195525"/>
            <a:ext cx="1121075" cy="1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189800" y="16687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= {42, 6, 88, 53}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 Size</a:t>
            </a: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 = 4</a:t>
            </a:r>
            <a:endParaRPr sz="36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9959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6237075" y="1807175"/>
            <a:ext cx="2455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ncrement is addition and assignment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0725"/>
            <a:ext cx="8839199" cy="314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79975" y="4145700"/>
            <a:ext cx="6876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464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CARRIED OUT	26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0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0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30"/>
          <p:cNvGraphicFramePr/>
          <p:nvPr/>
        </p:nvGraphicFramePr>
        <p:xfrm>
          <a:off x="51522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2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1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1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0" name="Google Shape;200;p31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31"/>
          <p:cNvGraphicFramePr/>
          <p:nvPr/>
        </p:nvGraphicFramePr>
        <p:xfrm>
          <a:off x="51522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31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7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Review of binary numbers and arithmetic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953963" y="27045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Describe algorithms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981438" y="27189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Measure algorithm runtime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73238" y="27189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Pseudocode Conventions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38" y="14598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975" y="146462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000" y="1459875"/>
            <a:ext cx="1155075" cy="1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2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2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32"/>
          <p:cNvGraphicFramePr/>
          <p:nvPr/>
        </p:nvGraphicFramePr>
        <p:xfrm>
          <a:off x="52356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32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9 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3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33"/>
          <p:cNvGraphicFramePr/>
          <p:nvPr/>
        </p:nvGraphicFramePr>
        <p:xfrm>
          <a:off x="51522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3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14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4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4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34"/>
          <p:cNvGraphicFramePr/>
          <p:nvPr/>
        </p:nvGraphicFramePr>
        <p:xfrm>
          <a:off x="52356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4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16 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5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35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35"/>
          <p:cNvGraphicFramePr/>
          <p:nvPr/>
        </p:nvGraphicFramePr>
        <p:xfrm>
          <a:off x="52356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35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18 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36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36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36"/>
          <p:cNvGraphicFramePr/>
          <p:nvPr/>
        </p:nvGraphicFramePr>
        <p:xfrm>
          <a:off x="51522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6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23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37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7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7"/>
          <p:cNvGraphicFramePr/>
          <p:nvPr/>
        </p:nvGraphicFramePr>
        <p:xfrm>
          <a:off x="52356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7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25 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8"/>
          <p:cNvGraphicFramePr/>
          <p:nvPr/>
        </p:nvGraphicFramePr>
        <p:xfrm>
          <a:off x="5826775" y="3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719650"/>
                <a:gridCol w="719650"/>
                <a:gridCol w="719650"/>
                <a:gridCol w="71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38"/>
          <p:cNvSpPr txBox="1"/>
          <p:nvPr/>
        </p:nvSpPr>
        <p:spPr>
          <a:xfrm>
            <a:off x="5057000" y="220350"/>
            <a:ext cx="3398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n = 4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3" name="Google Shape;263;p38"/>
          <p:cNvGraphicFramePr/>
          <p:nvPr/>
        </p:nvGraphicFramePr>
        <p:xfrm>
          <a:off x="267750" y="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600800"/>
                <a:gridCol w="3931025"/>
              </a:tblGrid>
              <a:tr h="48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 ← A[</a:t>
                      </a:r>
                      <a:r>
                        <a:rPr lang="en" sz="18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← 1 to n - 1 do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 </a:t>
                      </a:r>
                      <a:r>
                        <a:rPr lang="en" sz="1800">
                          <a:solidFill>
                            <a:srgbClr val="E691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A[i] then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currentMax ← A[i]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3464" lvl="0" marL="283464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currentMax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5235600" y="25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{52614CF9-5393-4E03-817E-1AD46F65EAEA}</a:tableStyleId>
              </a:tblPr>
              <a:tblGrid>
                <a:gridCol w="1476375"/>
                <a:gridCol w="716425"/>
              </a:tblGrid>
              <a:tr h="1000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currentMax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3464" lvl="0" marL="283464" rtl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38"/>
          <p:cNvSpPr txBox="1"/>
          <p:nvPr/>
        </p:nvSpPr>
        <p:spPr>
          <a:xfrm>
            <a:off x="267750" y="4245125"/>
            <a:ext cx="3003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TAKEN: 26  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Handling Use-Cases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1" name="Google Shape;271;p3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9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 for the worst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4013200" y="587950"/>
            <a:ext cx="40041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lines of code might not always execute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a worst-case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a minimum and maximum runtime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as a function to generalize for size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1195525"/>
            <a:ext cx="1121075" cy="1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650"/>
            <a:ext cx="8839197" cy="293868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379975" y="4145700"/>
            <a:ext cx="6876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464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8n-2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Loops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41"/>
          <p:cNvSpPr txBox="1"/>
          <p:nvPr/>
        </p:nvSpPr>
        <p:spPr>
          <a:xfrm>
            <a:off x="208700" y="30320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inside loops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50" y="1315975"/>
            <a:ext cx="1173375" cy="11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00" y="874250"/>
            <a:ext cx="5074599" cy="304028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/>
          <p:nvPr/>
        </p:nvSpPr>
        <p:spPr>
          <a:xfrm>
            <a:off x="3932550" y="4039650"/>
            <a:ext cx="5328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times does this loop execute?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-345900" y="22668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4074200" y="134892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correct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ust be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as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possible</a:t>
            </a:r>
            <a:endParaRPr b="1"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and efficiency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75" y="1214881"/>
            <a:ext cx="979825" cy="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Loops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6" name="Google Shape;296;p42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2"/>
          <p:cNvSpPr txBox="1"/>
          <p:nvPr/>
        </p:nvSpPr>
        <p:spPr>
          <a:xfrm>
            <a:off x="208700" y="30320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inside loops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50" y="1315975"/>
            <a:ext cx="1173375" cy="11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00" y="874250"/>
            <a:ext cx="5074599" cy="304028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3932550" y="4039650"/>
            <a:ext cx="5328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about the operations by the headers?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7339925" y="3361150"/>
            <a:ext cx="2455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3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" sz="3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times</a:t>
            </a:r>
            <a:endParaRPr baseline="30000" sz="30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Revisited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7" name="Google Shape;307;p43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3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inside loops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50" y="1315975"/>
            <a:ext cx="1173375" cy="1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4077725" y="491175"/>
            <a:ext cx="46617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3989175" y="433116"/>
            <a:ext cx="5257800" cy="5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 ← 1 to n do</a:t>
            </a:r>
            <a:endParaRPr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assignment		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1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n+1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comparisons		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&lt;= n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i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of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{1, 2, …, n+1}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increments 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assignments + 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+ n+1 + n + n = 3n+2 operations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Revisited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4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4"/>
          <p:cNvSpPr txBox="1"/>
          <p:nvPr/>
        </p:nvSpPr>
        <p:spPr>
          <a:xfrm>
            <a:off x="208700" y="35654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inside loops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50" y="1315975"/>
            <a:ext cx="1173375" cy="1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4077725" y="491175"/>
            <a:ext cx="46617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738" y="1187200"/>
            <a:ext cx="5221676" cy="260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3932550" y="4039650"/>
            <a:ext cx="5328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4n</a:t>
            </a:r>
            <a:r>
              <a:rPr baseline="30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+ 5n + 2</a:t>
            </a:r>
            <a:endParaRPr baseline="30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-2697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Runtime Considerations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8" name="Google Shape;328;p45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5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Arbitrary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4013200" y="587950"/>
            <a:ext cx="40041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exact formula is possible only when the operations to be counted are explicit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ifferent answers will result if we choose not to count particular operations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variations in the answers appear arbitrary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25" y="10884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Categories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7" name="Google Shape;337;p4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6"/>
          <p:cNvSpPr txBox="1"/>
          <p:nvPr/>
        </p:nvSpPr>
        <p:spPr>
          <a:xfrm>
            <a:off x="3937000" y="890700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constant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c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	f(n) =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quadratic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n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cubic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	f(n) = n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f(n) = b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logarithm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log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n log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5" name="Google Shape;345;p47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7"/>
          <p:cNvSpPr txBox="1"/>
          <p:nvPr/>
        </p:nvSpPr>
        <p:spPr>
          <a:xfrm>
            <a:off x="3937000" y="890700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following (running time) functions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2n + 3</a:t>
            </a:r>
            <a:endParaRPr b="1" sz="2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4n</a:t>
            </a:r>
            <a:r>
              <a:rPr b="1" baseline="30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endParaRPr b="1" sz="20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5n</a:t>
            </a:r>
            <a:endParaRPr b="1" sz="20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aseline="-25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under the same category (both proportional to n)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-25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a separate category (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4" name="Google Shape;354;p48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8"/>
          <p:cNvSpPr txBox="1"/>
          <p:nvPr/>
        </p:nvSpPr>
        <p:spPr>
          <a:xfrm>
            <a:off x="3946250" y="515875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say: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2n+3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and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while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</a:t>
            </a:r>
            <a:r>
              <a:rPr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2n+3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linear functions, while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quadratic function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3" name="Google Shape;363;p4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9"/>
          <p:cNvSpPr txBox="1"/>
          <p:nvPr/>
        </p:nvSpPr>
        <p:spPr>
          <a:xfrm>
            <a:off x="3946250" y="515875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← 0 to n-1 do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3464" lvl="0" marL="28346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	 	   A[i] ← 0 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 is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5364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2n,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we count the assignments &amp; array accesses in the loop body  (A[i] ← 0)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5364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4n+1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if we include implicit loop assignments/additions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5364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5n+2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if we include implicit loop comparisons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Regardless, running time is still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Summary</a:t>
            </a:r>
            <a:endParaRPr sz="3000"/>
          </a:p>
        </p:txBody>
      </p:sp>
      <p:sp>
        <p:nvSpPr>
          <p:cNvPr id="372" name="Google Shape;372;p5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Condensed version of 1.5 hours of your life</a:t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50"/>
          <p:cNvSpPr txBox="1"/>
          <p:nvPr/>
        </p:nvSpPr>
        <p:spPr>
          <a:xfrm>
            <a:off x="953963" y="23997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Algorithms are expressed in pseudocode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5981438" y="24141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Big-Oh allows us to categorize algorithms based on performance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3473238" y="24141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Runtime is dependent on counted operations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463" y="1168500"/>
            <a:ext cx="1155075" cy="11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950" y="1178000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6518500" y="1161788"/>
            <a:ext cx="1168500" cy="1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384" name="Google Shape;384;p5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 Data Structures and Algorithms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Runtime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4074200" y="76505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of time used to run a program for a given input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ependent on hardware, operating system, and software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easured using quantities of time (seconds, milliseconds, hours)</a:t>
            </a:r>
            <a:endParaRPr b="1"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Measures of performance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75" y="1214881"/>
            <a:ext cx="979825" cy="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Runtime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4074200" y="33977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measured using time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KPIs are number of operations carried out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akes into account all possible inputs, is generalizable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ctual measure is a </a:t>
            </a:r>
            <a:r>
              <a:rPr b="1" i="1" lang="en" sz="24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of time </a:t>
            </a: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T(n)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n</a:t>
            </a:r>
            <a:endParaRPr b="1" i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Measures of performance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25" y="1035525"/>
            <a:ext cx="1155075" cy="1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957725" y="1554875"/>
            <a:ext cx="3440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PSEUDOCODE</a:t>
            </a:r>
            <a:endParaRPr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40000" y="2321000"/>
            <a:ext cx="7293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Pseudocode is used to describe algorithms using high-level language that abstracts programming structures</a:t>
            </a:r>
            <a:endParaRPr b="1"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Pseudocode Example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Abstractions of programming logic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25" y="112122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00" y="511600"/>
            <a:ext cx="5074599" cy="395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1160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350" y="1010938"/>
            <a:ext cx="5074601" cy="27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-498300" y="24192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116075"/>
            <a:ext cx="1145575" cy="1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08700" y="30320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Assignments and functions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074325" y="781525"/>
            <a:ext cx="50172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Assignment:</a:t>
            </a:r>
            <a:r>
              <a:rPr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use ← instead of = 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or function call: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object.method(arguments)</a:t>
            </a:r>
            <a:b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method(arguments)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statement: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return expression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