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4e5b8c5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4e5b8c5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4e5b8c5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4e5b8c5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28da501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28da501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28da501e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28da501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4e5b8c5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4e5b8c5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2b2dad7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2b2dad7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2b2dad7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2b2dad7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2b2dad7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2b2dad7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4e5b8c5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4e5b8c5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4e5b8c5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f4e5b8c5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28da5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28da5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4e5b8c5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4e5b8c5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2b2dad7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2b2dad7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f03989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f03989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f03989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f03989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28da50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28da50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28da501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28da501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4e5b8c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4e5b8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28da501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28da501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4e5b8c5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4e5b8c5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4e5b8c5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4e5b8c5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4800"/>
              <a:buNone/>
              <a:defRPr b="1" sz="4800">
                <a:solidFill>
                  <a:srgbClr val="3C78D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B1F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Helvetica Neue"/>
              <a:buChar char="●"/>
              <a:defRPr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3F3F3"/>
                </a:solidFill>
              </a:rPr>
              <a:t>Big</a:t>
            </a:r>
            <a:r>
              <a:rPr lang="en"/>
              <a:t>-Oh Notation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CS105 A 2nd Semester, SY17-18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213150" y="1186850"/>
            <a:ext cx="84798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does that all mean?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Big-Oh allows us to ignore constant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factors and </a:t>
            </a:r>
            <a:r>
              <a:rPr b="1" lang="en" sz="24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lower order (less</a:t>
            </a:r>
            <a:endParaRPr b="1" sz="2400">
              <a:solidFill>
                <a:srgbClr val="F6B2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dominant) terms</a:t>
            </a:r>
            <a:endParaRPr b="1" sz="2400">
              <a:solidFill>
                <a:srgbClr val="F6B2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2n</a:t>
            </a:r>
            <a:r>
              <a:rPr b="1" baseline="30000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b="1" lang="en" sz="24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5n – 4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O(n</a:t>
            </a:r>
            <a:r>
              <a:rPr b="1" baseline="30000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213150" y="1186850"/>
            <a:ext cx="84798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does that all mean?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Big-Oh allows us to </a:t>
            </a:r>
            <a:r>
              <a:rPr b="1" lang="en" sz="24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ignore constant</a:t>
            </a:r>
            <a:endParaRPr b="1" sz="24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factors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lang="en" sz="24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lower order (less</a:t>
            </a:r>
            <a:endParaRPr b="1" sz="2400">
              <a:solidFill>
                <a:srgbClr val="F6B2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dominant) terms</a:t>
            </a:r>
            <a:endParaRPr b="1" sz="2400">
              <a:solidFill>
                <a:srgbClr val="F6B2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1" baseline="30000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b="1" lang="en" sz="24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5n – 4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O(n</a:t>
            </a:r>
            <a:r>
              <a:rPr b="1" baseline="30000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/>
        </p:nvSpPr>
        <p:spPr>
          <a:xfrm>
            <a:off x="582075" y="2266800"/>
            <a:ext cx="3078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ArrayMax Example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3" name="Google Shape;133;p24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4"/>
          <p:cNvSpPr txBox="1"/>
          <p:nvPr/>
        </p:nvSpPr>
        <p:spPr>
          <a:xfrm>
            <a:off x="437300" y="33399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ArrayMax revisited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225" y="1121225"/>
            <a:ext cx="1145575" cy="11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7000" y="511600"/>
            <a:ext cx="5074599" cy="3950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1650"/>
            <a:ext cx="8839197" cy="293868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379975" y="4145700"/>
            <a:ext cx="6876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3464" lvl="0" marL="283464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WORST CASE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8n-2</a:t>
            </a:r>
            <a:endParaRPr b="1"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582075" y="2266800"/>
            <a:ext cx="3078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ArrayMax</a:t>
            </a: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Running Time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8" name="Google Shape;148;p26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6"/>
          <p:cNvSpPr txBox="1"/>
          <p:nvPr/>
        </p:nvSpPr>
        <p:spPr>
          <a:xfrm>
            <a:off x="437300" y="33399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ArrayMax revisited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225" y="1121225"/>
            <a:ext cx="1145575" cy="11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3858325" y="1218175"/>
            <a:ext cx="45318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 time function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f(n) = an + b</a:t>
            </a:r>
            <a:endParaRPr b="1"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Ignore constants and lower order!</a:t>
            </a:r>
            <a:endParaRPr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f(n) is O(n)</a:t>
            </a:r>
            <a:endParaRPr b="1"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equivalently, the running time of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r>
              <a:rPr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arrayMax is O(n)</a:t>
            </a:r>
            <a:endParaRPr b="1" sz="2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/>
        </p:nvSpPr>
        <p:spPr>
          <a:xfrm>
            <a:off x="-345900" y="24954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Categories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7" name="Google Shape;157;p27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7"/>
          <p:cNvSpPr txBox="1"/>
          <p:nvPr/>
        </p:nvSpPr>
        <p:spPr>
          <a:xfrm>
            <a:off x="3937000" y="890700"/>
            <a:ext cx="5050500" cy="4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constant</a:t>
            </a: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function:		f(n) = c</a:t>
            </a:r>
            <a:b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function:			f(n) = n</a:t>
            </a:r>
            <a:b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quadratic</a:t>
            </a: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function:		f(n) = n</a:t>
            </a:r>
            <a:r>
              <a:rPr baseline="30000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b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cubic</a:t>
            </a: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function:			f(n) = n</a:t>
            </a:r>
            <a:r>
              <a:rPr baseline="30000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b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exponential</a:t>
            </a: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function:	f(n) = b</a:t>
            </a:r>
            <a:r>
              <a:rPr baseline="30000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b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logarithm</a:t>
            </a: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function:		f(n) = log n</a:t>
            </a:r>
            <a:b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function:		f(n) = n log n</a:t>
            </a:r>
            <a:b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625" y="1214050"/>
            <a:ext cx="1201175" cy="12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/>
        </p:nvSpPr>
        <p:spPr>
          <a:xfrm>
            <a:off x="-345900" y="24954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Big-Oh </a:t>
            </a:r>
            <a:endParaRPr b="1" sz="36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Notation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5" name="Google Shape;165;p28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8"/>
          <p:cNvSpPr txBox="1"/>
          <p:nvPr/>
        </p:nvSpPr>
        <p:spPr>
          <a:xfrm>
            <a:off x="3937000" y="890700"/>
            <a:ext cx="5050500" cy="4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the following (running time) functions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3464" lvl="1" marL="6858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b="1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1" baseline="-25000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 = 2n + 3</a:t>
            </a:r>
            <a:endParaRPr b="1" sz="2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3464" lvl="1" marL="6858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b="1" lang="en" sz="20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1" baseline="-25000" lang="en" sz="20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20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 = 4n</a:t>
            </a:r>
            <a:r>
              <a:rPr b="1" baseline="30000" lang="en" sz="20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20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+ 5n + 2</a:t>
            </a:r>
            <a:endParaRPr b="1" sz="20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3464" lvl="1" marL="6858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b="1" lang="en" sz="20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1" baseline="-25000" lang="en" sz="20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lang="en" sz="20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 = 5n</a:t>
            </a:r>
            <a:endParaRPr b="1" sz="2000">
              <a:solidFill>
                <a:srgbClr val="A4C2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1" baseline="-25000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aseline="-25000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1" baseline="-25000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under the same category (both proportional to n) 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1" baseline="-25000" lang="en" sz="20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aseline="-25000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 a separate category (</a:t>
            </a: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1" baseline="30000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625" y="1214050"/>
            <a:ext cx="1201175" cy="12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/>
        </p:nvSpPr>
        <p:spPr>
          <a:xfrm>
            <a:off x="361100" y="36416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Standardized rules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/>
        </p:nvSpPr>
        <p:spPr>
          <a:xfrm>
            <a:off x="-345900" y="24954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Big-Oh </a:t>
            </a:r>
            <a:endParaRPr b="1" sz="36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Notation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4" name="Google Shape;174;p29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9"/>
          <p:cNvSpPr txBox="1"/>
          <p:nvPr/>
        </p:nvSpPr>
        <p:spPr>
          <a:xfrm>
            <a:off x="3946250" y="515875"/>
            <a:ext cx="5050500" cy="4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say: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2n+3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(n), and 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5n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(n), while 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4n</a:t>
            </a:r>
            <a:r>
              <a:rPr b="1" baseline="30000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+ 5n + 2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</a:t>
            </a:r>
            <a:r>
              <a:rPr baseline="30000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2n+3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5n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linear functions, while 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4n</a:t>
            </a:r>
            <a:r>
              <a:rPr b="1" baseline="30000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+ 5n + 2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quadratic function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625" y="1214050"/>
            <a:ext cx="1201175" cy="12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/>
        </p:nvSpPr>
        <p:spPr>
          <a:xfrm>
            <a:off x="361100" y="36416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Standardized rules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/>
        </p:nvSpPr>
        <p:spPr>
          <a:xfrm>
            <a:off x="804750" y="1729525"/>
            <a:ext cx="75345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“better” function</a:t>
            </a:r>
            <a:endParaRPr b="1" sz="30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comparisons are deemed “better” if the growth rate, or resultant values are smaller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(n) 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better than </a:t>
            </a:r>
            <a:r>
              <a:rPr b="1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quadratic (n</a:t>
            </a:r>
            <a:r>
              <a:rPr b="1" baseline="30000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which is better than </a:t>
            </a:r>
            <a:r>
              <a:rPr b="1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exponential (2</a:t>
            </a:r>
            <a:r>
              <a:rPr b="1" baseline="30000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1" lang="en" sz="2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1" sz="2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900" y="658000"/>
            <a:ext cx="982300" cy="9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/>
        </p:nvSpPr>
        <p:spPr>
          <a:xfrm>
            <a:off x="-345900" y="24954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by Growth Rate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9" name="Google Shape;189;p31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625" y="1214050"/>
            <a:ext cx="1201175" cy="12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/>
        </p:nvSpPr>
        <p:spPr>
          <a:xfrm>
            <a:off x="361100" y="36416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Best? Better? Good?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450" y="1210650"/>
            <a:ext cx="5074602" cy="2552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Class </a:t>
            </a:r>
            <a:r>
              <a:rPr lang="en" sz="3000"/>
              <a:t>Objectives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Algorithm analysis through Big-Oh</a:t>
            </a:r>
            <a:endParaRPr sz="1800"/>
          </a:p>
        </p:txBody>
      </p:sp>
      <p:sp>
        <p:nvSpPr>
          <p:cNvPr id="62" name="Google Shape;62;p14"/>
          <p:cNvSpPr txBox="1"/>
          <p:nvPr/>
        </p:nvSpPr>
        <p:spPr>
          <a:xfrm>
            <a:off x="2213600" y="269452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Describe algorithms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732875" y="270887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Analyze efficiency of algorithms in Big-Oh Notation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575" y="1449825"/>
            <a:ext cx="1145575" cy="11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612" y="1454575"/>
            <a:ext cx="1145575" cy="11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/>
        </p:nvSpPr>
        <p:spPr>
          <a:xfrm>
            <a:off x="-345900" y="24954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Big-Oh as </a:t>
            </a:r>
            <a:endParaRPr b="1" sz="36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Upper Bound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8" name="Google Shape;198;p32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625" y="1214050"/>
            <a:ext cx="1201175" cy="12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361100" y="36416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Always assume the worst case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3957250" y="472650"/>
            <a:ext cx="49767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statement "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f(n) is O( g(n) )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 indicates that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g(n)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an </a:t>
            </a: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upper bound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f(n)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means it is also correct to make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statements like: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3n+5 is O(n</a:t>
            </a:r>
            <a:r>
              <a:rPr baseline="30000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3n+5 is O(2</a:t>
            </a:r>
            <a:r>
              <a:rPr baseline="30000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3n+5 is O(5n + log n - 2)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the statement “</a:t>
            </a: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3n+5 is O(n)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is the “</a:t>
            </a: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closest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statement one can make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Class </a:t>
            </a:r>
            <a:r>
              <a:rPr lang="en" sz="3000"/>
              <a:t>Summary</a:t>
            </a:r>
            <a:endParaRPr sz="3000"/>
          </a:p>
        </p:txBody>
      </p:sp>
      <p:sp>
        <p:nvSpPr>
          <p:cNvPr id="207" name="Google Shape;207;p33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Condensed version of 1.5 hours of your life</a:t>
            </a:r>
            <a:endParaRPr sz="18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33"/>
          <p:cNvSpPr txBox="1"/>
          <p:nvPr/>
        </p:nvSpPr>
        <p:spPr>
          <a:xfrm>
            <a:off x="953963" y="239977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Big O compares functions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5981438" y="241412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Big-Oh allows us to categorize algorithms based on performance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3473238" y="241412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Upper bound runtime is used to express algorithmic efficiency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463" y="1168500"/>
            <a:ext cx="1155075" cy="11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9950" y="1178000"/>
            <a:ext cx="1145575" cy="11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5400000">
            <a:off x="6518500" y="1161788"/>
            <a:ext cx="1168500" cy="11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Thank</a:t>
            </a:r>
            <a:r>
              <a:rPr b="0" lang="en" sz="3000">
                <a:solidFill>
                  <a:srgbClr val="F3F3F3"/>
                </a:solidFill>
              </a:rPr>
              <a:t> </a:t>
            </a:r>
            <a:r>
              <a:rPr lang="en" sz="3000"/>
              <a:t>You</a:t>
            </a:r>
            <a:endParaRPr sz="3000"/>
          </a:p>
        </p:txBody>
      </p:sp>
      <p:sp>
        <p:nvSpPr>
          <p:cNvPr id="219" name="Google Shape;219;p34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Good Data Structures and Algorithms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-345900" y="22668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 </a:t>
            </a:r>
            <a:endParaRPr b="1" sz="30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Algorithms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1" name="Google Shape;71;p15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4074200" y="1348925"/>
            <a:ext cx="40041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be correct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ust be </a:t>
            </a:r>
            <a:r>
              <a:rPr i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efficient</a:t>
            </a:r>
            <a:endParaRPr i="1"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as </a:t>
            </a:r>
            <a:r>
              <a:rPr i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possible</a:t>
            </a:r>
            <a:endParaRPr b="1" sz="24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7300" y="33399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 and efficiency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975" y="1214881"/>
            <a:ext cx="979825" cy="9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582075" y="2266800"/>
            <a:ext cx="3078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 Arithmetic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0" name="Google Shape;80;p16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6"/>
          <p:cNvSpPr txBox="1"/>
          <p:nvPr/>
        </p:nvSpPr>
        <p:spPr>
          <a:xfrm>
            <a:off x="4074200" y="460250"/>
            <a:ext cx="40041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standard measure of algorithm performance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 a means for comparing two functions</a:t>
            </a:r>
            <a:endParaRPr i="1"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</a:t>
            </a:r>
            <a:r>
              <a:rPr b="1" i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f(n)</a:t>
            </a:r>
            <a:r>
              <a:rPr i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</a:t>
            </a:r>
            <a:r>
              <a:rPr i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 g(n) )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 means: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f(n)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less than or equal to </a:t>
            </a:r>
            <a:r>
              <a:rPr b="1" i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g(n)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up to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constant factor for large values of </a:t>
            </a:r>
            <a:r>
              <a:rPr b="1" i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b="1" i="1"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37300" y="33399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Measures of performance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975" y="1214881"/>
            <a:ext cx="979825" cy="9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582075" y="2266800"/>
            <a:ext cx="3078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Categorization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9" name="Google Shape;89;p17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7"/>
          <p:cNvSpPr txBox="1"/>
          <p:nvPr/>
        </p:nvSpPr>
        <p:spPr>
          <a:xfrm>
            <a:off x="4074200" y="339775"/>
            <a:ext cx="4004100" cy="3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Big-Oh can be used to categorize functions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2n+3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b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O(n)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5n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b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O(n)</a:t>
            </a:r>
            <a:endParaRPr b="1"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 functions are less than or equal to g(n) = n,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 to a constant factor, for large values of n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37300" y="33399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Grouping functions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250" y="1098250"/>
            <a:ext cx="1168550" cy="11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1189800" y="11868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Big-Oh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f(n)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O(g(n))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there is a real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constant 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&gt; 0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an integer constant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1" baseline="-25000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such that: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f(n) ≤ c * g(n)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for 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≥ n0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1823650" y="4018000"/>
            <a:ext cx="28080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 than or equal up to a constant factor</a:t>
            </a:r>
            <a:endParaRPr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360900" y="3977850"/>
            <a:ext cx="28080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large values of n</a:t>
            </a:r>
            <a:endParaRPr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6094275" y="255075"/>
            <a:ext cx="1966500" cy="16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f(n) = 2n + 5</a:t>
            </a:r>
            <a:endParaRPr b="1" sz="24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g(n) = n</a:t>
            </a:r>
            <a:endParaRPr b="1" sz="24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9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Sample</a:t>
            </a:r>
            <a:r>
              <a:rPr b="0" lang="en" sz="3000">
                <a:solidFill>
                  <a:srgbClr val="F3F3F3"/>
                </a:solidFill>
              </a:rPr>
              <a:t> </a:t>
            </a:r>
            <a:r>
              <a:rPr lang="en" sz="3000"/>
              <a:t>Case</a:t>
            </a:r>
            <a:endParaRPr sz="3000"/>
          </a:p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Algorithm complexity intuition</a:t>
            </a:r>
            <a:endParaRPr sz="1800"/>
          </a:p>
        </p:txBody>
      </p:sp>
      <p:sp>
        <p:nvSpPr>
          <p:cNvPr id="107" name="Google Shape;107;p19"/>
          <p:cNvSpPr txBox="1"/>
          <p:nvPr/>
        </p:nvSpPr>
        <p:spPr>
          <a:xfrm>
            <a:off x="379950" y="287275"/>
            <a:ext cx="4930500" cy="2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the condition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2n + 5 &lt;= n</a:t>
            </a:r>
            <a:endParaRPr b="1"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this condition generalize? </a:t>
            </a:r>
            <a:r>
              <a:rPr b="1" lang="en" sz="20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No!</a:t>
            </a:r>
            <a:endParaRPr b="1" sz="20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about if we bind a constant to n?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2n + 5 &lt;= 3n</a:t>
            </a:r>
            <a:endParaRPr b="1"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condition holds for values of n greater than or equal to 5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select </a:t>
            </a: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= 3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1" baseline="-25000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5</a:t>
            </a:r>
            <a:endParaRPr b="1"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213150" y="1186850"/>
            <a:ext cx="84798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does that all mean?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Big-Oh allows us to ignore constant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factors and lower order (less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dominant) terms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24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1" baseline="30000" lang="en" sz="24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+ 5n – 4 is O(</a:t>
            </a:r>
            <a:r>
              <a:rPr b="1" lang="en" sz="24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1" baseline="30000" lang="en" sz="24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213150" y="1186850"/>
            <a:ext cx="84798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does that all mean?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Big-Oh allows us to ignore </a:t>
            </a:r>
            <a:r>
              <a:rPr b="1" lang="en" sz="24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constant</a:t>
            </a:r>
            <a:endParaRPr b="1" sz="24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factors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lower order (less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dominant) terms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1" baseline="30000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b="1" lang="en" sz="24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– </a:t>
            </a:r>
            <a:r>
              <a:rPr b="1" lang="en" sz="24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O(n</a:t>
            </a:r>
            <a:r>
              <a:rPr b="1" baseline="30000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