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Cabin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0427A9-B279-4C48-A19D-30BD70C0D35E}">
  <a:tblStyle styleId="{0E0427A9-B279-4C48-A19D-30BD70C0D3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.fntdata"/><Relationship Id="rId30" Type="http://schemas.openxmlformats.org/officeDocument/2006/relationships/font" Target="fonts/Cabin-regular.fntdata"/><Relationship Id="rId11" Type="http://schemas.openxmlformats.org/officeDocument/2006/relationships/slide" Target="slides/slide6.xml"/><Relationship Id="rId33" Type="http://schemas.openxmlformats.org/officeDocument/2006/relationships/font" Target="fonts/Cabin-boldItalic.fntdata"/><Relationship Id="rId10" Type="http://schemas.openxmlformats.org/officeDocument/2006/relationships/slide" Target="slides/slide5.xml"/><Relationship Id="rId32" Type="http://schemas.openxmlformats.org/officeDocument/2006/relationships/font" Target="fonts/Cabin-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9bd8e7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9bd8e7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9bd8e7e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9bd8e7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9bd8e7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9bd8e7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9bd8e7e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9bd8e7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19839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19839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19839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19839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19839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19839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19839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19839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c19839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c19839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19839a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19839a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9bd8e7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9bd8e7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9bd8e7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9bd8e7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9bd8e7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9bd8e7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9bd8e7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9bd8e7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0398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f0398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9bd8e7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9bd8e7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9bd8e7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9bd8e7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MSYS30</a:t>
            </a:r>
            <a:r>
              <a:rPr lang="en" sz="2400"/>
              <a:t> A </a:t>
            </a:r>
            <a:r>
              <a:rPr lang="en"/>
              <a:t>1st</a:t>
            </a:r>
            <a:r>
              <a:rPr lang="en" sz="2400"/>
              <a:t> Semester, </a:t>
            </a:r>
            <a:r>
              <a:rPr lang="en"/>
              <a:t>SY20-21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638" y="1481075"/>
            <a:ext cx="1860725" cy="18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1189800" y="3486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Factorial Revisited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026600" y="110310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Factorial can be defined as the following: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1971613" y="17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{0E0427A9-B279-4C48-A19D-30BD70C0D35E}</a:tableStyleId>
              </a:tblPr>
              <a:tblGrid>
                <a:gridCol w="2167550"/>
                <a:gridCol w="3506325"/>
              </a:tblGrid>
              <a:tr h="68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3! = 3*2!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fac(3)	= 3*fac(2)</a:t>
                      </a:r>
                      <a:r>
                        <a:rPr lang="en" sz="27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2! = 2*1!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     = 3*(2*fac(1))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1! = 1*0!</a:t>
                      </a:r>
                      <a:endParaRPr sz="2800">
                        <a:solidFill>
                          <a:srgbClr val="FFFFFF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     = 3*(2*(1*fac(0))</a:t>
                      </a:r>
                      <a:endParaRPr sz="27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0! = 1</a:t>
                      </a:r>
                      <a:endParaRPr sz="2800">
                        <a:solidFill>
                          <a:srgbClr val="FFFFFF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80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     = 3*(2*(1*(1)))</a:t>
                      </a:r>
                      <a:endParaRPr sz="27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Functions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24575"/>
            <a:ext cx="8991600" cy="255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-345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4"/>
          <p:cNvSpPr txBox="1"/>
          <p:nvPr/>
        </p:nvSpPr>
        <p:spPr>
          <a:xfrm>
            <a:off x="4074200" y="134892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 the importance of the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case (n==0)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it ensures that the recursion collapses and prevents endless execution from taking place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Reminiscent of mathematical induction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37300" y="3492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  <a:r>
              <a:rPr b="1" i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invoking</a:t>
            </a: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itself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496" y="1679450"/>
            <a:ext cx="1099957" cy="1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5"/>
          <p:cNvCxnSpPr/>
          <p:nvPr/>
        </p:nvCxnSpPr>
        <p:spPr>
          <a:xfrm flipH="1">
            <a:off x="4566900" y="92610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5"/>
          <p:cNvSpPr txBox="1"/>
          <p:nvPr/>
        </p:nvSpPr>
        <p:spPr>
          <a:xfrm>
            <a:off x="946175" y="479500"/>
            <a:ext cx="2720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477725" y="479500"/>
            <a:ext cx="2720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0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</a:t>
            </a:r>
            <a:endParaRPr sz="2400">
              <a:solidFill>
                <a:srgbClr val="E0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83775" y="2526425"/>
            <a:ext cx="3543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Elegant code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“provable” or reliable code since the code often closely matches its definition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199525" y="2526425"/>
            <a:ext cx="3543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Possibly slower code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immediately easily understandable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150" y="1279938"/>
            <a:ext cx="1185250" cy="11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300" y="1279950"/>
            <a:ext cx="1136150" cy="11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Function v1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1524450" y="1821575"/>
            <a:ext cx="6095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x * x * x * … * x </a:t>
            </a:r>
            <a:r>
              <a:rPr lang="en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(multiply n times)</a:t>
            </a:r>
            <a:endParaRPr baseline="30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1971613" y="231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{0E0427A9-B279-4C48-A19D-30BD70C0D35E}</a:tableStyleId>
              </a:tblPr>
              <a:tblGrid>
                <a:gridCol w="2167550"/>
                <a:gridCol w="2469575"/>
              </a:tblGrid>
              <a:tr h="684575"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aseline="30000"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</a:t>
                      </a:r>
                      <a:r>
                        <a:rPr lang="en" sz="2400">
                          <a:solidFill>
                            <a:srgbClr val="6D9EE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1</a:t>
                      </a:r>
                      <a:endParaRPr baseline="30000">
                        <a:solidFill>
                          <a:srgbClr val="6D9EE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n = 0	</a:t>
                      </a:r>
                      <a:endParaRPr>
                        <a:solidFill>
                          <a:srgbClr val="6D9EE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275"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* x</a:t>
                      </a:r>
                      <a:r>
                        <a:rPr baseline="30000"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n-1</a:t>
                      </a:r>
                      <a:endParaRPr baseline="30000"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n ≥ 1</a:t>
                      </a:r>
                      <a:endParaRPr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6"/>
          <p:cNvSpPr txBox="1"/>
          <p:nvPr/>
        </p:nvSpPr>
        <p:spPr>
          <a:xfrm>
            <a:off x="1524450" y="3686125"/>
            <a:ext cx="6095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Come up with corresponding loop and recursive versions for the above definitions</a:t>
            </a:r>
            <a:endParaRPr baseline="30000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Power Function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50" y="1621250"/>
            <a:ext cx="7719899" cy="3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Recursion: Power Function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3" y="1881625"/>
            <a:ext cx="70389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4358175" y="3304000"/>
            <a:ext cx="877200" cy="31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exponent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Recursion: Power Function v2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524450" y="1516775"/>
            <a:ext cx="6095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1" baseline="30000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1"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x * x * x * … * x </a:t>
            </a:r>
            <a:r>
              <a:rPr lang="en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(multiply n times)</a:t>
            </a:r>
            <a:endParaRPr baseline="30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1359913" y="200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{0E0427A9-B279-4C48-A19D-30BD70C0D35E}</a:tableStyleId>
              </a:tblPr>
              <a:tblGrid>
                <a:gridCol w="2925950"/>
                <a:gridCol w="3333675"/>
              </a:tblGrid>
              <a:tr h="684575"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aseline="30000"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</a:t>
                      </a:r>
                      <a:r>
                        <a:rPr lang="en" sz="2400">
                          <a:solidFill>
                            <a:srgbClr val="6D9EE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1</a:t>
                      </a:r>
                      <a:endParaRPr baseline="30000">
                        <a:solidFill>
                          <a:srgbClr val="6D9EE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n = 0	</a:t>
                      </a:r>
                      <a:endParaRPr>
                        <a:solidFill>
                          <a:srgbClr val="6D9EE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275"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aseline="30000"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n/2</a:t>
                      </a: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x</a:t>
                      </a:r>
                      <a:r>
                        <a:rPr baseline="30000"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n/2</a:t>
                      </a:r>
                      <a:endParaRPr baseline="30000"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n % 2 = 0</a:t>
                      </a:r>
                      <a:endParaRPr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325"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aseline="30000"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2400">
                          <a:solidFill>
                            <a:srgbClr val="6D9EE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 x</a:t>
                      </a:r>
                      <a:r>
                        <a:rPr baseline="30000" lang="en" sz="2400">
                          <a:solidFill>
                            <a:srgbClr val="6D9EE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(n-1)/2 </a:t>
                      </a:r>
                      <a:r>
                        <a:rPr lang="en" sz="2400">
                          <a:solidFill>
                            <a:srgbClr val="6D9EE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* x</a:t>
                      </a:r>
                      <a:r>
                        <a:rPr baseline="30000" lang="en" sz="2400">
                          <a:solidFill>
                            <a:srgbClr val="6D9EE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(n-1)/2</a:t>
                      </a:r>
                      <a:endParaRPr baseline="30000">
                        <a:solidFill>
                          <a:srgbClr val="6D9EE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228600" lvl="0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n % 2 = 1</a:t>
                      </a:r>
                      <a:endParaRPr sz="2700"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Recursion: Power Function v2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1440288" y="17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{0E0427A9-B279-4C48-A19D-30BD70C0D35E}</a:tableStyleId>
              </a:tblPr>
              <a:tblGrid>
                <a:gridCol w="905525"/>
                <a:gridCol w="3623825"/>
              </a:tblGrid>
              <a:tr h="640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</a:t>
                      </a:r>
                      <a:endParaRPr baseline="30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1" marL="4572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x * 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* 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endParaRPr baseline="30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= 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* 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aseline="30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= 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 * 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r>
                        <a:rPr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* x</a:t>
                      </a:r>
                      <a:r>
                        <a:rPr baseline="30000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aseline="30000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x</a:t>
                      </a:r>
                      <a:r>
                        <a:rPr baseline="30000"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= x * x</a:t>
                      </a:r>
                      <a:r>
                        <a:rPr baseline="30000"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r>
                        <a:rPr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* x</a:t>
                      </a:r>
                      <a:r>
                        <a:rPr baseline="30000"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x</a:t>
                      </a:r>
                      <a:r>
                        <a:rPr baseline="30000"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</a:t>
                      </a:r>
                      <a:endParaRPr sz="24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= 1</a:t>
                      </a:r>
                      <a:endParaRPr sz="2400">
                        <a:solidFill>
                          <a:schemeClr val="l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30"/>
          <p:cNvSpPr txBox="1"/>
          <p:nvPr/>
        </p:nvSpPr>
        <p:spPr>
          <a:xfrm>
            <a:off x="5323700" y="1816425"/>
            <a:ext cx="2381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30000"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</a:t>
            </a: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next value to parse</a:t>
            </a:r>
            <a:endParaRPr baseline="30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323700" y="2410000"/>
            <a:ext cx="2381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30000"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next value to parse</a:t>
            </a:r>
            <a:endParaRPr baseline="30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323700" y="3052100"/>
            <a:ext cx="2381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30000"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aseline="30000"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next value to parse</a:t>
            </a:r>
            <a:endParaRPr baseline="30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5363850" y="3597150"/>
            <a:ext cx="2381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aseline="30000"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</a:t>
            </a:r>
            <a:r>
              <a:rPr baseline="30000"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next value to parse</a:t>
            </a:r>
            <a:endParaRPr baseline="30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363850" y="4244875"/>
            <a:ext cx="2381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n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the end case</a:t>
            </a:r>
            <a:endParaRPr baseline="30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-345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2" name="Google Shape;202;p31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1"/>
          <p:cNvSpPr txBox="1"/>
          <p:nvPr/>
        </p:nvSpPr>
        <p:spPr>
          <a:xfrm>
            <a:off x="4074200" y="127272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 is an alternative to loops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 occurs when a method calls itself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the base-case is always called so that the recursion ends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437300" y="3492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 in a nutshell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728" y="1510650"/>
            <a:ext cx="1441925" cy="14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Recursion through examples and implementation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Recursion through iteration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 and write recursive code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012" y="1411750"/>
            <a:ext cx="1231225" cy="1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Recursion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and Iterations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468900" y="1813350"/>
            <a:ext cx="1944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 Initiation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28200" y="1813350"/>
            <a:ext cx="1944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50150" y="1813350"/>
            <a:ext cx="2825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Increment/Decrement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961200" y="408385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are statements that repeat execution of statements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75" y="2415750"/>
            <a:ext cx="57626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and Iterations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468900" y="1813350"/>
            <a:ext cx="1944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Iterator Initiation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328200" y="1813350"/>
            <a:ext cx="1944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Condition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950150" y="1813350"/>
            <a:ext cx="2825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Increment/Decrement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961200" y="408385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are statements that repeat execution of statements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23447" t="0"/>
          <a:stretch/>
        </p:blipFill>
        <p:spPr>
          <a:xfrm>
            <a:off x="2676850" y="2293300"/>
            <a:ext cx="45279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 and Functions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325900" y="1813350"/>
            <a:ext cx="1944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Specifier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85200" y="1813350"/>
            <a:ext cx="1944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Type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502350" y="1813350"/>
            <a:ext cx="2825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Name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61200" y="408385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are statements grouped together to perform a task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265250" y="1813350"/>
            <a:ext cx="2825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</a:t>
            </a:r>
            <a:endParaRPr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38" y="2415750"/>
            <a:ext cx="47148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Methods and Functions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50" y="1801950"/>
            <a:ext cx="7519450" cy="25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-345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4074200" y="1348925"/>
            <a:ext cx="40041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calls itself</a:t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ppears counter-intuitive</a:t>
            </a:r>
            <a:endParaRPr i="1"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 sz="24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 result in infinite execution</a:t>
            </a:r>
            <a:endParaRPr b="1" sz="24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37300" y="3492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</a:t>
            </a:r>
            <a:r>
              <a:rPr b="1" i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invoking</a:t>
            </a: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itself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496" y="1679450"/>
            <a:ext cx="1099957" cy="1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75" y="152400"/>
            <a:ext cx="60483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Factorial Revisited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026600" y="178890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Factorial can be defined as the following: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1971613" y="231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{0E0427A9-B279-4C48-A19D-30BD70C0D35E}</a:tableStyleId>
              </a:tblPr>
              <a:tblGrid>
                <a:gridCol w="2167550"/>
                <a:gridCol w="2469575"/>
              </a:tblGrid>
              <a:tr h="684575"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n! = 1	</a:t>
                      </a:r>
                      <a:endParaRPr>
                        <a:solidFill>
                          <a:srgbClr val="6D9EE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6D9EE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n*(n-1)!	</a:t>
                      </a:r>
                      <a:endParaRPr>
                        <a:solidFill>
                          <a:srgbClr val="6D9EE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275"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n*(n-1)!</a:t>
                      </a:r>
                      <a:endParaRPr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8600" lvl="1" marL="685800" rtl="0" algn="l">
                        <a:lnSpc>
                          <a:spcPct val="8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rgbClr val="0E0C2A"/>
                        </a:buClr>
                        <a:buSzPts val="2700"/>
                        <a:buFont typeface="Arial"/>
                        <a:buNone/>
                      </a:pPr>
                      <a:r>
                        <a:rPr lang="en" sz="2700">
                          <a:solidFill>
                            <a:srgbClr val="8E7CC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n ≥ 1</a:t>
                      </a:r>
                      <a:endParaRPr>
                        <a:solidFill>
                          <a:srgbClr val="8E7CC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