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5C25C1-4D8E-48B0-A9E1-7B13EB1991C4}">
  <a:tblStyle styleId="{0C5C25C1-4D8E-48B0-A9E1-7B13EB1991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88992f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88992f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88992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f88992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88992f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f88992f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03989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03989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8da5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28da5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9bd8e7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9bd8e7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88992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88992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88992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88992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88992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88992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88992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88992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88992f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88992f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88992f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f88992f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MSYS30 A 1st Semester, SY20-21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18573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</a:t>
            </a: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Search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and a target number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1"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 the position in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[i] =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A</a:t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2634000" y="28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{0C5C25C1-4D8E-48B0-A9E1-7B13EB1991C4}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2"/>
          <p:cNvSpPr txBox="1"/>
          <p:nvPr/>
        </p:nvSpPr>
        <p:spPr>
          <a:xfrm>
            <a:off x="3688500" y="3271450"/>
            <a:ext cx="1918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number v</a:t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787975" y="2857475"/>
            <a:ext cx="1918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Position: 2</a:t>
            </a:r>
            <a:endParaRPr b="1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026600" y="386140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each iteration of the loop, the search space is cut in half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Efficiency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Worst Case Complexity is at  O(log n)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2474700" y="249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{0C5C25C1-4D8E-48B0-A9E1-7B13EB1991C4}</a:tableStyleId>
              </a:tblPr>
              <a:tblGrid>
                <a:gridCol w="2097300"/>
                <a:gridCol w="2097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Search Space Size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Iteration Number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n/2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n/4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3" name="Google Shape;143;p23"/>
          <p:cNvSpPr txBox="1"/>
          <p:nvPr/>
        </p:nvSpPr>
        <p:spPr>
          <a:xfrm>
            <a:off x="869550" y="4277525"/>
            <a:ext cx="740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Observe 2</a:t>
            </a:r>
            <a:r>
              <a:rPr baseline="30000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n, log 2</a:t>
            </a:r>
            <a:r>
              <a:rPr baseline="30000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log n, x = log n iterations carried out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-345900" y="26478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4"/>
          <p:cNvSpPr txBox="1"/>
          <p:nvPr/>
        </p:nvSpPr>
        <p:spPr>
          <a:xfrm>
            <a:off x="3860800" y="928200"/>
            <a:ext cx="50697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search on an array takes O( n ) time in the worst-case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array is sorted, can perform binary search in O( log n ) time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Iterative and recursive versions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algorithms run in O( 1 ) time in the</a:t>
            </a:r>
            <a:b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best-case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where the first element inspected is the target element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341100" y="31875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Wrap it up!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75" y="10375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Thank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You</a:t>
            </a:r>
            <a:endParaRPr sz="3000"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Class </a:t>
            </a:r>
            <a:r>
              <a:rPr lang="en" sz="3000"/>
              <a:t>Objectives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Search algorithms: the good, the bad, the ugly</a:t>
            </a:r>
            <a:endParaRPr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2213600" y="269452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Explain and implement search algorithms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2875" y="2708875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Pros and Cons of search algorithms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75" y="1454575"/>
            <a:ext cx="1145575" cy="11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375" y="13129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Search?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00" y="1621250"/>
            <a:ext cx="5723207" cy="32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Search?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488" y="1849850"/>
            <a:ext cx="1215025" cy="12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961200" y="334245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Technically correct, but we’ll go into simpler search algorithms first. PageRank is a search algorithm that uses graph data structures.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1189800" y="8820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D9EE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Search Problem</a:t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D9EE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array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storing </a:t>
            </a:r>
            <a:r>
              <a:rPr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numbers, and a target number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1" i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locate the position in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[i] =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A</a:t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2634000" y="280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{0C5C25C1-4D8E-48B0-A9E1-7B13EB1991C4}</a:tableStyleId>
              </a:tblPr>
              <a:tblGrid>
                <a:gridCol w="624200"/>
                <a:gridCol w="624200"/>
                <a:gridCol w="624200"/>
                <a:gridCol w="624200"/>
                <a:gridCol w="624200"/>
                <a:gridCol w="62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solidFill>
                      <a:srgbClr val="674EA7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7"/>
          <p:cNvSpPr txBox="1"/>
          <p:nvPr/>
        </p:nvSpPr>
        <p:spPr>
          <a:xfrm>
            <a:off x="3688500" y="3271450"/>
            <a:ext cx="1918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number v</a:t>
            </a:r>
            <a:endParaRPr>
              <a:solidFill>
                <a:srgbClr val="674EA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7975" y="2857475"/>
            <a:ext cx="19185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Position: 2</a:t>
            </a:r>
            <a:endParaRPr b="1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026600" y="3861400"/>
            <a:ext cx="7090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target does not exist in the array, we return an undefined position like -1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-345900" y="29526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1: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Search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 txBox="1"/>
          <p:nvPr/>
        </p:nvSpPr>
        <p:spPr>
          <a:xfrm>
            <a:off x="3845700" y="787700"/>
            <a:ext cx="50697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Search</a:t>
            </a: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(A, v)</a:t>
            </a:r>
            <a:endParaRPr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Array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n numbers, search target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position i where A[i] = v, -1 if not found</a:t>
            </a:r>
            <a:endParaRPr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for i ← 0 to n - 1 do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	if A[i] = v then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		return i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CECEE"/>
                </a:solidFill>
                <a:latin typeface="Consolas"/>
                <a:ea typeface="Consolas"/>
                <a:cs typeface="Consolas"/>
                <a:sym typeface="Consolas"/>
              </a:rPr>
              <a:t>return -1</a:t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41100" y="38733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search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75" y="13423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F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rgbClr val="F3F3F3"/>
                </a:solidFill>
              </a:rPr>
              <a:t>Linear Search</a:t>
            </a:r>
            <a:r>
              <a:rPr b="0" lang="en" sz="3000">
                <a:solidFill>
                  <a:srgbClr val="F3F3F3"/>
                </a:solidFill>
              </a:rPr>
              <a:t> </a:t>
            </a:r>
            <a:r>
              <a:rPr lang="en" sz="3000"/>
              <a:t>Complexity</a:t>
            </a:r>
            <a:endParaRPr sz="3000"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 and optimization</a:t>
            </a:r>
            <a:endParaRPr sz="1800"/>
          </a:p>
        </p:txBody>
      </p:sp>
      <p:sp>
        <p:nvSpPr>
          <p:cNvPr id="104" name="Google Shape;104;p19"/>
          <p:cNvSpPr txBox="1"/>
          <p:nvPr/>
        </p:nvSpPr>
        <p:spPr>
          <a:xfrm>
            <a:off x="721525" y="247520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Worst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target does not exist or is the last element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40800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Best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target is the first element in the array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760075" y="2489550"/>
            <a:ext cx="21975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Average Case</a:t>
            </a:r>
            <a:endParaRPr b="1"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If the target element is in the middle, n/2 times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740575" y="1070300"/>
            <a:ext cx="2159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348900" y="1070300"/>
            <a:ext cx="2159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O(1)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957225" y="1070300"/>
            <a:ext cx="21594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endParaRPr sz="72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-345900" y="26478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in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Arrays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3845700" y="787700"/>
            <a:ext cx="50697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a sorted array by either increasing or decreasing order</a:t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search, at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case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would still be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O(n)</a:t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Strategy:</a:t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Conquer: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binary search to split the sorted array in the middle so half of the list is discarded at every step</a:t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E7CC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41100" y="36447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50" y="9967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-345900" y="2495400"/>
            <a:ext cx="40041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2: </a:t>
            </a:r>
            <a:endParaRPr b="1" sz="3000">
              <a:solidFill>
                <a:srgbClr val="3C78D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C78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endParaRPr sz="30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 flipH="1">
            <a:off x="3754400" y="841250"/>
            <a:ext cx="10200" cy="3291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1"/>
          <p:cNvSpPr txBox="1"/>
          <p:nvPr/>
        </p:nvSpPr>
        <p:spPr>
          <a:xfrm>
            <a:off x="3860800" y="235850"/>
            <a:ext cx="50697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</a:t>
            </a:r>
            <a:r>
              <a:rPr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(A, v)</a:t>
            </a:r>
            <a:endParaRPr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Sorted 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n numbers, search target 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E7CC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</a:t>
            </a:r>
            <a:r>
              <a:rPr b="1"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1800">
                <a:solidFill>
                  <a:srgbClr val="ECEC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position i where A[i] = v, -1 if not found</a:t>
            </a:r>
            <a:endParaRPr sz="1800">
              <a:solidFill>
                <a:srgbClr val="ECECE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low ← 0, high ← n-1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low &lt;= high do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mid ← (low+high)/2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if A[mid]= v then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return mid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else if A[mid] &lt; v then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low ← mid+1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else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high ← mid-1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0E0C2A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-1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41100" y="3416150"/>
            <a:ext cx="331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Semi-advanced</a:t>
            </a:r>
            <a:r>
              <a:rPr lang="en"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search algorithm</a:t>
            </a:r>
            <a:endParaRPr sz="1800">
              <a:solidFill>
                <a:srgbClr val="D9D9D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775" y="8851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