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Helvetica Neue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CEA69D3-5BE9-4290-8B3C-507B37D40D1E}">
  <a:tblStyle styleId="{DCEA69D3-5BE9-4290-8B3C-507B37D40D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HelveticaNeue-bold.fntdata"/><Relationship Id="rId10" Type="http://schemas.openxmlformats.org/officeDocument/2006/relationships/slide" Target="slides/slide5.xml"/><Relationship Id="rId21" Type="http://schemas.openxmlformats.org/officeDocument/2006/relationships/font" Target="fonts/HelveticaNeue-regular.fntdata"/><Relationship Id="rId13" Type="http://schemas.openxmlformats.org/officeDocument/2006/relationships/slide" Target="slides/slide8.xml"/><Relationship Id="rId24" Type="http://schemas.openxmlformats.org/officeDocument/2006/relationships/font" Target="fonts/HelveticaNeue-boldItalic.fntdata"/><Relationship Id="rId12" Type="http://schemas.openxmlformats.org/officeDocument/2006/relationships/slide" Target="slides/slide7.xml"/><Relationship Id="rId23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f88992f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f88992f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f039896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ef039896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28da5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f28da5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f88992f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f88992f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f88992f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f88992f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f88992f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f88992f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a1ac31c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a1ac31c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4a1ac31c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4a1ac31c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4a1ac31c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4a1ac31c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a1ac31c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4a1ac31c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4800"/>
              <a:buNone/>
              <a:defRPr b="1" sz="4800">
                <a:solidFill>
                  <a:srgbClr val="3C78D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B1F2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Helvetica Neue"/>
              <a:buChar char="●"/>
              <a:defRPr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○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■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●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○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■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●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○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D9D9D9"/>
              </a:buClr>
              <a:buSzPts val="1400"/>
              <a:buFont typeface="Helvetica Neue"/>
              <a:buChar char="■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MSYS30</a:t>
            </a:r>
            <a:r>
              <a:rPr lang="en" sz="2400"/>
              <a:t> A </a:t>
            </a:r>
            <a:r>
              <a:rPr lang="en"/>
              <a:t>1st</a:t>
            </a:r>
            <a:r>
              <a:rPr lang="en" sz="2400"/>
              <a:t> Semester, </a:t>
            </a:r>
            <a:r>
              <a:rPr lang="en"/>
              <a:t>AY20-21</a:t>
            </a:r>
            <a:endParaRPr sz="24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4250" y="1857375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F3F3F3"/>
                </a:solidFill>
              </a:rPr>
              <a:t>Bubble Sort</a:t>
            </a:r>
            <a:r>
              <a:rPr b="0" lang="en" sz="3000">
                <a:solidFill>
                  <a:srgbClr val="F3F3F3"/>
                </a:solidFill>
              </a:rPr>
              <a:t> </a:t>
            </a:r>
            <a:r>
              <a:rPr lang="en" sz="3000"/>
              <a:t>Complexity</a:t>
            </a:r>
            <a:endParaRPr sz="3000"/>
          </a:p>
        </p:txBody>
      </p:sp>
      <p:sp>
        <p:nvSpPr>
          <p:cNvPr id="162" name="Google Shape;162;p22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Efficiency and optimization</a:t>
            </a:r>
            <a:endParaRPr sz="1800"/>
          </a:p>
        </p:txBody>
      </p:sp>
      <p:sp>
        <p:nvSpPr>
          <p:cNvPr id="163" name="Google Shape;163;p22"/>
          <p:cNvSpPr txBox="1"/>
          <p:nvPr/>
        </p:nvSpPr>
        <p:spPr>
          <a:xfrm>
            <a:off x="721525" y="2475200"/>
            <a:ext cx="21975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Worst Case</a:t>
            </a:r>
            <a:endParaRPr b="1"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If array is sorted in reverse order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3240800" y="2489550"/>
            <a:ext cx="21975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Best Case</a:t>
            </a:r>
            <a:endParaRPr b="1"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If array is sorted already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5760075" y="2489550"/>
            <a:ext cx="21975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Average Case</a:t>
            </a:r>
            <a:endParaRPr b="1"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If half of the array is sorted already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646075" y="1070300"/>
            <a:ext cx="24063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O(n</a:t>
            </a:r>
            <a:r>
              <a:rPr baseline="30000" lang="en" sz="72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" sz="72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7200"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3348900" y="1070300"/>
            <a:ext cx="21594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O(n)</a:t>
            </a:r>
            <a:endParaRPr sz="7200"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5804825" y="1070300"/>
            <a:ext cx="24063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O(n</a:t>
            </a:r>
            <a:r>
              <a:rPr baseline="30000" lang="en" sz="72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" sz="72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7200"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F3F3F3"/>
                </a:solidFill>
              </a:rPr>
              <a:t>Thank</a:t>
            </a:r>
            <a:r>
              <a:rPr b="0" lang="en" sz="3000">
                <a:solidFill>
                  <a:srgbClr val="F3F3F3"/>
                </a:solidFill>
              </a:rPr>
              <a:t> </a:t>
            </a:r>
            <a:r>
              <a:rPr lang="en" sz="3000"/>
              <a:t>You</a:t>
            </a:r>
            <a:endParaRPr sz="3000"/>
          </a:p>
        </p:txBody>
      </p:sp>
      <p:sp>
        <p:nvSpPr>
          <p:cNvPr id="174" name="Google Shape;174;p23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Sorting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F3F3F3"/>
                </a:solidFill>
              </a:rPr>
              <a:t>Class </a:t>
            </a:r>
            <a:r>
              <a:rPr lang="en" sz="3000"/>
              <a:t>Objectives</a:t>
            </a:r>
            <a:endParaRPr sz="30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Bubble Sort: the good, the bad, the ugly</a:t>
            </a:r>
            <a:endParaRPr sz="1800"/>
          </a:p>
        </p:txBody>
      </p:sp>
      <p:sp>
        <p:nvSpPr>
          <p:cNvPr id="63" name="Google Shape;63;p14"/>
          <p:cNvSpPr txBox="1"/>
          <p:nvPr/>
        </p:nvSpPr>
        <p:spPr>
          <a:xfrm>
            <a:off x="2213600" y="2694525"/>
            <a:ext cx="21975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Understand and Implement BubbleSort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732875" y="2708875"/>
            <a:ext cx="21975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Pros and Cons of BubbleSort...well more of cons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9575" y="1454575"/>
            <a:ext cx="1145575" cy="114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1375" y="1312988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1189800" y="15678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Bubble Sort?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951850" y="2618675"/>
            <a:ext cx="70908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Bubble Sort or Sinking Sort is a basic sorting algorithm that repeatedly steps through a list to sort it. It’s very simple to implement, but inefficient to use in production.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1189800" y="8820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Sorting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an array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storing </a:t>
            </a:r>
            <a:r>
              <a:rPr i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numbers, return the array A ordered least to greatest, or greatest to least.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78" name="Google Shape;78;p16"/>
          <p:cNvGraphicFramePr/>
          <p:nvPr/>
        </p:nvGraphicFramePr>
        <p:xfrm>
          <a:off x="2634000" y="280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{DCEA69D3-5BE9-4290-8B3C-507B37D40D1E}</a:tableStyleId>
              </a:tblPr>
              <a:tblGrid>
                <a:gridCol w="624200"/>
                <a:gridCol w="624200"/>
                <a:gridCol w="624200"/>
                <a:gridCol w="624200"/>
                <a:gridCol w="624200"/>
                <a:gridCol w="624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-726900" y="2952600"/>
            <a:ext cx="4004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30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Bubble Sort: </a:t>
            </a:r>
            <a:endParaRPr b="1" sz="3000">
              <a:solidFill>
                <a:srgbClr val="3C78D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Pass 1</a:t>
            </a:r>
            <a:endParaRPr sz="30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4" name="Google Shape;84;p17"/>
          <p:cNvCxnSpPr/>
          <p:nvPr/>
        </p:nvCxnSpPr>
        <p:spPr>
          <a:xfrm flipH="1">
            <a:off x="3373400" y="841250"/>
            <a:ext cx="10200" cy="329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7"/>
          <p:cNvSpPr txBox="1"/>
          <p:nvPr/>
        </p:nvSpPr>
        <p:spPr>
          <a:xfrm>
            <a:off x="-39900" y="3873350"/>
            <a:ext cx="3317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Basic sorting algorithm</a:t>
            </a:r>
            <a:endParaRPr sz="18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775" y="1342300"/>
            <a:ext cx="1428750" cy="14287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7" name="Google Shape;87;p17"/>
          <p:cNvGraphicFramePr/>
          <p:nvPr/>
        </p:nvGraphicFramePr>
        <p:xfrm>
          <a:off x="4323625" y="17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{DCEA69D3-5BE9-4290-8B3C-507B37D40D1E}</a:tableStyleId>
              </a:tblPr>
              <a:tblGrid>
                <a:gridCol w="624200"/>
                <a:gridCol w="624200"/>
                <a:gridCol w="624200"/>
                <a:gridCol w="624200"/>
                <a:gridCol w="624200"/>
                <a:gridCol w="624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8" name="Google Shape;88;p17"/>
          <p:cNvGraphicFramePr/>
          <p:nvPr/>
        </p:nvGraphicFramePr>
        <p:xfrm>
          <a:off x="4323625" y="82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{DCEA69D3-5BE9-4290-8B3C-507B37D40D1E}</a:tableStyleId>
              </a:tblPr>
              <a:tblGrid>
                <a:gridCol w="624200"/>
                <a:gridCol w="624200"/>
                <a:gridCol w="624200"/>
                <a:gridCol w="624200"/>
                <a:gridCol w="624200"/>
                <a:gridCol w="624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" name="Google Shape;89;p17"/>
          <p:cNvGraphicFramePr/>
          <p:nvPr/>
        </p:nvGraphicFramePr>
        <p:xfrm>
          <a:off x="4323625" y="14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{DCEA69D3-5BE9-4290-8B3C-507B37D40D1E}</a:tableStyleId>
              </a:tblPr>
              <a:tblGrid>
                <a:gridCol w="624200"/>
                <a:gridCol w="624200"/>
                <a:gridCol w="624200"/>
                <a:gridCol w="624200"/>
                <a:gridCol w="624200"/>
                <a:gridCol w="624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" name="Google Shape;90;p17"/>
          <p:cNvGraphicFramePr/>
          <p:nvPr/>
        </p:nvGraphicFramePr>
        <p:xfrm>
          <a:off x="4323625" y="211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{DCEA69D3-5BE9-4290-8B3C-507B37D40D1E}</a:tableStyleId>
              </a:tblPr>
              <a:tblGrid>
                <a:gridCol w="624200"/>
                <a:gridCol w="624200"/>
                <a:gridCol w="624200"/>
                <a:gridCol w="624200"/>
                <a:gridCol w="624200"/>
                <a:gridCol w="624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" name="Google Shape;91;p17"/>
          <p:cNvGraphicFramePr/>
          <p:nvPr/>
        </p:nvGraphicFramePr>
        <p:xfrm>
          <a:off x="4323625" y="276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{DCEA69D3-5BE9-4290-8B3C-507B37D40D1E}</a:tableStyleId>
              </a:tblPr>
              <a:tblGrid>
                <a:gridCol w="624200"/>
                <a:gridCol w="624200"/>
                <a:gridCol w="624200"/>
                <a:gridCol w="624200"/>
                <a:gridCol w="624200"/>
                <a:gridCol w="624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Google Shape;92;p17"/>
          <p:cNvGraphicFramePr/>
          <p:nvPr/>
        </p:nvGraphicFramePr>
        <p:xfrm>
          <a:off x="4323625" y="341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{DCEA69D3-5BE9-4290-8B3C-507B37D40D1E}</a:tableStyleId>
              </a:tblPr>
              <a:tblGrid>
                <a:gridCol w="624200"/>
                <a:gridCol w="624200"/>
                <a:gridCol w="624200"/>
                <a:gridCol w="624200"/>
                <a:gridCol w="624200"/>
                <a:gridCol w="624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p17"/>
          <p:cNvGraphicFramePr/>
          <p:nvPr/>
        </p:nvGraphicFramePr>
        <p:xfrm>
          <a:off x="4323625" y="402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{DCEA69D3-5BE9-4290-8B3C-507B37D40D1E}</a:tableStyleId>
              </a:tblPr>
              <a:tblGrid>
                <a:gridCol w="624200"/>
                <a:gridCol w="624200"/>
                <a:gridCol w="624200"/>
                <a:gridCol w="624200"/>
                <a:gridCol w="624200"/>
                <a:gridCol w="624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B4A7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p17"/>
          <p:cNvGraphicFramePr/>
          <p:nvPr/>
        </p:nvGraphicFramePr>
        <p:xfrm>
          <a:off x="4323625" y="463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{DCEA69D3-5BE9-4290-8B3C-507B37D40D1E}</a:tableStyleId>
              </a:tblPr>
              <a:tblGrid>
                <a:gridCol w="624200"/>
                <a:gridCol w="624200"/>
                <a:gridCol w="624200"/>
                <a:gridCol w="624200"/>
                <a:gridCol w="624200"/>
                <a:gridCol w="624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B4A7D6"/>
                    </a:solidFill>
                  </a:tcPr>
                </a:tc>
              </a:tr>
            </a:tbl>
          </a:graphicData>
        </a:graphic>
      </p:graphicFrame>
      <p:sp>
        <p:nvSpPr>
          <p:cNvPr id="95" name="Google Shape;95;p17"/>
          <p:cNvSpPr txBox="1"/>
          <p:nvPr/>
        </p:nvSpPr>
        <p:spPr>
          <a:xfrm>
            <a:off x="2896200" y="824600"/>
            <a:ext cx="13176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Swap</a:t>
            </a:r>
            <a:endParaRPr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2916200" y="2176050"/>
            <a:ext cx="13176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Swap</a:t>
            </a:r>
            <a:endParaRPr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2929825" y="4707500"/>
            <a:ext cx="13176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Swap</a:t>
            </a:r>
            <a:endParaRPr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Google Shape;102;p18"/>
          <p:cNvGraphicFramePr/>
          <p:nvPr/>
        </p:nvGraphicFramePr>
        <p:xfrm>
          <a:off x="4323625" y="63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{DCEA69D3-5BE9-4290-8B3C-507B37D40D1E}</a:tableStyleId>
              </a:tblPr>
              <a:tblGrid>
                <a:gridCol w="624200"/>
                <a:gridCol w="624200"/>
                <a:gridCol w="624200"/>
                <a:gridCol w="624200"/>
                <a:gridCol w="624200"/>
                <a:gridCol w="624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" name="Google Shape;103;p18"/>
          <p:cNvGraphicFramePr/>
          <p:nvPr/>
        </p:nvGraphicFramePr>
        <p:xfrm>
          <a:off x="4323625" y="192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{DCEA69D3-5BE9-4290-8B3C-507B37D40D1E}</a:tableStyleId>
              </a:tblPr>
              <a:tblGrid>
                <a:gridCol w="624200"/>
                <a:gridCol w="624200"/>
                <a:gridCol w="624200"/>
                <a:gridCol w="624200"/>
                <a:gridCol w="624200"/>
                <a:gridCol w="624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" name="Google Shape;104;p18"/>
          <p:cNvGraphicFramePr/>
          <p:nvPr/>
        </p:nvGraphicFramePr>
        <p:xfrm>
          <a:off x="4323625" y="128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{DCEA69D3-5BE9-4290-8B3C-507B37D40D1E}</a:tableStyleId>
              </a:tblPr>
              <a:tblGrid>
                <a:gridCol w="624200"/>
                <a:gridCol w="624200"/>
                <a:gridCol w="624200"/>
                <a:gridCol w="624200"/>
                <a:gridCol w="624200"/>
                <a:gridCol w="624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Google Shape;105;p18"/>
          <p:cNvGraphicFramePr/>
          <p:nvPr/>
        </p:nvGraphicFramePr>
        <p:xfrm>
          <a:off x="4323625" y="257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{DCEA69D3-5BE9-4290-8B3C-507B37D40D1E}</a:tableStyleId>
              </a:tblPr>
              <a:tblGrid>
                <a:gridCol w="624200"/>
                <a:gridCol w="624200"/>
                <a:gridCol w="624200"/>
                <a:gridCol w="624200"/>
                <a:gridCol w="624200"/>
                <a:gridCol w="624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sp>
        <p:nvSpPr>
          <p:cNvPr id="106" name="Google Shape;106;p18"/>
          <p:cNvSpPr txBox="1"/>
          <p:nvPr/>
        </p:nvSpPr>
        <p:spPr>
          <a:xfrm>
            <a:off x="-726900" y="2952600"/>
            <a:ext cx="4004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30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Bubble Sort: </a:t>
            </a:r>
            <a:endParaRPr b="1" sz="3000">
              <a:solidFill>
                <a:srgbClr val="3C78D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Pass 2</a:t>
            </a:r>
            <a:endParaRPr sz="30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7" name="Google Shape;107;p18"/>
          <p:cNvCxnSpPr/>
          <p:nvPr/>
        </p:nvCxnSpPr>
        <p:spPr>
          <a:xfrm flipH="1">
            <a:off x="3373400" y="841250"/>
            <a:ext cx="10200" cy="329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8"/>
          <p:cNvSpPr txBox="1"/>
          <p:nvPr/>
        </p:nvSpPr>
        <p:spPr>
          <a:xfrm>
            <a:off x="-39900" y="3873350"/>
            <a:ext cx="3317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Basic sorting algorithm</a:t>
            </a:r>
            <a:endParaRPr sz="18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775" y="1342300"/>
            <a:ext cx="14287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2916200" y="3319050"/>
            <a:ext cx="13176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Swap</a:t>
            </a:r>
            <a:endParaRPr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11" name="Google Shape;111;p18"/>
          <p:cNvGraphicFramePr/>
          <p:nvPr/>
        </p:nvGraphicFramePr>
        <p:xfrm>
          <a:off x="4323625" y="322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{DCEA69D3-5BE9-4290-8B3C-507B37D40D1E}</a:tableStyleId>
              </a:tblPr>
              <a:tblGrid>
                <a:gridCol w="624200"/>
                <a:gridCol w="624200"/>
                <a:gridCol w="624200"/>
                <a:gridCol w="624200"/>
                <a:gridCol w="624200"/>
                <a:gridCol w="624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Google Shape;112;p18"/>
          <p:cNvGraphicFramePr/>
          <p:nvPr/>
        </p:nvGraphicFramePr>
        <p:xfrm>
          <a:off x="4323625" y="387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{DCEA69D3-5BE9-4290-8B3C-507B37D40D1E}</a:tableStyleId>
              </a:tblPr>
              <a:tblGrid>
                <a:gridCol w="624200"/>
                <a:gridCol w="624200"/>
                <a:gridCol w="624200"/>
                <a:gridCol w="624200"/>
                <a:gridCol w="624200"/>
                <a:gridCol w="624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" name="Google Shape;117;p19"/>
          <p:cNvGraphicFramePr/>
          <p:nvPr/>
        </p:nvGraphicFramePr>
        <p:xfrm>
          <a:off x="4323625" y="63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{DCEA69D3-5BE9-4290-8B3C-507B37D40D1E}</a:tableStyleId>
              </a:tblPr>
              <a:tblGrid>
                <a:gridCol w="624200"/>
                <a:gridCol w="624200"/>
                <a:gridCol w="624200"/>
                <a:gridCol w="624200"/>
                <a:gridCol w="624200"/>
                <a:gridCol w="624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" name="Google Shape;118;p19"/>
          <p:cNvGraphicFramePr/>
          <p:nvPr/>
        </p:nvGraphicFramePr>
        <p:xfrm>
          <a:off x="4323625" y="192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{DCEA69D3-5BE9-4290-8B3C-507B37D40D1E}</a:tableStyleId>
              </a:tblPr>
              <a:tblGrid>
                <a:gridCol w="624200"/>
                <a:gridCol w="624200"/>
                <a:gridCol w="624200"/>
                <a:gridCol w="624200"/>
                <a:gridCol w="624200"/>
                <a:gridCol w="624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" name="Google Shape;119;p19"/>
          <p:cNvGraphicFramePr/>
          <p:nvPr/>
        </p:nvGraphicFramePr>
        <p:xfrm>
          <a:off x="4323625" y="128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{DCEA69D3-5BE9-4290-8B3C-507B37D40D1E}</a:tableStyleId>
              </a:tblPr>
              <a:tblGrid>
                <a:gridCol w="624200"/>
                <a:gridCol w="624200"/>
                <a:gridCol w="624200"/>
                <a:gridCol w="624200"/>
                <a:gridCol w="624200"/>
                <a:gridCol w="624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sp>
        <p:nvSpPr>
          <p:cNvPr id="120" name="Google Shape;120;p19"/>
          <p:cNvSpPr txBox="1"/>
          <p:nvPr/>
        </p:nvSpPr>
        <p:spPr>
          <a:xfrm>
            <a:off x="-726900" y="2952600"/>
            <a:ext cx="4004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30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Bubble Sort: </a:t>
            </a:r>
            <a:endParaRPr b="1" sz="3000">
              <a:solidFill>
                <a:srgbClr val="3C78D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Pass 3</a:t>
            </a:r>
            <a:endParaRPr sz="30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21" name="Google Shape;121;p19"/>
          <p:cNvCxnSpPr/>
          <p:nvPr/>
        </p:nvCxnSpPr>
        <p:spPr>
          <a:xfrm flipH="1">
            <a:off x="3373400" y="841250"/>
            <a:ext cx="10200" cy="329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19"/>
          <p:cNvSpPr txBox="1"/>
          <p:nvPr/>
        </p:nvSpPr>
        <p:spPr>
          <a:xfrm>
            <a:off x="-39900" y="3873350"/>
            <a:ext cx="3317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Basic sorting algorithm</a:t>
            </a:r>
            <a:endParaRPr sz="18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775" y="1342300"/>
            <a:ext cx="14287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2916200" y="2557050"/>
            <a:ext cx="13176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Swap</a:t>
            </a:r>
            <a:endParaRPr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25" name="Google Shape;125;p19"/>
          <p:cNvGraphicFramePr/>
          <p:nvPr/>
        </p:nvGraphicFramePr>
        <p:xfrm>
          <a:off x="4323625" y="256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{DCEA69D3-5BE9-4290-8B3C-507B37D40D1E}</a:tableStyleId>
              </a:tblPr>
              <a:tblGrid>
                <a:gridCol w="624200"/>
                <a:gridCol w="624200"/>
                <a:gridCol w="624200"/>
                <a:gridCol w="624200"/>
                <a:gridCol w="624200"/>
                <a:gridCol w="624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6" name="Google Shape;126;p19"/>
          <p:cNvGraphicFramePr/>
          <p:nvPr/>
        </p:nvGraphicFramePr>
        <p:xfrm>
          <a:off x="4323625" y="319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{DCEA69D3-5BE9-4290-8B3C-507B37D40D1E}</a:tableStyleId>
              </a:tblPr>
              <a:tblGrid>
                <a:gridCol w="624200"/>
                <a:gridCol w="624200"/>
                <a:gridCol w="624200"/>
                <a:gridCol w="624200"/>
                <a:gridCol w="624200"/>
                <a:gridCol w="624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7" name="Google Shape;127;p19"/>
          <p:cNvGraphicFramePr/>
          <p:nvPr/>
        </p:nvGraphicFramePr>
        <p:xfrm>
          <a:off x="4323625" y="382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{DCEA69D3-5BE9-4290-8B3C-507B37D40D1E}</a:tableStyleId>
              </a:tblPr>
              <a:tblGrid>
                <a:gridCol w="624200"/>
                <a:gridCol w="624200"/>
                <a:gridCol w="624200"/>
                <a:gridCol w="624200"/>
                <a:gridCol w="624200"/>
                <a:gridCol w="624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Google Shape;132;p20"/>
          <p:cNvGraphicFramePr/>
          <p:nvPr/>
        </p:nvGraphicFramePr>
        <p:xfrm>
          <a:off x="4323625" y="63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{DCEA69D3-5BE9-4290-8B3C-507B37D40D1E}</a:tableStyleId>
              </a:tblPr>
              <a:tblGrid>
                <a:gridCol w="624200"/>
                <a:gridCol w="624200"/>
                <a:gridCol w="624200"/>
                <a:gridCol w="624200"/>
                <a:gridCol w="624200"/>
                <a:gridCol w="624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" name="Google Shape;133;p20"/>
          <p:cNvGraphicFramePr/>
          <p:nvPr/>
        </p:nvGraphicFramePr>
        <p:xfrm>
          <a:off x="4323625" y="128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{DCEA69D3-5BE9-4290-8B3C-507B37D40D1E}</a:tableStyleId>
              </a:tblPr>
              <a:tblGrid>
                <a:gridCol w="624200"/>
                <a:gridCol w="624200"/>
                <a:gridCol w="624200"/>
                <a:gridCol w="624200"/>
                <a:gridCol w="624200"/>
                <a:gridCol w="624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sp>
        <p:nvSpPr>
          <p:cNvPr id="134" name="Google Shape;134;p20"/>
          <p:cNvSpPr txBox="1"/>
          <p:nvPr/>
        </p:nvSpPr>
        <p:spPr>
          <a:xfrm>
            <a:off x="-726900" y="2952600"/>
            <a:ext cx="4004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30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Bubble Sort: </a:t>
            </a:r>
            <a:endParaRPr b="1" sz="3000">
              <a:solidFill>
                <a:srgbClr val="3C78D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Pass 4</a:t>
            </a:r>
            <a:endParaRPr sz="30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5" name="Google Shape;135;p20"/>
          <p:cNvCxnSpPr/>
          <p:nvPr/>
        </p:nvCxnSpPr>
        <p:spPr>
          <a:xfrm flipH="1">
            <a:off x="3373400" y="841250"/>
            <a:ext cx="10200" cy="329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20"/>
          <p:cNvSpPr txBox="1"/>
          <p:nvPr/>
        </p:nvSpPr>
        <p:spPr>
          <a:xfrm>
            <a:off x="-39900" y="3873350"/>
            <a:ext cx="3317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Basic sorting algorithm</a:t>
            </a:r>
            <a:endParaRPr sz="18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775" y="1342300"/>
            <a:ext cx="14287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/>
        </p:nvSpPr>
        <p:spPr>
          <a:xfrm>
            <a:off x="2916200" y="1947450"/>
            <a:ext cx="13176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Swap</a:t>
            </a:r>
            <a:endParaRPr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39" name="Google Shape;139;p20"/>
          <p:cNvGraphicFramePr/>
          <p:nvPr/>
        </p:nvGraphicFramePr>
        <p:xfrm>
          <a:off x="4323625" y="192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{DCEA69D3-5BE9-4290-8B3C-507B37D40D1E}</a:tableStyleId>
              </a:tblPr>
              <a:tblGrid>
                <a:gridCol w="624200"/>
                <a:gridCol w="624200"/>
                <a:gridCol w="624200"/>
                <a:gridCol w="624200"/>
                <a:gridCol w="624200"/>
                <a:gridCol w="624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0" name="Google Shape;140;p20"/>
          <p:cNvGraphicFramePr/>
          <p:nvPr/>
        </p:nvGraphicFramePr>
        <p:xfrm>
          <a:off x="4323625" y="257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{DCEA69D3-5BE9-4290-8B3C-507B37D40D1E}</a:tableStyleId>
              </a:tblPr>
              <a:tblGrid>
                <a:gridCol w="624200"/>
                <a:gridCol w="624200"/>
                <a:gridCol w="624200"/>
                <a:gridCol w="624200"/>
                <a:gridCol w="624200"/>
                <a:gridCol w="624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1" name="Google Shape;141;p20"/>
          <p:cNvGraphicFramePr/>
          <p:nvPr/>
        </p:nvGraphicFramePr>
        <p:xfrm>
          <a:off x="4323625" y="322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{DCEA69D3-5BE9-4290-8B3C-507B37D40D1E}</a:tableStyleId>
              </a:tblPr>
              <a:tblGrid>
                <a:gridCol w="624200"/>
                <a:gridCol w="624200"/>
                <a:gridCol w="624200"/>
                <a:gridCol w="624200"/>
                <a:gridCol w="624200"/>
                <a:gridCol w="624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2" name="Google Shape;142;p20"/>
          <p:cNvGraphicFramePr/>
          <p:nvPr/>
        </p:nvGraphicFramePr>
        <p:xfrm>
          <a:off x="4323625" y="387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{DCEA69D3-5BE9-4290-8B3C-507B37D40D1E}</a:tableStyleId>
              </a:tblPr>
              <a:tblGrid>
                <a:gridCol w="624200"/>
                <a:gridCol w="624200"/>
                <a:gridCol w="624200"/>
                <a:gridCol w="624200"/>
                <a:gridCol w="624200"/>
                <a:gridCol w="624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/>
        </p:nvSpPr>
        <p:spPr>
          <a:xfrm>
            <a:off x="-726900" y="2952600"/>
            <a:ext cx="4004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30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Bubble Sort: </a:t>
            </a:r>
            <a:endParaRPr b="1" sz="3000">
              <a:solidFill>
                <a:srgbClr val="3C78D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Pass 5</a:t>
            </a:r>
            <a:endParaRPr sz="30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8" name="Google Shape;148;p21"/>
          <p:cNvCxnSpPr/>
          <p:nvPr/>
        </p:nvCxnSpPr>
        <p:spPr>
          <a:xfrm flipH="1">
            <a:off x="3373400" y="841250"/>
            <a:ext cx="10200" cy="329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21"/>
          <p:cNvSpPr txBox="1"/>
          <p:nvPr/>
        </p:nvSpPr>
        <p:spPr>
          <a:xfrm>
            <a:off x="-39900" y="3873350"/>
            <a:ext cx="3317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Basic sorting algorithm</a:t>
            </a:r>
            <a:endParaRPr sz="18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775" y="1342300"/>
            <a:ext cx="1428750" cy="14287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1" name="Google Shape;151;p21"/>
          <p:cNvGraphicFramePr/>
          <p:nvPr/>
        </p:nvGraphicFramePr>
        <p:xfrm>
          <a:off x="4359450" y="22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{DCEA69D3-5BE9-4290-8B3C-507B37D40D1E}</a:tableStyleId>
              </a:tblPr>
              <a:tblGrid>
                <a:gridCol w="624200"/>
                <a:gridCol w="624200"/>
                <a:gridCol w="624200"/>
                <a:gridCol w="624200"/>
                <a:gridCol w="624200"/>
                <a:gridCol w="624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2" name="Google Shape;152;p21"/>
          <p:cNvGraphicFramePr/>
          <p:nvPr/>
        </p:nvGraphicFramePr>
        <p:xfrm>
          <a:off x="4359450" y="293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{DCEA69D3-5BE9-4290-8B3C-507B37D40D1E}</a:tableStyleId>
              </a:tblPr>
              <a:tblGrid>
                <a:gridCol w="624200"/>
                <a:gridCol w="624200"/>
                <a:gridCol w="624200"/>
                <a:gridCol w="624200"/>
                <a:gridCol w="624200"/>
                <a:gridCol w="624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" name="Google Shape;153;p21"/>
          <p:cNvGraphicFramePr/>
          <p:nvPr/>
        </p:nvGraphicFramePr>
        <p:xfrm>
          <a:off x="4359450" y="358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{DCEA69D3-5BE9-4290-8B3C-507B37D40D1E}</a:tableStyleId>
              </a:tblPr>
              <a:tblGrid>
                <a:gridCol w="624200"/>
                <a:gridCol w="624200"/>
                <a:gridCol w="624200"/>
                <a:gridCol w="624200"/>
                <a:gridCol w="624200"/>
                <a:gridCol w="624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" name="Google Shape;154;p21"/>
          <p:cNvGraphicFramePr/>
          <p:nvPr/>
        </p:nvGraphicFramePr>
        <p:xfrm>
          <a:off x="4359450" y="99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{DCEA69D3-5BE9-4290-8B3C-507B37D40D1E}</a:tableStyleId>
              </a:tblPr>
              <a:tblGrid>
                <a:gridCol w="624200"/>
                <a:gridCol w="624200"/>
                <a:gridCol w="624200"/>
                <a:gridCol w="624200"/>
                <a:gridCol w="624200"/>
                <a:gridCol w="624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5" name="Google Shape;155;p21"/>
          <p:cNvGraphicFramePr/>
          <p:nvPr/>
        </p:nvGraphicFramePr>
        <p:xfrm>
          <a:off x="4359450" y="164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{DCEA69D3-5BE9-4290-8B3C-507B37D40D1E}</a:tableStyleId>
              </a:tblPr>
              <a:tblGrid>
                <a:gridCol w="624200"/>
                <a:gridCol w="624200"/>
                <a:gridCol w="624200"/>
                <a:gridCol w="624200"/>
                <a:gridCol w="624200"/>
                <a:gridCol w="624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sp>
        <p:nvSpPr>
          <p:cNvPr id="156" name="Google Shape;156;p21"/>
          <p:cNvSpPr txBox="1"/>
          <p:nvPr/>
        </p:nvSpPr>
        <p:spPr>
          <a:xfrm>
            <a:off x="4430575" y="4169725"/>
            <a:ext cx="37452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no swaps occur, the algorithm knows that the array is sorted</a:t>
            </a:r>
            <a:endParaRPr b="1"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