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F42F71-0358-4097-B335-F469FFE8C005}">
  <a:tblStyle styleId="{6AF42F71-0358-4097-B335-F469FFE8C0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7d8777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7d8777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7d87774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7d87774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7d87774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7d87774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7d8777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7d8777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7d8777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7d8777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7d87774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7d87774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7d87774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7d87774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7d87774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7d87774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7d87774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7d87774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7d87774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7d87774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7d87774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7d87774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7d87774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7d87774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7d8777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7d8777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7d87774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7d87774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7d87774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7d87774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4684961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4684961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12627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812627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4684961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4684961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f88992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f88992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468496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468496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68496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6849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88992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88992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7d8777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7d8777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7d8777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7d8777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7d8777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7d8777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7d8777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7d8777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CS105 A 2nd Semester, SY17-18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05" l="0" r="0" t="0"/>
          <a:stretch/>
        </p:blipFill>
        <p:spPr>
          <a:xfrm>
            <a:off x="3896009" y="1859687"/>
            <a:ext cx="1715925" cy="1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flipH="1" rot="10800000">
            <a:off x="1714500" y="4159375"/>
            <a:ext cx="16536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3104350" y="2810375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is the least in the 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3378275" y="3276825"/>
            <a:ext cx="4037400" cy="9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Subset: swap position 10 with 20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 flipH="1" rot="10800000">
            <a:off x="1714500" y="4159375"/>
            <a:ext cx="16536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3"/>
          <p:cNvSpPr txBox="1"/>
          <p:nvPr/>
        </p:nvSpPr>
        <p:spPr>
          <a:xfrm>
            <a:off x="3104350" y="2810375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>
            <a:off x="3378275" y="3276825"/>
            <a:ext cx="4037400" cy="9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4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>
            <a:off x="1714500" y="4169575"/>
            <a:ext cx="2475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4"/>
          <p:cNvSpPr txBox="1"/>
          <p:nvPr/>
        </p:nvSpPr>
        <p:spPr>
          <a:xfrm>
            <a:off x="3104350" y="2810375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" name="Google Shape;153;p24"/>
          <p:cNvCxnSpPr/>
          <p:nvPr/>
        </p:nvCxnSpPr>
        <p:spPr>
          <a:xfrm>
            <a:off x="4169575" y="3276825"/>
            <a:ext cx="3246000" cy="9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9" name="Google Shape;159;p25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5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1714500" y="4169575"/>
            <a:ext cx="2475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5"/>
          <p:cNvSpPr txBox="1"/>
          <p:nvPr/>
        </p:nvSpPr>
        <p:spPr>
          <a:xfrm>
            <a:off x="3936225" y="2783863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is the least in the 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3" name="Google Shape;163;p25"/>
          <p:cNvCxnSpPr/>
          <p:nvPr/>
        </p:nvCxnSpPr>
        <p:spPr>
          <a:xfrm>
            <a:off x="4169575" y="3276825"/>
            <a:ext cx="3246000" cy="9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6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Subset: swap position 33 with 20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" name="Google Shape;171;p26"/>
          <p:cNvCxnSpPr/>
          <p:nvPr/>
        </p:nvCxnSpPr>
        <p:spPr>
          <a:xfrm>
            <a:off x="1714500" y="4169575"/>
            <a:ext cx="2475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6"/>
          <p:cNvSpPr txBox="1"/>
          <p:nvPr/>
        </p:nvSpPr>
        <p:spPr>
          <a:xfrm>
            <a:off x="3936225" y="2783863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3" name="Google Shape;173;p26"/>
          <p:cNvCxnSpPr/>
          <p:nvPr/>
        </p:nvCxnSpPr>
        <p:spPr>
          <a:xfrm>
            <a:off x="4169575" y="3276825"/>
            <a:ext cx="3246000" cy="9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7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1" name="Google Shape;181;p27"/>
          <p:cNvCxnSpPr/>
          <p:nvPr/>
        </p:nvCxnSpPr>
        <p:spPr>
          <a:xfrm>
            <a:off x="1714500" y="4169575"/>
            <a:ext cx="3236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7"/>
          <p:cNvSpPr txBox="1"/>
          <p:nvPr/>
        </p:nvSpPr>
        <p:spPr>
          <a:xfrm>
            <a:off x="3936225" y="2783863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 flipH="1" rot="10800000">
            <a:off x="5031900" y="3286625"/>
            <a:ext cx="2383800" cy="10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8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1" name="Google Shape;191;p28"/>
          <p:cNvCxnSpPr/>
          <p:nvPr/>
        </p:nvCxnSpPr>
        <p:spPr>
          <a:xfrm>
            <a:off x="1714500" y="4169575"/>
            <a:ext cx="3236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3936225" y="2783863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 is the least in the 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3" name="Google Shape;193;p28"/>
          <p:cNvCxnSpPr/>
          <p:nvPr/>
        </p:nvCxnSpPr>
        <p:spPr>
          <a:xfrm flipH="1" rot="10800000">
            <a:off x="5031900" y="3286625"/>
            <a:ext cx="2383800" cy="10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9" name="Google Shape;199;p29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9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Subset: swap position 22 with 27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1" name="Google Shape;201;p29"/>
          <p:cNvCxnSpPr/>
          <p:nvPr/>
        </p:nvCxnSpPr>
        <p:spPr>
          <a:xfrm>
            <a:off x="1714500" y="4169575"/>
            <a:ext cx="3236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9"/>
          <p:cNvSpPr txBox="1"/>
          <p:nvPr/>
        </p:nvSpPr>
        <p:spPr>
          <a:xfrm>
            <a:off x="3936225" y="2783863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 flipH="1" rot="10800000">
            <a:off x="5031900" y="3286625"/>
            <a:ext cx="2383800" cy="10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30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>
            <a:off x="1714500" y="4169575"/>
            <a:ext cx="40680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0"/>
          <p:cNvSpPr txBox="1"/>
          <p:nvPr/>
        </p:nvSpPr>
        <p:spPr>
          <a:xfrm>
            <a:off x="4626075" y="2682400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30"/>
          <p:cNvCxnSpPr/>
          <p:nvPr/>
        </p:nvCxnSpPr>
        <p:spPr>
          <a:xfrm>
            <a:off x="5853650" y="3357975"/>
            <a:ext cx="1562100" cy="4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9" name="Google Shape;219;p31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1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1" name="Google Shape;221;p31"/>
          <p:cNvCxnSpPr/>
          <p:nvPr/>
        </p:nvCxnSpPr>
        <p:spPr>
          <a:xfrm>
            <a:off x="1714500" y="4169575"/>
            <a:ext cx="40680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1"/>
          <p:cNvSpPr txBox="1"/>
          <p:nvPr/>
        </p:nvSpPr>
        <p:spPr>
          <a:xfrm>
            <a:off x="4626075" y="2682400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 is the least in the 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>
            <a:off x="5853650" y="3357975"/>
            <a:ext cx="1562100" cy="4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Insertion Sort: the good, the bad, the ugly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213600" y="26945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Understand and Implement InsertionSort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2875" y="27088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Pros and Cons of InsertionSort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75" y="14545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75" y="131298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32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Subset: swap position 27 with 35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1" name="Google Shape;231;p32"/>
          <p:cNvCxnSpPr/>
          <p:nvPr/>
        </p:nvCxnSpPr>
        <p:spPr>
          <a:xfrm>
            <a:off x="1714500" y="4169575"/>
            <a:ext cx="40680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2"/>
          <p:cNvSpPr txBox="1"/>
          <p:nvPr/>
        </p:nvSpPr>
        <p:spPr>
          <a:xfrm>
            <a:off x="4626075" y="2682400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 is the least in the 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3" name="Google Shape;233;p32"/>
          <p:cNvCxnSpPr/>
          <p:nvPr/>
        </p:nvCxnSpPr>
        <p:spPr>
          <a:xfrm>
            <a:off x="5853650" y="3357975"/>
            <a:ext cx="1562100" cy="4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33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1" name="Google Shape;241;p33"/>
          <p:cNvCxnSpPr/>
          <p:nvPr/>
        </p:nvCxnSpPr>
        <p:spPr>
          <a:xfrm>
            <a:off x="1714500" y="4169575"/>
            <a:ext cx="40680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3"/>
          <p:cNvSpPr txBox="1"/>
          <p:nvPr/>
        </p:nvSpPr>
        <p:spPr>
          <a:xfrm>
            <a:off x="4626075" y="2682400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3" name="Google Shape;243;p33"/>
          <p:cNvCxnSpPr/>
          <p:nvPr/>
        </p:nvCxnSpPr>
        <p:spPr>
          <a:xfrm>
            <a:off x="5853650" y="3357975"/>
            <a:ext cx="1562100" cy="4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49" name="Google Shape;249;p34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34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Subset: no swap since it’s ordered correctly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1" name="Google Shape;251;p34"/>
          <p:cNvCxnSpPr/>
          <p:nvPr/>
        </p:nvCxnSpPr>
        <p:spPr>
          <a:xfrm>
            <a:off x="1714500" y="4169575"/>
            <a:ext cx="40680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4"/>
          <p:cNvSpPr txBox="1"/>
          <p:nvPr/>
        </p:nvSpPr>
        <p:spPr>
          <a:xfrm>
            <a:off x="4626075" y="2682400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 is the least in the 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3" name="Google Shape;253;p34"/>
          <p:cNvCxnSpPr/>
          <p:nvPr/>
        </p:nvCxnSpPr>
        <p:spPr>
          <a:xfrm>
            <a:off x="5853650" y="3357975"/>
            <a:ext cx="1562100" cy="4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9" name="Google Shape;259;p35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35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1" name="Google Shape;261;p35"/>
          <p:cNvCxnSpPr/>
          <p:nvPr/>
        </p:nvCxnSpPr>
        <p:spPr>
          <a:xfrm>
            <a:off x="1714500" y="4169575"/>
            <a:ext cx="48492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5"/>
          <p:cNvSpPr txBox="1"/>
          <p:nvPr/>
        </p:nvSpPr>
        <p:spPr>
          <a:xfrm>
            <a:off x="4626075" y="2682400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3" name="Google Shape;263;p35"/>
          <p:cNvCxnSpPr/>
          <p:nvPr/>
        </p:nvCxnSpPr>
        <p:spPr>
          <a:xfrm flipH="1" rot="10800000">
            <a:off x="6624675" y="3362725"/>
            <a:ext cx="791100" cy="5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9" name="Google Shape;269;p36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36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last element has been reached, the the list has already been sorted fully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1" name="Google Shape;271;p36"/>
          <p:cNvCxnSpPr/>
          <p:nvPr/>
        </p:nvCxnSpPr>
        <p:spPr>
          <a:xfrm>
            <a:off x="1714500" y="4169575"/>
            <a:ext cx="57117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00" y="152400"/>
            <a:ext cx="681176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/>
        </p:nvSpPr>
        <p:spPr>
          <a:xfrm>
            <a:off x="0" y="0"/>
            <a:ext cx="7103700" cy="49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320675" rtl="0" algn="l">
              <a:spcBef>
                <a:spcPts val="83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← 0 to n-2 do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320675" rtl="0" algn="l">
              <a:spcBef>
                <a:spcPts val="83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lowIndex ← i	                    // determine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320675" rtl="0" algn="l">
              <a:spcBef>
                <a:spcPts val="83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j ← i+1 to n-1 do          // minimum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320675" rtl="0" algn="l">
              <a:spcBef>
                <a:spcPts val="83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if (s[j] &lt; s[lowIndex] 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320675" rtl="0" algn="l">
              <a:spcBef>
                <a:spcPts val="83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lowIndex ← j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320675" rtl="0" algn="l">
              <a:spcBef>
                <a:spcPts val="83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swap( s[i], s[lowIndex] )     // place minimum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0675" lvl="0" marL="320675" rtl="0" algn="l">
              <a:spcBef>
                <a:spcPts val="83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    // in proper place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/>
        </p:nvSpPr>
        <p:spPr>
          <a:xfrm>
            <a:off x="540925" y="24201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</a:t>
            </a: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Sort Complexity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 Notation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Selection Sort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Complexity</a:t>
            </a:r>
            <a:endParaRPr sz="3000"/>
          </a:p>
        </p:txBody>
      </p:sp>
      <p:sp>
        <p:nvSpPr>
          <p:cNvPr id="293" name="Google Shape;293;p40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Efficiency and optimization</a:t>
            </a:r>
            <a:endParaRPr sz="1800"/>
          </a:p>
        </p:txBody>
      </p:sp>
      <p:sp>
        <p:nvSpPr>
          <p:cNvPr id="294" name="Google Shape;294;p40"/>
          <p:cNvSpPr txBox="1"/>
          <p:nvPr/>
        </p:nvSpPr>
        <p:spPr>
          <a:xfrm>
            <a:off x="721525" y="247520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Worst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in reverse order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3240800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5760075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Average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half of the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646075" y="1070300"/>
            <a:ext cx="2406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aseline="30000"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3195463" y="1070300"/>
            <a:ext cx="23127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aseline="30000"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804825" y="1070300"/>
            <a:ext cx="2406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aseline="30000"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305" name="Google Shape;305;p41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Sorting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Sort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Iterative sorting algorithm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</a:t>
            </a: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Sort is an in-place basic sorting algorithm that builds the sorted array one step at a time. 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1460875" y="4372475"/>
            <a:ext cx="1450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1714500" y="4169575"/>
            <a:ext cx="811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 txBox="1"/>
          <p:nvPr/>
        </p:nvSpPr>
        <p:spPr>
          <a:xfrm>
            <a:off x="4336800" y="2810375"/>
            <a:ext cx="2348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2546000" y="3277925"/>
            <a:ext cx="4869900" cy="9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/>
        </p:nvSpPr>
        <p:spPr>
          <a:xfrm>
            <a:off x="1460875" y="4372475"/>
            <a:ext cx="1450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1714500" y="4169575"/>
            <a:ext cx="811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3104350" y="2810375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 is the least value in the 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>
            <a:off x="2546000" y="3277925"/>
            <a:ext cx="4869900" cy="9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Subset: Swap 7 with 20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1714500" y="4169575"/>
            <a:ext cx="811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0"/>
          <p:cNvSpPr txBox="1"/>
          <p:nvPr/>
        </p:nvSpPr>
        <p:spPr>
          <a:xfrm>
            <a:off x="3104350" y="2810375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3" name="Google Shape;113;p20"/>
          <p:cNvCxnSpPr/>
          <p:nvPr/>
        </p:nvCxnSpPr>
        <p:spPr>
          <a:xfrm>
            <a:off x="2546000" y="3277925"/>
            <a:ext cx="4869900" cy="9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{6AF42F71-0358-4097-B335-F469FFE8C005}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21"/>
          <p:cNvSpPr txBox="1"/>
          <p:nvPr/>
        </p:nvSpPr>
        <p:spPr>
          <a:xfrm>
            <a:off x="1460875" y="4372475"/>
            <a:ext cx="35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 flipH="1" rot="10800000">
            <a:off x="1714500" y="4159375"/>
            <a:ext cx="1653600" cy="1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/>
        </p:nvSpPr>
        <p:spPr>
          <a:xfrm>
            <a:off x="3104350" y="2810375"/>
            <a:ext cx="3865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3378275" y="3276825"/>
            <a:ext cx="4037400" cy="9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