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Helvetica Neue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C48DE8-0EC4-4ED1-8659-744FFAC30A2A}">
  <a:tblStyle styleId="{C9C48DE8-0EC4-4ED1-8659-744FFAC30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HelveticaNeue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8a1cf0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8a1cf0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8a1cf04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8a1cf0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8a1cf04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8a1cf04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8a1cf04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8a1cf04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8a1cf04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8a1cf04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8a1cf04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8a1cf04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8a1cf04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8a1cf04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8a1cf04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8a1cf04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8a1cf04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8a1cf04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8a1cf04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8a1cf04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8da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8da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8a1cf04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88a1cf04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8a1cf04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88a1cf04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8a1cf04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8a1cf04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8a1cf04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8a1cf04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8a1cf04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8a1cf04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8a1cf04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8a1cf04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88a1cf04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88a1cf04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8a1cf04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8a1cf04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88a1cf04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88a1cf04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8a1cf04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8a1cf04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468496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468496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88a1cf04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88a1cf04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88a1cf04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88a1cf04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4684961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74684961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4684961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74684961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f88992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f88992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7aa2a1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67aa2a1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7aa2a1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67aa2a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67aa2a1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67aa2a1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67aa2a1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67aa2a1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67aa2a1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67aa2a1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68496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68496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67aa2a1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67aa2a1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67aa2a19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67aa2a1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67aa2a19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67aa2a1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88992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88992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8a1cf0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8a1cf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8a1cf04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8a1cf04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8a1cf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8a1cf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8a1cf04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8a1cf04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CS105 A 2nd Semester, SY17-18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05" l="0" r="0" t="0"/>
          <a:stretch/>
        </p:blipFill>
        <p:spPr>
          <a:xfrm>
            <a:off x="3896009" y="1859687"/>
            <a:ext cx="1715925" cy="1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192150" y="4266775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192150" y="4266775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3C47D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93C47D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E0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E0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3"/>
          <p:cNvSpPr txBox="1"/>
          <p:nvPr/>
        </p:nvSpPr>
        <p:spPr>
          <a:xfrm>
            <a:off x="3154200" y="2860275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909200" y="2860275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6192150" y="4266775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E0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E0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3C47D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93C47D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24"/>
          <p:cNvSpPr txBox="1"/>
          <p:nvPr/>
        </p:nvSpPr>
        <p:spPr>
          <a:xfrm>
            <a:off x="3928025" y="279130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182650" y="2791313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3" name="Google Shape;153;p24"/>
          <p:cNvCxnSpPr/>
          <p:nvPr/>
        </p:nvCxnSpPr>
        <p:spPr>
          <a:xfrm flipH="1" rot="10800000">
            <a:off x="3552025" y="3003375"/>
            <a:ext cx="530100" cy="228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4" name="Google Shape;154;p24"/>
          <p:cNvSpPr txBox="1"/>
          <p:nvPr/>
        </p:nvSpPr>
        <p:spPr>
          <a:xfrm>
            <a:off x="2700475" y="2482375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6192150" y="4266775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192150" y="4266775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E0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E0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3C47D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93C47D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6"/>
          <p:cNvSpPr txBox="1"/>
          <p:nvPr/>
        </p:nvSpPr>
        <p:spPr>
          <a:xfrm>
            <a:off x="3928025" y="279130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182650" y="2791313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553550" y="4316050"/>
            <a:ext cx="578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A’s index is &gt; than B’s index, we stop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192150" y="4266775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3C47D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93C47D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27"/>
          <p:cNvSpPr txBox="1"/>
          <p:nvPr/>
        </p:nvSpPr>
        <p:spPr>
          <a:xfrm>
            <a:off x="3928025" y="279130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182650" y="2791313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553550" y="4316050"/>
            <a:ext cx="578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A and 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8" name="Google Shape;188;p27"/>
          <p:cNvCxnSpPr>
            <a:stCxn id="185" idx="3"/>
          </p:cNvCxnSpPr>
          <p:nvPr/>
        </p:nvCxnSpPr>
        <p:spPr>
          <a:xfrm flipH="1" rot="10800000">
            <a:off x="4477925" y="3021400"/>
            <a:ext cx="2718300" cy="6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9" name="Google Shape;189;p27"/>
          <p:cNvSpPr txBox="1"/>
          <p:nvPr/>
        </p:nvSpPr>
        <p:spPr>
          <a:xfrm>
            <a:off x="4757775" y="25585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7" name="Google Shape;197;p28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192150" y="4266775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9"/>
          <p:cNvSpPr txBox="1"/>
          <p:nvPr/>
        </p:nvSpPr>
        <p:spPr>
          <a:xfrm>
            <a:off x="294375" y="4266775"/>
            <a:ext cx="5897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is now in its proper position, all items to its left are smaller, and all items to the right are larger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30"/>
          <p:cNvSpPr txBox="1"/>
          <p:nvPr/>
        </p:nvSpPr>
        <p:spPr>
          <a:xfrm>
            <a:off x="294375" y="2818975"/>
            <a:ext cx="5897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the cells accordingly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30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6" name="Google Shape;226;p31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Google Shape;227;p31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31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cxnSp>
        <p:nvCxnSpPr>
          <p:cNvPr id="229" name="Google Shape;229;p31"/>
          <p:cNvCxnSpPr/>
          <p:nvPr/>
        </p:nvCxnSpPr>
        <p:spPr>
          <a:xfrm flipH="1" rot="10800000">
            <a:off x="5674000" y="3252125"/>
            <a:ext cx="1695300" cy="231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0" name="Google Shape;230;p31"/>
          <p:cNvSpPr txBox="1"/>
          <p:nvPr/>
        </p:nvSpPr>
        <p:spPr>
          <a:xfrm>
            <a:off x="5367375" y="27871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Quick Sort: the good, the bad, the ugly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213600" y="26945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Understand and Implement Quick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32875" y="27088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Pros and Cons of Quick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75" y="145457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75" y="131298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8" name="Google Shape;238;p32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p32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32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32"/>
          <p:cNvSpPr txBox="1"/>
          <p:nvPr/>
        </p:nvSpPr>
        <p:spPr>
          <a:xfrm>
            <a:off x="6205575" y="27871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49" name="Google Shape;249;p33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Google Shape;250;p33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33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3C47D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93C47D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E0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E0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52" name="Google Shape;252;p33"/>
          <p:cNvSpPr txBox="1"/>
          <p:nvPr/>
        </p:nvSpPr>
        <p:spPr>
          <a:xfrm>
            <a:off x="6205575" y="27871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4645875" y="2787175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6205575" y="2787175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</a:t>
            </a: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62" name="Google Shape;262;p34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34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34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E0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E0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3C47D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93C47D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4"/>
          <p:cNvSpPr txBox="1"/>
          <p:nvPr/>
        </p:nvSpPr>
        <p:spPr>
          <a:xfrm>
            <a:off x="6205575" y="27871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6205575" y="2787175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4660225" y="2787175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</a:t>
            </a: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4968050" y="3757525"/>
            <a:ext cx="1695300" cy="231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9" name="Google Shape;269;p34"/>
          <p:cNvSpPr txBox="1"/>
          <p:nvPr/>
        </p:nvSpPr>
        <p:spPr>
          <a:xfrm>
            <a:off x="4661425" y="32925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77" name="Google Shape;277;p35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35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35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35"/>
          <p:cNvSpPr txBox="1"/>
          <p:nvPr/>
        </p:nvSpPr>
        <p:spPr>
          <a:xfrm>
            <a:off x="6205575" y="27871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88" name="Google Shape;288;p36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36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Google Shape;290;p36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E0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E0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3C47D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93C47D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6"/>
          <p:cNvSpPr txBox="1"/>
          <p:nvPr/>
        </p:nvSpPr>
        <p:spPr>
          <a:xfrm>
            <a:off x="6205575" y="27871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6205575" y="2787175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5386775" y="2787175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</a:t>
            </a: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553550" y="4316050"/>
            <a:ext cx="578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A’s index is &gt; than B’s index, we stop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02" name="Google Shape;302;p37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Google Shape;303;p37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Google Shape;304;p37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05" name="Google Shape;305;p37"/>
          <p:cNvSpPr txBox="1"/>
          <p:nvPr/>
        </p:nvSpPr>
        <p:spPr>
          <a:xfrm>
            <a:off x="294375" y="4190575"/>
            <a:ext cx="5897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is now in its proper position, all items to its left are smaller, and all items to the right are larger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7012850" y="284485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5384725" y="28009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15" name="Google Shape;315;p38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p38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" name="Google Shape;317;p38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38"/>
          <p:cNvSpPr txBox="1"/>
          <p:nvPr/>
        </p:nvSpPr>
        <p:spPr>
          <a:xfrm>
            <a:off x="294375" y="4190575"/>
            <a:ext cx="5897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now in its proper position, all items to its left are smaller, and all items to the right are larger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26" name="Google Shape;326;p39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Google Shape;327;p39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9"/>
          <p:cNvGraphicFramePr/>
          <p:nvPr/>
        </p:nvGraphicFramePr>
        <p:xfrm>
          <a:off x="453912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36" name="Google Shape;336;p40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337;p40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40"/>
          <p:cNvGraphicFramePr/>
          <p:nvPr/>
        </p:nvGraphicFramePr>
        <p:xfrm>
          <a:off x="652270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Google Shape;339;p40"/>
          <p:cNvGraphicFramePr/>
          <p:nvPr/>
        </p:nvGraphicFramePr>
        <p:xfrm>
          <a:off x="4603438" y="212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0" name="Google Shape;340;p40"/>
          <p:cNvGraphicFramePr/>
          <p:nvPr/>
        </p:nvGraphicFramePr>
        <p:xfrm>
          <a:off x="766997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48" name="Google Shape;348;p41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Google Shape;349;p41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Google Shape;350;p41"/>
          <p:cNvGraphicFramePr/>
          <p:nvPr/>
        </p:nvGraphicFramePr>
        <p:xfrm>
          <a:off x="652270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41"/>
          <p:cNvGraphicFramePr/>
          <p:nvPr/>
        </p:nvGraphicFramePr>
        <p:xfrm>
          <a:off x="4603438" y="212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p41"/>
          <p:cNvGraphicFramePr/>
          <p:nvPr/>
        </p:nvGraphicFramePr>
        <p:xfrm>
          <a:off x="766997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41"/>
          <p:cNvSpPr txBox="1"/>
          <p:nvPr/>
        </p:nvSpPr>
        <p:spPr>
          <a:xfrm>
            <a:off x="4396300" y="2836363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40925" y="3105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 Sort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efficient sorting algorithm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" name="Google Shape;362;p42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Google Shape;363;p42"/>
          <p:cNvGraphicFramePr/>
          <p:nvPr/>
        </p:nvGraphicFramePr>
        <p:xfrm>
          <a:off x="652270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Google Shape;364;p42"/>
          <p:cNvGraphicFramePr/>
          <p:nvPr/>
        </p:nvGraphicFramePr>
        <p:xfrm>
          <a:off x="4603438" y="212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42"/>
          <p:cNvGraphicFramePr/>
          <p:nvPr/>
        </p:nvGraphicFramePr>
        <p:xfrm>
          <a:off x="766997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42"/>
          <p:cNvSpPr txBox="1"/>
          <p:nvPr/>
        </p:nvSpPr>
        <p:spPr>
          <a:xfrm>
            <a:off x="5479050" y="283330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4731900" y="283330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0" y="4189200"/>
            <a:ext cx="578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A’s index is &gt; than B’s index, we stop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/>
        </p:nvSpPr>
        <p:spPr>
          <a:xfrm>
            <a:off x="1189800" y="348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43"/>
          <p:cNvSpPr txBox="1"/>
          <p:nvPr/>
        </p:nvSpPr>
        <p:spPr>
          <a:xfrm>
            <a:off x="1595100" y="8737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43"/>
          <p:cNvSpPr txBox="1"/>
          <p:nvPr/>
        </p:nvSpPr>
        <p:spPr>
          <a:xfrm>
            <a:off x="1590575" y="14113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76" name="Google Shape;376;p43"/>
          <p:cNvGraphicFramePr/>
          <p:nvPr/>
        </p:nvGraphicFramePr>
        <p:xfrm>
          <a:off x="345615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6D9EE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Google Shape;377;p43"/>
          <p:cNvGraphicFramePr/>
          <p:nvPr/>
        </p:nvGraphicFramePr>
        <p:xfrm>
          <a:off x="829225" y="21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8" name="Google Shape;378;p43"/>
          <p:cNvGraphicFramePr/>
          <p:nvPr/>
        </p:nvGraphicFramePr>
        <p:xfrm>
          <a:off x="6522700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Google Shape;379;p43"/>
          <p:cNvGraphicFramePr/>
          <p:nvPr/>
        </p:nvGraphicFramePr>
        <p:xfrm>
          <a:off x="4603438" y="212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0" name="Google Shape;380;p43"/>
          <p:cNvGraphicFramePr/>
          <p:nvPr/>
        </p:nvGraphicFramePr>
        <p:xfrm>
          <a:off x="7669975" y="21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381" name="Google Shape;381;p43"/>
          <p:cNvSpPr txBox="1"/>
          <p:nvPr/>
        </p:nvSpPr>
        <p:spPr>
          <a:xfrm>
            <a:off x="5479050" y="283330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4731900" y="283330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0" y="4189200"/>
            <a:ext cx="578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 = A, so this pair is sorted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75" y="152400"/>
            <a:ext cx="81935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/>
        </p:nvSpPr>
        <p:spPr>
          <a:xfrm>
            <a:off x="540925" y="24201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</a:t>
            </a: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Sort Complexity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 Notation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Quick Sort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Complexity</a:t>
            </a:r>
            <a:endParaRPr sz="3000"/>
          </a:p>
        </p:txBody>
      </p:sp>
      <p:sp>
        <p:nvSpPr>
          <p:cNvPr id="400" name="Google Shape;400;p46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Efficiency and optimization</a:t>
            </a:r>
            <a:endParaRPr sz="1800"/>
          </a:p>
        </p:txBody>
      </p:sp>
      <p:sp>
        <p:nvSpPr>
          <p:cNvPr id="401" name="Google Shape;401;p46"/>
          <p:cNvSpPr txBox="1"/>
          <p:nvPr/>
        </p:nvSpPr>
        <p:spPr>
          <a:xfrm>
            <a:off x="721525" y="247520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Worst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in reverse order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3240800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3" name="Google Shape;403;p46"/>
          <p:cNvSpPr txBox="1"/>
          <p:nvPr/>
        </p:nvSpPr>
        <p:spPr>
          <a:xfrm>
            <a:off x="5760075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Average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half of the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4" name="Google Shape;404;p46"/>
          <p:cNvSpPr txBox="1"/>
          <p:nvPr/>
        </p:nvSpPr>
        <p:spPr>
          <a:xfrm>
            <a:off x="646075" y="1070300"/>
            <a:ext cx="2406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aseline="30000"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" name="Google Shape;405;p46"/>
          <p:cNvSpPr txBox="1"/>
          <p:nvPr/>
        </p:nvSpPr>
        <p:spPr>
          <a:xfrm>
            <a:off x="3183200" y="1417250"/>
            <a:ext cx="231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 logn)</a:t>
            </a:r>
            <a:endParaRPr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Google Shape;406;p46"/>
          <p:cNvSpPr txBox="1"/>
          <p:nvPr/>
        </p:nvSpPr>
        <p:spPr>
          <a:xfrm>
            <a:off x="5702475" y="1488925"/>
            <a:ext cx="231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 logn)</a:t>
            </a:r>
            <a:endParaRPr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Game</a:t>
            </a:r>
            <a:endParaRPr/>
          </a:p>
        </p:txBody>
      </p:sp>
      <p:sp>
        <p:nvSpPr>
          <p:cNvPr id="412" name="Google Shape;412;p47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7"/>
          <p:cNvSpPr txBox="1"/>
          <p:nvPr/>
        </p:nvSpPr>
        <p:spPr>
          <a:xfrm>
            <a:off x="905475" y="1689600"/>
            <a:ext cx="74493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Form groups of 3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Assign pivot, partition, and recursion roles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Quick Sort </a:t>
            </a:r>
            <a:r>
              <a:rPr lang="en" sz="3000"/>
              <a:t>Exercises</a:t>
            </a:r>
            <a:endParaRPr sz="3000"/>
          </a:p>
        </p:txBody>
      </p:sp>
      <p:sp>
        <p:nvSpPr>
          <p:cNvPr id="419" name="Google Shape;419;p48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Quicksort</a:t>
            </a:r>
            <a:endParaRPr sz="1800"/>
          </a:p>
        </p:txBody>
      </p:sp>
      <p:graphicFrame>
        <p:nvGraphicFramePr>
          <p:cNvPr id="420" name="Google Shape;420;p48"/>
          <p:cNvGraphicFramePr/>
          <p:nvPr/>
        </p:nvGraphicFramePr>
        <p:xfrm>
          <a:off x="1484100" y="22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Quick Sort </a:t>
            </a:r>
            <a:r>
              <a:rPr lang="en" sz="3000"/>
              <a:t>Exercises</a:t>
            </a:r>
            <a:endParaRPr sz="3000"/>
          </a:p>
        </p:txBody>
      </p:sp>
      <p:sp>
        <p:nvSpPr>
          <p:cNvPr id="426" name="Google Shape;426;p49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Quicksort</a:t>
            </a:r>
            <a:endParaRPr sz="1800"/>
          </a:p>
        </p:txBody>
      </p:sp>
      <p:graphicFrame>
        <p:nvGraphicFramePr>
          <p:cNvPr id="427" name="Google Shape;427;p49"/>
          <p:cNvGraphicFramePr/>
          <p:nvPr/>
        </p:nvGraphicFramePr>
        <p:xfrm>
          <a:off x="1299763" y="224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Quick Sort </a:t>
            </a:r>
            <a:r>
              <a:rPr lang="en" sz="3000"/>
              <a:t>Exercises</a:t>
            </a:r>
            <a:endParaRPr sz="3000"/>
          </a:p>
        </p:txBody>
      </p:sp>
      <p:sp>
        <p:nvSpPr>
          <p:cNvPr id="433" name="Google Shape;433;p50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Quicksort</a:t>
            </a:r>
            <a:endParaRPr sz="1800"/>
          </a:p>
        </p:txBody>
      </p:sp>
      <p:graphicFrame>
        <p:nvGraphicFramePr>
          <p:cNvPr id="434" name="Google Shape;434;p50"/>
          <p:cNvGraphicFramePr/>
          <p:nvPr/>
        </p:nvGraphicFramePr>
        <p:xfrm>
          <a:off x="1715588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Quick Sort </a:t>
            </a:r>
            <a:r>
              <a:rPr lang="en" sz="3000"/>
              <a:t>Exercises</a:t>
            </a:r>
            <a:endParaRPr sz="3000"/>
          </a:p>
        </p:txBody>
      </p:sp>
      <p:sp>
        <p:nvSpPr>
          <p:cNvPr id="440" name="Google Shape;440;p51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Quicksort</a:t>
            </a:r>
            <a:endParaRPr sz="1800"/>
          </a:p>
        </p:txBody>
      </p:sp>
      <p:graphicFrame>
        <p:nvGraphicFramePr>
          <p:cNvPr id="441" name="Google Shape;441;p51"/>
          <p:cNvGraphicFramePr/>
          <p:nvPr/>
        </p:nvGraphicFramePr>
        <p:xfrm>
          <a:off x="1715588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</a:t>
            </a: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Sort is a recursive sorting algorithm that, if implemented well, is one of the most performant sorting algorithms. It’s a comparison sort developed in 1959.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Quick Sort </a:t>
            </a:r>
            <a:r>
              <a:rPr lang="en" sz="3000"/>
              <a:t>Exercises</a:t>
            </a:r>
            <a:endParaRPr sz="3000"/>
          </a:p>
        </p:txBody>
      </p:sp>
      <p:sp>
        <p:nvSpPr>
          <p:cNvPr id="447" name="Google Shape;447;p5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Quicksort</a:t>
            </a:r>
            <a:endParaRPr sz="1800"/>
          </a:p>
        </p:txBody>
      </p:sp>
      <p:graphicFrame>
        <p:nvGraphicFramePr>
          <p:cNvPr id="448" name="Google Shape;448;p52"/>
          <p:cNvGraphicFramePr/>
          <p:nvPr/>
        </p:nvGraphicFramePr>
        <p:xfrm>
          <a:off x="1715588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Quick Sort </a:t>
            </a:r>
            <a:r>
              <a:rPr lang="en" sz="3000"/>
              <a:t>Exercises</a:t>
            </a:r>
            <a:endParaRPr sz="3000"/>
          </a:p>
        </p:txBody>
      </p:sp>
      <p:sp>
        <p:nvSpPr>
          <p:cNvPr id="454" name="Google Shape;454;p5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Quicksort</a:t>
            </a:r>
            <a:endParaRPr sz="1800"/>
          </a:p>
        </p:txBody>
      </p:sp>
      <p:graphicFrame>
        <p:nvGraphicFramePr>
          <p:cNvPr id="455" name="Google Shape;455;p53"/>
          <p:cNvGraphicFramePr/>
          <p:nvPr/>
        </p:nvGraphicFramePr>
        <p:xfrm>
          <a:off x="1715588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Quick Sort </a:t>
            </a:r>
            <a:r>
              <a:rPr lang="en" sz="3000"/>
              <a:t>Exercises</a:t>
            </a:r>
            <a:endParaRPr sz="3000"/>
          </a:p>
        </p:txBody>
      </p:sp>
      <p:sp>
        <p:nvSpPr>
          <p:cNvPr id="461" name="Google Shape;461;p5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Quicksort</a:t>
            </a:r>
            <a:endParaRPr sz="1800"/>
          </a:p>
        </p:txBody>
      </p:sp>
      <p:graphicFrame>
        <p:nvGraphicFramePr>
          <p:cNvPr id="462" name="Google Shape;462;p54"/>
          <p:cNvGraphicFramePr/>
          <p:nvPr/>
        </p:nvGraphicFramePr>
        <p:xfrm>
          <a:off x="1837450" y="22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  <a:gridCol w="607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468" name="Google Shape;468;p55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Sorting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1484100" y="31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3 and 5 positions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1484100" y="31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cxnSp>
        <p:nvCxnSpPr>
          <p:cNvPr id="90" name="Google Shape;90;p18"/>
          <p:cNvCxnSpPr/>
          <p:nvPr/>
        </p:nvCxnSpPr>
        <p:spPr>
          <a:xfrm>
            <a:off x="3402100" y="2899325"/>
            <a:ext cx="3840300" cy="69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Pivot: usually the rightmost element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283725" y="3840300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Pick a 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1484100" y="31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6192150" y="4209350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381525" y="284875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261825" y="284875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3C47D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93C47D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E0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E0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189800" y="72060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192150" y="4209350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381525" y="284875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261825" y="2848750"/>
            <a:ext cx="54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595100" y="15595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first item from the left that is larger than the pivot</a:t>
            </a:r>
            <a:endParaRPr b="1" sz="18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590575" y="2097175"/>
            <a:ext cx="635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first item from the right that is smaller than the pivot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1484100" y="34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{C9C48DE8-0EC4-4ED1-8659-744FFAC30A2A}</a:tableStyleId>
              </a:tblPr>
              <a:tblGrid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  <a:gridCol w="7719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E0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E0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3C47D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2400">
                        <a:solidFill>
                          <a:srgbClr val="93C47D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cxnSp>
        <p:nvCxnSpPr>
          <p:cNvPr id="120" name="Google Shape;120;p21"/>
          <p:cNvCxnSpPr>
            <a:stCxn id="115" idx="3"/>
            <a:endCxn id="116" idx="1"/>
          </p:cNvCxnSpPr>
          <p:nvPr/>
        </p:nvCxnSpPr>
        <p:spPr>
          <a:xfrm>
            <a:off x="2931425" y="3079450"/>
            <a:ext cx="3330300" cy="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3470700" y="2634775"/>
            <a:ext cx="220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