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E85BF0-988F-4F86-ACD9-8DFA219B7D39}">
  <a:tblStyle styleId="{06E85BF0-988F-4F86-ACD9-8DFA219B7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ca001e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ca001e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ca001e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ca001e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ca001e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ca001e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ca001e5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ca001e5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ca001e5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ca001e5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ca001e5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ca001e5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ca001e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ca001e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4684961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4684961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4684961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4684961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f8899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f8899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7aa2a1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7aa2a1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7aa2a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7aa2a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7aa2a1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7aa2a1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7aa2a1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7aa2a1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7aa2a1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7aa2a1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67aa2a1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67aa2a1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7aa2a1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67aa2a1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7aa2a1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67aa2a1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849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849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88992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88992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ca001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ca001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ca001e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ca001e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ca001e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ca001e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ca001e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ca001e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05" l="0" r="0" t="0"/>
          <a:stretch/>
        </p:blipFill>
        <p:spPr>
          <a:xfrm>
            <a:off x="3896009" y="1859687"/>
            <a:ext cx="1715925" cy="1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2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2"/>
          <p:cNvSpPr txBox="1"/>
          <p:nvPr/>
        </p:nvSpPr>
        <p:spPr>
          <a:xfrm>
            <a:off x="1219500" y="3934500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 until we reach singular element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4" name="Google Shape;124;p22"/>
          <p:cNvGraphicFramePr/>
          <p:nvPr/>
        </p:nvGraphicFramePr>
        <p:xfrm>
          <a:off x="1147350" y="14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2"/>
          <p:cNvGraphicFramePr/>
          <p:nvPr/>
        </p:nvGraphicFramePr>
        <p:xfrm>
          <a:off x="4994075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26" name="Google Shape;126;p22"/>
          <p:cNvCxnSpPr/>
          <p:nvPr/>
        </p:nvCxnSpPr>
        <p:spPr>
          <a:xfrm flipH="1">
            <a:off x="6532925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/>
          <p:nvPr/>
        </p:nvCxnSpPr>
        <p:spPr>
          <a:xfrm flipH="1">
            <a:off x="2686200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8" name="Google Shape;128;p22"/>
          <p:cNvGraphicFramePr/>
          <p:nvPr/>
        </p:nvGraphicFramePr>
        <p:xfrm>
          <a:off x="2748925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22"/>
          <p:cNvGraphicFramePr/>
          <p:nvPr/>
        </p:nvGraphicFramePr>
        <p:xfrm>
          <a:off x="565600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22"/>
          <p:cNvGraphicFramePr/>
          <p:nvPr/>
        </p:nvGraphicFramePr>
        <p:xfrm>
          <a:off x="723922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2"/>
          <p:cNvGraphicFramePr/>
          <p:nvPr/>
        </p:nvGraphicFramePr>
        <p:xfrm>
          <a:off x="499407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3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/>
        </p:nvSpPr>
        <p:spPr>
          <a:xfrm>
            <a:off x="1219500" y="3934500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 until we reach singular element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23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9" name="Google Shape;139;p23"/>
          <p:cNvGraphicFramePr/>
          <p:nvPr/>
        </p:nvGraphicFramePr>
        <p:xfrm>
          <a:off x="1147350" y="14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3"/>
          <p:cNvGraphicFramePr/>
          <p:nvPr/>
        </p:nvGraphicFramePr>
        <p:xfrm>
          <a:off x="4994075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p23"/>
          <p:cNvCxnSpPr/>
          <p:nvPr/>
        </p:nvCxnSpPr>
        <p:spPr>
          <a:xfrm flipH="1">
            <a:off x="6532925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3"/>
          <p:cNvCxnSpPr/>
          <p:nvPr/>
        </p:nvCxnSpPr>
        <p:spPr>
          <a:xfrm flipH="1">
            <a:off x="2686200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3" name="Google Shape;143;p23"/>
          <p:cNvGraphicFramePr/>
          <p:nvPr/>
        </p:nvGraphicFramePr>
        <p:xfrm>
          <a:off x="2748925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65600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3"/>
          <p:cNvGraphicFramePr/>
          <p:nvPr/>
        </p:nvGraphicFramePr>
        <p:xfrm>
          <a:off x="723922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3"/>
          <p:cNvGraphicFramePr/>
          <p:nvPr/>
        </p:nvGraphicFramePr>
        <p:xfrm>
          <a:off x="499407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47" name="Google Shape;147;p23"/>
          <p:cNvCxnSpPr/>
          <p:nvPr/>
        </p:nvCxnSpPr>
        <p:spPr>
          <a:xfrm flipH="1">
            <a:off x="1332475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 flipH="1">
            <a:off x="3546700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 flipH="1">
            <a:off x="5760938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 flipH="1">
            <a:off x="8006088" y="22917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4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/>
        </p:nvSpPr>
        <p:spPr>
          <a:xfrm>
            <a:off x="1219500" y="4315500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 until we reach singular element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8" name="Google Shape;158;p24"/>
          <p:cNvGraphicFramePr/>
          <p:nvPr/>
        </p:nvGraphicFramePr>
        <p:xfrm>
          <a:off x="1147350" y="14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24"/>
          <p:cNvGraphicFramePr/>
          <p:nvPr/>
        </p:nvGraphicFramePr>
        <p:xfrm>
          <a:off x="4994075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60" name="Google Shape;160;p24"/>
          <p:cNvCxnSpPr/>
          <p:nvPr/>
        </p:nvCxnSpPr>
        <p:spPr>
          <a:xfrm flipH="1">
            <a:off x="6532925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flipH="1">
            <a:off x="2686200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2" name="Google Shape;162;p24"/>
          <p:cNvGraphicFramePr/>
          <p:nvPr/>
        </p:nvGraphicFramePr>
        <p:xfrm>
          <a:off x="2748925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4"/>
          <p:cNvGraphicFramePr/>
          <p:nvPr/>
        </p:nvGraphicFramePr>
        <p:xfrm>
          <a:off x="565600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4"/>
          <p:cNvGraphicFramePr/>
          <p:nvPr/>
        </p:nvGraphicFramePr>
        <p:xfrm>
          <a:off x="723922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4"/>
          <p:cNvGraphicFramePr/>
          <p:nvPr/>
        </p:nvGraphicFramePr>
        <p:xfrm>
          <a:off x="499407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66" name="Google Shape;166;p24"/>
          <p:cNvCxnSpPr/>
          <p:nvPr/>
        </p:nvCxnSpPr>
        <p:spPr>
          <a:xfrm flipH="1">
            <a:off x="1332475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4"/>
          <p:cNvCxnSpPr/>
          <p:nvPr/>
        </p:nvCxnSpPr>
        <p:spPr>
          <a:xfrm flipH="1">
            <a:off x="3546700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/>
          <p:nvPr/>
        </p:nvCxnSpPr>
        <p:spPr>
          <a:xfrm flipH="1">
            <a:off x="5760938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/>
          <p:nvPr/>
        </p:nvCxnSpPr>
        <p:spPr>
          <a:xfrm flipH="1">
            <a:off x="8006088" y="22917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0" name="Google Shape;170;p24"/>
          <p:cNvGraphicFramePr/>
          <p:nvPr/>
        </p:nvGraphicFramePr>
        <p:xfrm>
          <a:off x="1484100" y="35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24"/>
          <p:cNvGraphicFramePr/>
          <p:nvPr/>
        </p:nvGraphicFramePr>
        <p:xfrm>
          <a:off x="375375" y="35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4"/>
          <p:cNvGraphicFramePr/>
          <p:nvPr/>
        </p:nvGraphicFramePr>
        <p:xfrm>
          <a:off x="3800025" y="35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24"/>
          <p:cNvGraphicFramePr/>
          <p:nvPr/>
        </p:nvGraphicFramePr>
        <p:xfrm>
          <a:off x="2667738" y="35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4"/>
          <p:cNvGraphicFramePr/>
          <p:nvPr/>
        </p:nvGraphicFramePr>
        <p:xfrm>
          <a:off x="490187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24"/>
          <p:cNvGraphicFramePr/>
          <p:nvPr/>
        </p:nvGraphicFramePr>
        <p:xfrm>
          <a:off x="600372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4"/>
          <p:cNvGraphicFramePr/>
          <p:nvPr/>
        </p:nvGraphicFramePr>
        <p:xfrm>
          <a:off x="710557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24"/>
          <p:cNvGraphicFramePr/>
          <p:nvPr/>
        </p:nvGraphicFramePr>
        <p:xfrm>
          <a:off x="820742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25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5"/>
          <p:cNvSpPr txBox="1"/>
          <p:nvPr/>
        </p:nvSpPr>
        <p:spPr>
          <a:xfrm>
            <a:off x="1219500" y="4315500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singular element arrays have been achieved, stop the recursive split call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5" name="Google Shape;185;p25"/>
          <p:cNvGraphicFramePr/>
          <p:nvPr/>
        </p:nvGraphicFramePr>
        <p:xfrm>
          <a:off x="1147350" y="14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5"/>
          <p:cNvGraphicFramePr/>
          <p:nvPr/>
        </p:nvGraphicFramePr>
        <p:xfrm>
          <a:off x="4994075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87" name="Google Shape;187;p25"/>
          <p:cNvCxnSpPr/>
          <p:nvPr/>
        </p:nvCxnSpPr>
        <p:spPr>
          <a:xfrm flipH="1">
            <a:off x="6532925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 flipH="1">
            <a:off x="2686200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9" name="Google Shape;189;p25"/>
          <p:cNvGraphicFramePr/>
          <p:nvPr/>
        </p:nvGraphicFramePr>
        <p:xfrm>
          <a:off x="2748925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5"/>
          <p:cNvGraphicFramePr/>
          <p:nvPr/>
        </p:nvGraphicFramePr>
        <p:xfrm>
          <a:off x="565600" y="25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5"/>
          <p:cNvGraphicFramePr/>
          <p:nvPr/>
        </p:nvGraphicFramePr>
        <p:xfrm>
          <a:off x="723922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5"/>
          <p:cNvGraphicFramePr/>
          <p:nvPr/>
        </p:nvGraphicFramePr>
        <p:xfrm>
          <a:off x="4994075" y="25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93" name="Google Shape;193;p25"/>
          <p:cNvCxnSpPr/>
          <p:nvPr/>
        </p:nvCxnSpPr>
        <p:spPr>
          <a:xfrm flipH="1">
            <a:off x="1332475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/>
          <p:nvPr/>
        </p:nvCxnSpPr>
        <p:spPr>
          <a:xfrm flipH="1">
            <a:off x="3546700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 flipH="1">
            <a:off x="5760938" y="23332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 flipH="1">
            <a:off x="8006088" y="22917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7" name="Google Shape;197;p25"/>
          <p:cNvGraphicFramePr/>
          <p:nvPr/>
        </p:nvGraphicFramePr>
        <p:xfrm>
          <a:off x="1484100" y="35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25"/>
          <p:cNvGraphicFramePr/>
          <p:nvPr/>
        </p:nvGraphicFramePr>
        <p:xfrm>
          <a:off x="375375" y="35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25"/>
          <p:cNvGraphicFramePr/>
          <p:nvPr/>
        </p:nvGraphicFramePr>
        <p:xfrm>
          <a:off x="3800025" y="35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25"/>
          <p:cNvGraphicFramePr/>
          <p:nvPr/>
        </p:nvGraphicFramePr>
        <p:xfrm>
          <a:off x="2667738" y="35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25"/>
          <p:cNvGraphicFramePr/>
          <p:nvPr/>
        </p:nvGraphicFramePr>
        <p:xfrm>
          <a:off x="490187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25"/>
          <p:cNvGraphicFramePr/>
          <p:nvPr/>
        </p:nvGraphicFramePr>
        <p:xfrm>
          <a:off x="600372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25"/>
          <p:cNvGraphicFramePr/>
          <p:nvPr/>
        </p:nvGraphicFramePr>
        <p:xfrm>
          <a:off x="710557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25"/>
          <p:cNvGraphicFramePr/>
          <p:nvPr/>
        </p:nvGraphicFramePr>
        <p:xfrm>
          <a:off x="8207425" y="3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1219500" y="4353575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merge calls that sort the arrays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0" name="Google Shape;210;p26"/>
          <p:cNvGraphicFramePr/>
          <p:nvPr/>
        </p:nvGraphicFramePr>
        <p:xfrm>
          <a:off x="1378713" y="3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6"/>
          <p:cNvGraphicFramePr/>
          <p:nvPr/>
        </p:nvGraphicFramePr>
        <p:xfrm>
          <a:off x="269988" y="3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26"/>
          <p:cNvGraphicFramePr/>
          <p:nvPr/>
        </p:nvGraphicFramePr>
        <p:xfrm>
          <a:off x="3694638" y="38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Google Shape;213;p26"/>
          <p:cNvGraphicFramePr/>
          <p:nvPr/>
        </p:nvGraphicFramePr>
        <p:xfrm>
          <a:off x="2562350" y="38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26"/>
          <p:cNvGraphicFramePr/>
          <p:nvPr/>
        </p:nvGraphicFramePr>
        <p:xfrm>
          <a:off x="479648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26"/>
          <p:cNvGraphicFramePr/>
          <p:nvPr/>
        </p:nvGraphicFramePr>
        <p:xfrm>
          <a:off x="589833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26"/>
          <p:cNvGraphicFramePr/>
          <p:nvPr/>
        </p:nvGraphicFramePr>
        <p:xfrm>
          <a:off x="700018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Google Shape;217;p26"/>
          <p:cNvGraphicFramePr/>
          <p:nvPr/>
        </p:nvGraphicFramePr>
        <p:xfrm>
          <a:off x="810203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26"/>
          <p:cNvGraphicFramePr/>
          <p:nvPr/>
        </p:nvGraphicFramePr>
        <p:xfrm>
          <a:off x="2646538" y="15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26"/>
          <p:cNvGraphicFramePr/>
          <p:nvPr/>
        </p:nvGraphicFramePr>
        <p:xfrm>
          <a:off x="463213" y="15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p26"/>
          <p:cNvGraphicFramePr/>
          <p:nvPr/>
        </p:nvGraphicFramePr>
        <p:xfrm>
          <a:off x="7136838" y="15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26"/>
          <p:cNvGraphicFramePr/>
          <p:nvPr/>
        </p:nvGraphicFramePr>
        <p:xfrm>
          <a:off x="4891688" y="15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1219500" y="4353575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merge calls that sort the arrays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7" name="Google Shape;227;p27"/>
          <p:cNvGraphicFramePr/>
          <p:nvPr/>
        </p:nvGraphicFramePr>
        <p:xfrm>
          <a:off x="1378713" y="3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27"/>
          <p:cNvGraphicFramePr/>
          <p:nvPr/>
        </p:nvGraphicFramePr>
        <p:xfrm>
          <a:off x="269988" y="3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27"/>
          <p:cNvGraphicFramePr/>
          <p:nvPr/>
        </p:nvGraphicFramePr>
        <p:xfrm>
          <a:off x="3694638" y="38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27"/>
          <p:cNvGraphicFramePr/>
          <p:nvPr/>
        </p:nvGraphicFramePr>
        <p:xfrm>
          <a:off x="2562350" y="38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27"/>
          <p:cNvGraphicFramePr/>
          <p:nvPr/>
        </p:nvGraphicFramePr>
        <p:xfrm>
          <a:off x="479648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27"/>
          <p:cNvGraphicFramePr/>
          <p:nvPr/>
        </p:nvGraphicFramePr>
        <p:xfrm>
          <a:off x="589833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27"/>
          <p:cNvGraphicFramePr/>
          <p:nvPr/>
        </p:nvGraphicFramePr>
        <p:xfrm>
          <a:off x="700018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27"/>
          <p:cNvGraphicFramePr/>
          <p:nvPr/>
        </p:nvGraphicFramePr>
        <p:xfrm>
          <a:off x="810203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27"/>
          <p:cNvGraphicFramePr/>
          <p:nvPr/>
        </p:nvGraphicFramePr>
        <p:xfrm>
          <a:off x="2646538" y="15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27"/>
          <p:cNvGraphicFramePr/>
          <p:nvPr/>
        </p:nvGraphicFramePr>
        <p:xfrm>
          <a:off x="463213" y="15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27"/>
          <p:cNvGraphicFramePr/>
          <p:nvPr/>
        </p:nvGraphicFramePr>
        <p:xfrm>
          <a:off x="7136838" y="15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27"/>
          <p:cNvGraphicFramePr/>
          <p:nvPr/>
        </p:nvGraphicFramePr>
        <p:xfrm>
          <a:off x="4891688" y="15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27"/>
          <p:cNvGraphicFramePr/>
          <p:nvPr/>
        </p:nvGraphicFramePr>
        <p:xfrm>
          <a:off x="1147350" y="2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27"/>
          <p:cNvGraphicFramePr/>
          <p:nvPr/>
        </p:nvGraphicFramePr>
        <p:xfrm>
          <a:off x="4994075" y="26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/>
        </p:nvSpPr>
        <p:spPr>
          <a:xfrm>
            <a:off x="1219500" y="4353575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merge calls that sort the arrays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6" name="Google Shape;246;p28"/>
          <p:cNvGraphicFramePr/>
          <p:nvPr/>
        </p:nvGraphicFramePr>
        <p:xfrm>
          <a:off x="1378713" y="3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28"/>
          <p:cNvGraphicFramePr/>
          <p:nvPr/>
        </p:nvGraphicFramePr>
        <p:xfrm>
          <a:off x="269988" y="3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28"/>
          <p:cNvGraphicFramePr/>
          <p:nvPr/>
        </p:nvGraphicFramePr>
        <p:xfrm>
          <a:off x="3694638" y="38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28"/>
          <p:cNvGraphicFramePr/>
          <p:nvPr/>
        </p:nvGraphicFramePr>
        <p:xfrm>
          <a:off x="2562350" y="38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28"/>
          <p:cNvGraphicFramePr/>
          <p:nvPr/>
        </p:nvGraphicFramePr>
        <p:xfrm>
          <a:off x="479648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28"/>
          <p:cNvGraphicFramePr/>
          <p:nvPr/>
        </p:nvGraphicFramePr>
        <p:xfrm>
          <a:off x="589833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28"/>
          <p:cNvGraphicFramePr/>
          <p:nvPr/>
        </p:nvGraphicFramePr>
        <p:xfrm>
          <a:off x="700018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28"/>
          <p:cNvGraphicFramePr/>
          <p:nvPr/>
        </p:nvGraphicFramePr>
        <p:xfrm>
          <a:off x="8102038" y="3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28"/>
          <p:cNvGraphicFramePr/>
          <p:nvPr/>
        </p:nvGraphicFramePr>
        <p:xfrm>
          <a:off x="2646538" y="15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28"/>
          <p:cNvGraphicFramePr/>
          <p:nvPr/>
        </p:nvGraphicFramePr>
        <p:xfrm>
          <a:off x="463213" y="15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28"/>
          <p:cNvGraphicFramePr/>
          <p:nvPr/>
        </p:nvGraphicFramePr>
        <p:xfrm>
          <a:off x="7136838" y="15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28"/>
          <p:cNvGraphicFramePr/>
          <p:nvPr/>
        </p:nvGraphicFramePr>
        <p:xfrm>
          <a:off x="4891688" y="15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28"/>
          <p:cNvGraphicFramePr/>
          <p:nvPr/>
        </p:nvGraphicFramePr>
        <p:xfrm>
          <a:off x="1147350" y="26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Google Shape;259;p28"/>
          <p:cNvGraphicFramePr/>
          <p:nvPr/>
        </p:nvGraphicFramePr>
        <p:xfrm>
          <a:off x="4994075" y="26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28"/>
          <p:cNvGraphicFramePr/>
          <p:nvPr/>
        </p:nvGraphicFramePr>
        <p:xfrm>
          <a:off x="1484100" y="36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3" y="152400"/>
            <a:ext cx="69674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/>
        </p:nvSpPr>
        <p:spPr>
          <a:xfrm>
            <a:off x="540925" y="24201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 Complexity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 Notation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 Sort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Complexity</a:t>
            </a:r>
            <a:endParaRPr sz="3000"/>
          </a:p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 and optimization</a:t>
            </a:r>
            <a:endParaRPr sz="1800"/>
          </a:p>
        </p:txBody>
      </p:sp>
      <p:sp>
        <p:nvSpPr>
          <p:cNvPr id="278" name="Google Shape;278;p31"/>
          <p:cNvSpPr txBox="1"/>
          <p:nvPr/>
        </p:nvSpPr>
        <p:spPr>
          <a:xfrm>
            <a:off x="721525" y="247520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in reverse order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3240800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5760075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half of the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183200" y="1417250"/>
            <a:ext cx="231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 logn)</a:t>
            </a:r>
            <a:endParaRPr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5702475" y="1488925"/>
            <a:ext cx="231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 logn)</a:t>
            </a:r>
            <a:endParaRPr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447625" y="1488925"/>
            <a:ext cx="231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 logn)</a:t>
            </a:r>
            <a:endParaRPr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Sort: the good, the bad, the ugly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 and Implement MergeSort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Pros and Cons of Quick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3129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Game</a:t>
            </a:r>
            <a:endParaRPr/>
          </a:p>
        </p:txBody>
      </p:sp>
      <p:sp>
        <p:nvSpPr>
          <p:cNvPr id="289" name="Google Shape;289;p3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905475" y="1689600"/>
            <a:ext cx="7449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Form groups of 3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Assign pivot, partition, and recursion roles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</a:t>
            </a:r>
            <a:r>
              <a:rPr b="0" lang="en" sz="3000">
                <a:solidFill>
                  <a:srgbClr val="F3F3F3"/>
                </a:solidFill>
              </a:rPr>
              <a:t> Sort </a:t>
            </a:r>
            <a:r>
              <a:rPr lang="en" sz="3000"/>
              <a:t>Exercises</a:t>
            </a:r>
            <a:endParaRPr sz="3000"/>
          </a:p>
        </p:txBody>
      </p:sp>
      <p:graphicFrame>
        <p:nvGraphicFramePr>
          <p:cNvPr id="296" name="Google Shape;296;p33"/>
          <p:cNvGraphicFramePr/>
          <p:nvPr/>
        </p:nvGraphicFramePr>
        <p:xfrm>
          <a:off x="1484100" y="22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3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</a:t>
            </a:r>
            <a:r>
              <a:rPr b="0" lang="en" sz="3000">
                <a:solidFill>
                  <a:srgbClr val="F3F3F3"/>
                </a:solidFill>
              </a:rPr>
              <a:t> Sort </a:t>
            </a:r>
            <a:r>
              <a:rPr lang="en" sz="3000"/>
              <a:t>Exercises</a:t>
            </a:r>
            <a:endParaRPr sz="3000"/>
          </a:p>
        </p:txBody>
      </p:sp>
      <p:graphicFrame>
        <p:nvGraphicFramePr>
          <p:cNvPr id="303" name="Google Shape;303;p34"/>
          <p:cNvGraphicFramePr/>
          <p:nvPr/>
        </p:nvGraphicFramePr>
        <p:xfrm>
          <a:off x="1299763" y="22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</a:t>
            </a:r>
            <a:r>
              <a:rPr b="0" lang="en" sz="3000">
                <a:solidFill>
                  <a:srgbClr val="F3F3F3"/>
                </a:solidFill>
              </a:rPr>
              <a:t> Sort </a:t>
            </a:r>
            <a:r>
              <a:rPr lang="en" sz="3000"/>
              <a:t>Exercises</a:t>
            </a:r>
            <a:endParaRPr sz="3000"/>
          </a:p>
        </p:txBody>
      </p:sp>
      <p:graphicFrame>
        <p:nvGraphicFramePr>
          <p:cNvPr id="310" name="Google Shape;310;p35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</a:t>
            </a:r>
            <a:r>
              <a:rPr b="0" lang="en" sz="3000">
                <a:solidFill>
                  <a:srgbClr val="F3F3F3"/>
                </a:solidFill>
              </a:rPr>
              <a:t> Sort </a:t>
            </a:r>
            <a:r>
              <a:rPr lang="en" sz="3000"/>
              <a:t>Exercises</a:t>
            </a:r>
            <a:endParaRPr sz="3000"/>
          </a:p>
        </p:txBody>
      </p:sp>
      <p:graphicFrame>
        <p:nvGraphicFramePr>
          <p:cNvPr id="317" name="Google Shape;317;p36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36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graphicFrame>
        <p:nvGraphicFramePr>
          <p:cNvPr id="324" name="Google Shape;324;p37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37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</a:t>
            </a:r>
            <a:r>
              <a:rPr b="0" lang="en" sz="3000">
                <a:solidFill>
                  <a:srgbClr val="F3F3F3"/>
                </a:solidFill>
              </a:rPr>
              <a:t> Sort </a:t>
            </a:r>
            <a:r>
              <a:rPr lang="en" sz="3000"/>
              <a:t>Exercises</a:t>
            </a:r>
            <a:endParaRPr sz="3000"/>
          </a:p>
        </p:txBody>
      </p:sp>
      <p:graphicFrame>
        <p:nvGraphicFramePr>
          <p:cNvPr id="331" name="Google Shape;331;p38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38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Merge</a:t>
            </a:r>
            <a:r>
              <a:rPr b="0" lang="en" sz="3000">
                <a:solidFill>
                  <a:srgbClr val="F3F3F3"/>
                </a:solidFill>
              </a:rPr>
              <a:t>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Mergesort</a:t>
            </a:r>
            <a:endParaRPr sz="1800"/>
          </a:p>
        </p:txBody>
      </p:sp>
      <p:graphicFrame>
        <p:nvGraphicFramePr>
          <p:cNvPr id="339" name="Google Shape;339;p39"/>
          <p:cNvGraphicFramePr/>
          <p:nvPr/>
        </p:nvGraphicFramePr>
        <p:xfrm>
          <a:off x="1837450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345" name="Google Shape;345;p40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Sorting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efficient sorting algorithm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recursive comparison-based sorting algorithm that invented by John von Neumann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484100" y="3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1214450" y="1592025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9"/>
          <p:cNvSpPr txBox="1"/>
          <p:nvPr/>
        </p:nvSpPr>
        <p:spPr>
          <a:xfrm>
            <a:off x="1214450" y="1592025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 until we reach singular element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6" name="Google Shape;96;p19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0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20"/>
          <p:cNvSpPr txBox="1"/>
          <p:nvPr/>
        </p:nvSpPr>
        <p:spPr>
          <a:xfrm>
            <a:off x="1219500" y="3934500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 until we reach singular element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4" name="Google Shape;104;p20"/>
          <p:cNvGraphicFramePr/>
          <p:nvPr/>
        </p:nvGraphicFramePr>
        <p:xfrm>
          <a:off x="1147350" y="14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4994075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1"/>
          <p:cNvGraphicFramePr/>
          <p:nvPr/>
        </p:nvGraphicFramePr>
        <p:xfrm>
          <a:off x="1484100" y="4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21"/>
          <p:cNvSpPr txBox="1"/>
          <p:nvPr/>
        </p:nvSpPr>
        <p:spPr>
          <a:xfrm>
            <a:off x="1219500" y="3934500"/>
            <a:ext cx="6705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Recursively divide the array into 2 until we reach singular element arrays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 flipH="1">
            <a:off x="4572000" y="3163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3" name="Google Shape;113;p21"/>
          <p:cNvGraphicFramePr/>
          <p:nvPr/>
        </p:nvGraphicFramePr>
        <p:xfrm>
          <a:off x="1147350" y="14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21"/>
          <p:cNvGraphicFramePr/>
          <p:nvPr/>
        </p:nvGraphicFramePr>
        <p:xfrm>
          <a:off x="4994075" y="1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{06E85BF0-988F-4F86-ACD9-8DFA219B7D39}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cxnSp>
        <p:nvCxnSpPr>
          <p:cNvPr id="115" name="Google Shape;115;p21"/>
          <p:cNvCxnSpPr/>
          <p:nvPr/>
        </p:nvCxnSpPr>
        <p:spPr>
          <a:xfrm flipH="1">
            <a:off x="6532925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 flipH="1">
            <a:off x="2686200" y="1241975"/>
            <a:ext cx="10200" cy="979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