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93b8d3ad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93b8d3ad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93b8d3ad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93b8d3ad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8d06291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78d06291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3b8d3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3b8d3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3b8d3a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3b8d3a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3b8d3a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3b8d3a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3b8d3ad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3b8d3a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3b8d3a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3b8d3a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3b8d3a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3b8d3a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3b8d3ad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3b8d3ad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Data Structures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 representation of information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A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B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2000500" y="3271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D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G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30894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049050" y="763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I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4032250" y="1317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J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032250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K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4032250" y="292980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L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46" name="Google Shape;246;p22"/>
          <p:cNvCxnSpPr>
            <a:stCxn id="234" idx="6"/>
            <a:endCxn id="235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2"/>
          <p:cNvCxnSpPr>
            <a:stCxn id="234" idx="6"/>
            <a:endCxn id="236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2"/>
          <p:cNvCxnSpPr>
            <a:stCxn id="234" idx="6"/>
            <a:endCxn id="237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2"/>
          <p:cNvCxnSpPr>
            <a:stCxn id="237" idx="6"/>
            <a:endCxn id="239" idx="2"/>
          </p:cNvCxnSpPr>
          <p:nvPr/>
        </p:nvCxnSpPr>
        <p:spPr>
          <a:xfrm>
            <a:off x="2485900" y="35144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2"/>
          <p:cNvCxnSpPr>
            <a:stCxn id="237" idx="6"/>
            <a:endCxn id="238" idx="2"/>
          </p:cNvCxnSpPr>
          <p:nvPr/>
        </p:nvCxnSpPr>
        <p:spPr>
          <a:xfrm flipH="1" rot="10800000">
            <a:off x="2485900" y="30290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2"/>
          <p:cNvCxnSpPr>
            <a:stCxn id="236" idx="6"/>
            <a:endCxn id="240" idx="2"/>
          </p:cNvCxnSpPr>
          <p:nvPr/>
        </p:nvCxnSpPr>
        <p:spPr>
          <a:xfrm flipH="1" rot="10800000">
            <a:off x="2485900" y="1881150"/>
            <a:ext cx="6036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2"/>
          <p:cNvCxnSpPr>
            <a:stCxn id="236" idx="6"/>
            <a:endCxn id="241" idx="2"/>
          </p:cNvCxnSpPr>
          <p:nvPr/>
        </p:nvCxnSpPr>
        <p:spPr>
          <a:xfrm flipH="1" rot="10800000">
            <a:off x="2485900" y="10066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2"/>
          <p:cNvCxnSpPr>
            <a:stCxn id="241" idx="6"/>
            <a:endCxn id="242" idx="2"/>
          </p:cNvCxnSpPr>
          <p:nvPr/>
        </p:nvCxnSpPr>
        <p:spPr>
          <a:xfrm flipH="1" rot="10800000">
            <a:off x="3534450" y="6268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2"/>
          <p:cNvCxnSpPr>
            <a:stCxn id="241" idx="6"/>
            <a:endCxn id="243" idx="2"/>
          </p:cNvCxnSpPr>
          <p:nvPr/>
        </p:nvCxnSpPr>
        <p:spPr>
          <a:xfrm>
            <a:off x="3534450" y="1006650"/>
            <a:ext cx="497700" cy="55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40" idx="6"/>
            <a:endCxn id="244" idx="2"/>
          </p:cNvCxnSpPr>
          <p:nvPr/>
        </p:nvCxnSpPr>
        <p:spPr>
          <a:xfrm>
            <a:off x="3574825" y="1881075"/>
            <a:ext cx="4575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2"/>
          <p:cNvCxnSpPr>
            <a:stCxn id="238" idx="6"/>
            <a:endCxn id="245" idx="2"/>
          </p:cNvCxnSpPr>
          <p:nvPr/>
        </p:nvCxnSpPr>
        <p:spPr>
          <a:xfrm>
            <a:off x="3534450" y="3029050"/>
            <a:ext cx="497700" cy="1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2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Depth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distance from a node to the root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401400" y="4272325"/>
            <a:ext cx="4854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Depth and Height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Height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distance from itself to its farthest descendant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data structures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applied in org charts, web search, games, file directory structures, family trees, and navigation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4172675" y="3869700"/>
            <a:ext cx="4521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2881025" y="443712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data structures store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type objects in a hierarchical manner with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parent-child relationships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tree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set of nodes such that there is a root node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has no parent, and each node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tree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(excluding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has a parent node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742025" y="2352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A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1771900" y="12632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B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771900" y="2031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771900" y="3500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D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820450" y="3014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G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2820450" y="3985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860825" y="18669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8204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803650" y="6128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I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03650" y="154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J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803650" y="2352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K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803650" y="315840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L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82" name="Google Shape;82;p16"/>
          <p:cNvCxnSpPr>
            <a:stCxn id="70" idx="6"/>
            <a:endCxn id="71" idx="2"/>
          </p:cNvCxnSpPr>
          <p:nvPr/>
        </p:nvCxnSpPr>
        <p:spPr>
          <a:xfrm flipH="1" rot="10800000">
            <a:off x="1227425" y="15060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0" idx="6"/>
            <a:endCxn id="72" idx="2"/>
          </p:cNvCxnSpPr>
          <p:nvPr/>
        </p:nvCxnSpPr>
        <p:spPr>
          <a:xfrm flipH="1" rot="10800000">
            <a:off x="1227425" y="22743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0" idx="6"/>
            <a:endCxn id="73" idx="2"/>
          </p:cNvCxnSpPr>
          <p:nvPr/>
        </p:nvCxnSpPr>
        <p:spPr>
          <a:xfrm>
            <a:off x="1227425" y="25950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3" idx="6"/>
            <a:endCxn id="75" idx="2"/>
          </p:cNvCxnSpPr>
          <p:nvPr/>
        </p:nvCxnSpPr>
        <p:spPr>
          <a:xfrm>
            <a:off x="2257300" y="37430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3" idx="6"/>
            <a:endCxn id="74" idx="2"/>
          </p:cNvCxnSpPr>
          <p:nvPr/>
        </p:nvCxnSpPr>
        <p:spPr>
          <a:xfrm flipH="1" rot="10800000">
            <a:off x="2257300" y="32576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2" idx="6"/>
            <a:endCxn id="76" idx="2"/>
          </p:cNvCxnSpPr>
          <p:nvPr/>
        </p:nvCxnSpPr>
        <p:spPr>
          <a:xfrm flipH="1" rot="10800000">
            <a:off x="2257300" y="2109750"/>
            <a:ext cx="6036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2" idx="6"/>
            <a:endCxn id="77" idx="2"/>
          </p:cNvCxnSpPr>
          <p:nvPr/>
        </p:nvCxnSpPr>
        <p:spPr>
          <a:xfrm flipH="1" rot="10800000">
            <a:off x="2257300" y="12352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7" idx="6"/>
            <a:endCxn id="78" idx="2"/>
          </p:cNvCxnSpPr>
          <p:nvPr/>
        </p:nvCxnSpPr>
        <p:spPr>
          <a:xfrm flipH="1" rot="10800000">
            <a:off x="3305850" y="8554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77" idx="6"/>
            <a:endCxn id="79" idx="2"/>
          </p:cNvCxnSpPr>
          <p:nvPr/>
        </p:nvCxnSpPr>
        <p:spPr>
          <a:xfrm>
            <a:off x="3305850" y="1235250"/>
            <a:ext cx="497700" cy="55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76" idx="6"/>
            <a:endCxn id="80" idx="2"/>
          </p:cNvCxnSpPr>
          <p:nvPr/>
        </p:nvCxnSpPr>
        <p:spPr>
          <a:xfrm>
            <a:off x="3346225" y="2109675"/>
            <a:ext cx="4575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74" idx="6"/>
            <a:endCxn id="81" idx="2"/>
          </p:cNvCxnSpPr>
          <p:nvPr/>
        </p:nvCxnSpPr>
        <p:spPr>
          <a:xfrm>
            <a:off x="3305850" y="3257650"/>
            <a:ext cx="497700" cy="1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with parents but no children are called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leaf nodes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055825" y="18543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Sibling nodes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nodes with the same parent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55825" y="25401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Internal nodes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nodes with at least one child and a parent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055825" y="32259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 node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only node without a parent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01400" y="4272325"/>
            <a:ext cx="2034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T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42025" y="2352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A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771900" y="12632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B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771900" y="2031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771900" y="3500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D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820450" y="3014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G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820450" y="3985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60825" y="18669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8204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03650" y="6128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I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803650" y="154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J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803650" y="2352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K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803650" y="315840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L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14" name="Google Shape;114;p17"/>
          <p:cNvCxnSpPr>
            <a:stCxn id="102" idx="6"/>
            <a:endCxn id="103" idx="2"/>
          </p:cNvCxnSpPr>
          <p:nvPr/>
        </p:nvCxnSpPr>
        <p:spPr>
          <a:xfrm flipH="1" rot="10800000">
            <a:off x="1227425" y="15060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2" idx="6"/>
            <a:endCxn id="104" idx="2"/>
          </p:cNvCxnSpPr>
          <p:nvPr/>
        </p:nvCxnSpPr>
        <p:spPr>
          <a:xfrm flipH="1" rot="10800000">
            <a:off x="1227425" y="22743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2" idx="6"/>
            <a:endCxn id="105" idx="2"/>
          </p:cNvCxnSpPr>
          <p:nvPr/>
        </p:nvCxnSpPr>
        <p:spPr>
          <a:xfrm>
            <a:off x="1227425" y="25950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5" idx="6"/>
            <a:endCxn id="107" idx="2"/>
          </p:cNvCxnSpPr>
          <p:nvPr/>
        </p:nvCxnSpPr>
        <p:spPr>
          <a:xfrm>
            <a:off x="2257300" y="37430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5" idx="6"/>
            <a:endCxn id="106" idx="2"/>
          </p:cNvCxnSpPr>
          <p:nvPr/>
        </p:nvCxnSpPr>
        <p:spPr>
          <a:xfrm flipH="1" rot="10800000">
            <a:off x="2257300" y="32576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04" idx="6"/>
            <a:endCxn id="108" idx="2"/>
          </p:cNvCxnSpPr>
          <p:nvPr/>
        </p:nvCxnSpPr>
        <p:spPr>
          <a:xfrm flipH="1" rot="10800000">
            <a:off x="2257300" y="2109750"/>
            <a:ext cx="6036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04" idx="6"/>
            <a:endCxn id="109" idx="2"/>
          </p:cNvCxnSpPr>
          <p:nvPr/>
        </p:nvCxnSpPr>
        <p:spPr>
          <a:xfrm flipH="1" rot="10800000">
            <a:off x="2257300" y="12352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09" idx="6"/>
            <a:endCxn id="110" idx="2"/>
          </p:cNvCxnSpPr>
          <p:nvPr/>
        </p:nvCxnSpPr>
        <p:spPr>
          <a:xfrm flipH="1" rot="10800000">
            <a:off x="3305850" y="8554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09" idx="6"/>
            <a:endCxn id="111" idx="2"/>
          </p:cNvCxnSpPr>
          <p:nvPr/>
        </p:nvCxnSpPr>
        <p:spPr>
          <a:xfrm>
            <a:off x="3305850" y="1235250"/>
            <a:ext cx="497700" cy="55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08" idx="6"/>
            <a:endCxn id="112" idx="2"/>
          </p:cNvCxnSpPr>
          <p:nvPr/>
        </p:nvCxnSpPr>
        <p:spPr>
          <a:xfrm>
            <a:off x="3346225" y="2109675"/>
            <a:ext cx="4575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06" idx="6"/>
            <a:endCxn id="113" idx="2"/>
          </p:cNvCxnSpPr>
          <p:nvPr/>
        </p:nvCxnSpPr>
        <p:spPr>
          <a:xfrm>
            <a:off x="3305850" y="3257650"/>
            <a:ext cx="497700" cy="1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Ancestors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v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are v itself, and the ancestors of its parent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55825" y="20829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Descendants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children of nodes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055825" y="27687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descendant of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an ancestor of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055825" y="3454575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Subtrees of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all descendants of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01400" y="4272325"/>
            <a:ext cx="2034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 T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A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B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000500" y="3271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D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G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0894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049050" y="763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I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032250" y="13177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J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032250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K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032250" y="292980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L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46" name="Google Shape;146;p18"/>
          <p:cNvCxnSpPr>
            <a:stCxn id="134" idx="6"/>
            <a:endCxn id="135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34" idx="6"/>
            <a:endCxn id="136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34" idx="6"/>
            <a:endCxn id="137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37" idx="6"/>
            <a:endCxn id="139" idx="2"/>
          </p:cNvCxnSpPr>
          <p:nvPr/>
        </p:nvCxnSpPr>
        <p:spPr>
          <a:xfrm>
            <a:off x="2485900" y="35144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7" idx="6"/>
            <a:endCxn id="138" idx="2"/>
          </p:cNvCxnSpPr>
          <p:nvPr/>
        </p:nvCxnSpPr>
        <p:spPr>
          <a:xfrm flipH="1" rot="10800000">
            <a:off x="2485900" y="3029050"/>
            <a:ext cx="5631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36" idx="6"/>
            <a:endCxn id="140" idx="2"/>
          </p:cNvCxnSpPr>
          <p:nvPr/>
        </p:nvCxnSpPr>
        <p:spPr>
          <a:xfrm flipH="1" rot="10800000">
            <a:off x="2485900" y="1881150"/>
            <a:ext cx="6036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36" idx="6"/>
            <a:endCxn id="141" idx="2"/>
          </p:cNvCxnSpPr>
          <p:nvPr/>
        </p:nvCxnSpPr>
        <p:spPr>
          <a:xfrm flipH="1" rot="10800000">
            <a:off x="2485900" y="10066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41" idx="6"/>
            <a:endCxn id="142" idx="2"/>
          </p:cNvCxnSpPr>
          <p:nvPr/>
        </p:nvCxnSpPr>
        <p:spPr>
          <a:xfrm flipH="1" rot="10800000">
            <a:off x="3534450" y="6268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41" idx="6"/>
            <a:endCxn id="143" idx="2"/>
          </p:cNvCxnSpPr>
          <p:nvPr/>
        </p:nvCxnSpPr>
        <p:spPr>
          <a:xfrm>
            <a:off x="3534450" y="1006650"/>
            <a:ext cx="497700" cy="553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40" idx="6"/>
            <a:endCxn id="144" idx="2"/>
          </p:cNvCxnSpPr>
          <p:nvPr/>
        </p:nvCxnSpPr>
        <p:spPr>
          <a:xfrm>
            <a:off x="3574825" y="1881075"/>
            <a:ext cx="4575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38" idx="6"/>
            <a:endCxn id="145" idx="2"/>
          </p:cNvCxnSpPr>
          <p:nvPr/>
        </p:nvCxnSpPr>
        <p:spPr>
          <a:xfrm>
            <a:off x="3534450" y="3029050"/>
            <a:ext cx="497700" cy="1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8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the nodes are listed in a specific linear manner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01400" y="4272325"/>
            <a:ext cx="3402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ordered tree because of the nodes being alphabetical from Right to Left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3049050" y="763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73" name="Google Shape;173;p19"/>
          <p:cNvCxnSpPr>
            <a:stCxn id="164" idx="6"/>
            <a:endCxn id="165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>
            <a:stCxn id="164" idx="6"/>
            <a:endCxn id="166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>
            <a:stCxn id="164" idx="6"/>
            <a:endCxn id="167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>
            <a:stCxn id="167" idx="6"/>
            <a:endCxn id="169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stCxn id="167" idx="6"/>
            <a:endCxn id="168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66" idx="6"/>
            <a:endCxn id="170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>
            <a:stCxn id="166" idx="6"/>
            <a:endCxn id="171" idx="2"/>
          </p:cNvCxnSpPr>
          <p:nvPr/>
        </p:nvCxnSpPr>
        <p:spPr>
          <a:xfrm flipH="1" rot="10800000">
            <a:off x="2485900" y="10066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>
            <a:stCxn id="171" idx="6"/>
            <a:endCxn id="172" idx="2"/>
          </p:cNvCxnSpPr>
          <p:nvPr/>
        </p:nvCxnSpPr>
        <p:spPr>
          <a:xfrm flipH="1" rot="10800000">
            <a:off x="3534450" y="6268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the nodes are listed in a specific linear manner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01400" y="4272325"/>
            <a:ext cx="3402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ordered tree because of the nodes being ordered in ascending rank from Right to Left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049050" y="763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197" name="Google Shape;197;p20"/>
          <p:cNvCxnSpPr>
            <a:stCxn id="188" idx="6"/>
            <a:endCxn id="189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88" idx="6"/>
            <a:endCxn id="190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>
            <a:stCxn id="188" idx="6"/>
            <a:endCxn id="191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0"/>
          <p:cNvCxnSpPr>
            <a:stCxn id="191" idx="6"/>
            <a:endCxn id="193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>
            <a:stCxn id="191" idx="6"/>
            <a:endCxn id="192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>
            <a:stCxn id="190" idx="6"/>
            <a:endCxn id="194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>
            <a:stCxn id="190" idx="6"/>
            <a:endCxn id="195" idx="2"/>
          </p:cNvCxnSpPr>
          <p:nvPr/>
        </p:nvCxnSpPr>
        <p:spPr>
          <a:xfrm flipH="1" rot="10800000">
            <a:off x="2485900" y="1006650"/>
            <a:ext cx="563100" cy="103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>
            <a:stCxn id="195" idx="6"/>
            <a:endCxn id="196" idx="2"/>
          </p:cNvCxnSpPr>
          <p:nvPr/>
        </p:nvCxnSpPr>
        <p:spPr>
          <a:xfrm flipH="1" rot="10800000">
            <a:off x="3534450" y="626850"/>
            <a:ext cx="497700" cy="379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0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the nodes are listed in a specific linear manner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401400" y="4272325"/>
            <a:ext cx="467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Trees (not)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 ordered tree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A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1776475" y="1249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C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770325" y="28366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B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E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D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F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049050" y="7639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G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957575" y="40715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H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20" name="Google Shape;220;p21"/>
          <p:cNvCxnSpPr>
            <a:stCxn id="212" idx="6"/>
            <a:endCxn id="213" idx="2"/>
          </p:cNvCxnSpPr>
          <p:nvPr/>
        </p:nvCxnSpPr>
        <p:spPr>
          <a:xfrm flipH="1" rot="10800000">
            <a:off x="1456025" y="1491975"/>
            <a:ext cx="320400" cy="87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>
            <a:stCxn id="212" idx="6"/>
            <a:endCxn id="214" idx="2"/>
          </p:cNvCxnSpPr>
          <p:nvPr/>
        </p:nvCxnSpPr>
        <p:spPr>
          <a:xfrm>
            <a:off x="1456025" y="2366475"/>
            <a:ext cx="314400" cy="71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>
            <a:stCxn id="214" idx="6"/>
            <a:endCxn id="216" idx="2"/>
          </p:cNvCxnSpPr>
          <p:nvPr/>
        </p:nvCxnSpPr>
        <p:spPr>
          <a:xfrm>
            <a:off x="2268025" y="3079350"/>
            <a:ext cx="780900" cy="92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>
            <a:stCxn id="214" idx="6"/>
            <a:endCxn id="215" idx="2"/>
          </p:cNvCxnSpPr>
          <p:nvPr/>
        </p:nvCxnSpPr>
        <p:spPr>
          <a:xfrm flipH="1" rot="10800000">
            <a:off x="2268025" y="3028950"/>
            <a:ext cx="780900" cy="50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1"/>
          <p:cNvCxnSpPr>
            <a:stCxn id="213" idx="6"/>
            <a:endCxn id="217" idx="2"/>
          </p:cNvCxnSpPr>
          <p:nvPr/>
        </p:nvCxnSpPr>
        <p:spPr>
          <a:xfrm>
            <a:off x="2261875" y="1492050"/>
            <a:ext cx="903900" cy="38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13" idx="6"/>
            <a:endCxn id="218" idx="2"/>
          </p:cNvCxnSpPr>
          <p:nvPr/>
        </p:nvCxnSpPr>
        <p:spPr>
          <a:xfrm flipH="1" rot="10800000">
            <a:off x="2261875" y="1006650"/>
            <a:ext cx="7872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1"/>
          <p:cNvCxnSpPr>
            <a:stCxn id="216" idx="6"/>
            <a:endCxn id="219" idx="2"/>
          </p:cNvCxnSpPr>
          <p:nvPr/>
        </p:nvCxnSpPr>
        <p:spPr>
          <a:xfrm>
            <a:off x="3534450" y="3999850"/>
            <a:ext cx="423000" cy="314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1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ordered trees where the nodes have at most two children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401400" y="4272325"/>
            <a:ext cx="467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Trees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nodes are ordered Left to Right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