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C9C4B2-B1B9-4AAE-B86B-370EBE97EFA7}">
  <a:tblStyle styleId="{D6C9C4B2-B1B9-4AAE-B86B-370EBE97EF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4684961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468496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aca0006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7aca0006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aca0006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aca0006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aca0006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7aca0006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7aca0006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7aca0006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7aca0006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7aca0006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7aca0006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7aca0006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7aca0006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7aca0006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aca0006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7aca0006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7aca0006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7aca0006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7aca00064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7aca00064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aca000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aca000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7aca00064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7aca00064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7aca00064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7aca00064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7aca00064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7aca00064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78d06291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78d06291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aca000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aca000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7aca0006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7aca0006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7aca0006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7aca0006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74684961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74684961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aca0006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aca0006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aca0006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7aca0006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aca0006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aca0006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3675" y="384297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4800"/>
              <a:buNone/>
              <a:defRPr b="1" sz="4800">
                <a:solidFill>
                  <a:srgbClr val="3C78D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3675" y="4412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B1F2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Helvetica Neue"/>
              <a:buNone/>
              <a:defRPr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Helvetica Neue"/>
              <a:buChar char="●"/>
              <a:defRPr sz="1800"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●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●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Helvetica Neue"/>
              <a:buChar char="○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D9D9D9"/>
              </a:buClr>
              <a:buSzPts val="1400"/>
              <a:buFont typeface="Helvetica Neue"/>
              <a:buChar char="■"/>
              <a:defRPr>
                <a:solidFill>
                  <a:srgbClr val="D9D9D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40925" y="31059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Priority Queues</a:t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77250" y="3825775"/>
            <a:ext cx="5806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Queues with ordered preference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oogle Shape;121;p22"/>
          <p:cNvGraphicFramePr/>
          <p:nvPr/>
        </p:nvGraphicFramePr>
        <p:xfrm>
          <a:off x="7608250" y="50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{D6C9C4B2-B1B9-4AAE-B86B-370EBE97EFA7}</a:tableStyleId>
              </a:tblPr>
              <a:tblGrid>
                <a:gridCol w="816625"/>
              </a:tblGrid>
              <a:tr h="57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2" name="Google Shape;122;p22"/>
          <p:cNvSpPr txBox="1"/>
          <p:nvPr/>
        </p:nvSpPr>
        <p:spPr>
          <a:xfrm>
            <a:off x="7383875" y="4574075"/>
            <a:ext cx="12507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493225" y="331500"/>
            <a:ext cx="65358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Dequeue()</a:t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Dequeue removes the element that has highest priority.</a:t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this case, the first dequeue command will remove the value 2.</a:t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464725" y="39365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Dequeue</a:t>
            </a:r>
            <a:endParaRPr b="1"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501050" y="4427775"/>
            <a:ext cx="5806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in First out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(FIFO) 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structure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8542900" y="502100"/>
            <a:ext cx="3999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8542900" y="3403150"/>
            <a:ext cx="3999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28" name="Google Shape;128;p22"/>
          <p:cNvGraphicFramePr/>
          <p:nvPr/>
        </p:nvGraphicFramePr>
        <p:xfrm>
          <a:off x="591475" y="288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{D6C9C4B2-B1B9-4AAE-B86B-370EBE97EFA7}</a:tableStyleId>
              </a:tblPr>
              <a:tblGrid>
                <a:gridCol w="816625"/>
              </a:tblGrid>
              <a:tr h="55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9" name="Google Shape;129;p22"/>
          <p:cNvSpPr txBox="1"/>
          <p:nvPr/>
        </p:nvSpPr>
        <p:spPr>
          <a:xfrm>
            <a:off x="1448425" y="2903988"/>
            <a:ext cx="26682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Least Value in PQ</a:t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/>
        </p:nvSpPr>
        <p:spPr>
          <a:xfrm>
            <a:off x="7383875" y="4574075"/>
            <a:ext cx="12507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493225" y="331500"/>
            <a:ext cx="65358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Enqueue(1)</a:t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Enqueues 1 to the top of the PQ</a:t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Behavior is similar to standard queue</a:t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464725" y="39365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Enqueue</a:t>
            </a:r>
            <a:endParaRPr b="1"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501050" y="4427775"/>
            <a:ext cx="5806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in First out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(FIFO) 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structure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8542900" y="502100"/>
            <a:ext cx="3999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8542900" y="3936550"/>
            <a:ext cx="3999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40" name="Google Shape;140;p23"/>
          <p:cNvGraphicFramePr/>
          <p:nvPr/>
        </p:nvGraphicFramePr>
        <p:xfrm>
          <a:off x="7608250" y="50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{D6C9C4B2-B1B9-4AAE-B86B-370EBE97EFA7}</a:tableStyleId>
              </a:tblPr>
              <a:tblGrid>
                <a:gridCol w="816625"/>
              </a:tblGrid>
              <a:tr h="57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/>
        </p:nvSpPr>
        <p:spPr>
          <a:xfrm>
            <a:off x="493225" y="331500"/>
            <a:ext cx="65358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Dequeue()</a:t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Dequeue removes the element that has highest priority.</a:t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this case, the second dequeue command will remove the value 3, but which one?.</a:t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464725" y="39365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Dequeue</a:t>
            </a:r>
            <a:endParaRPr b="1"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501050" y="4427775"/>
            <a:ext cx="5806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in First out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(FIFO) 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structure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7383875" y="4574075"/>
            <a:ext cx="12507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8542900" y="502100"/>
            <a:ext cx="3999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8542900" y="3403150"/>
            <a:ext cx="3999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51" name="Google Shape;151;p24"/>
          <p:cNvGraphicFramePr/>
          <p:nvPr/>
        </p:nvGraphicFramePr>
        <p:xfrm>
          <a:off x="7608250" y="50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{D6C9C4B2-B1B9-4AAE-B86B-370EBE97EFA7}</a:tableStyleId>
              </a:tblPr>
              <a:tblGrid>
                <a:gridCol w="816625"/>
              </a:tblGrid>
              <a:tr h="57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/>
        </p:nvSpPr>
        <p:spPr>
          <a:xfrm>
            <a:off x="493225" y="331500"/>
            <a:ext cx="65358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Dequeue()</a:t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Dequeue removes the element that has highest priority.</a:t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this case, the second dequeue command will remove the value 3, but which one?</a:t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THE FIFO VALUE IF ELEMENTS ARE SAME</a:t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464725" y="39365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Dequeue</a:t>
            </a:r>
            <a:endParaRPr b="1"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501050" y="4427775"/>
            <a:ext cx="5806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in First out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(FIFO) 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structure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7383875" y="4574075"/>
            <a:ext cx="12507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8542900" y="502100"/>
            <a:ext cx="3999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8542900" y="3403150"/>
            <a:ext cx="3999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62" name="Google Shape;162;p25"/>
          <p:cNvGraphicFramePr/>
          <p:nvPr/>
        </p:nvGraphicFramePr>
        <p:xfrm>
          <a:off x="7608250" y="50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{D6C9C4B2-B1B9-4AAE-B86B-370EBE97EFA7}</a:tableStyleId>
              </a:tblPr>
              <a:tblGrid>
                <a:gridCol w="816625"/>
              </a:tblGrid>
              <a:tr h="57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</a:tr>
              <a:tr h="55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/>
        </p:nvSpPr>
        <p:spPr>
          <a:xfrm>
            <a:off x="493225" y="331500"/>
            <a:ext cx="65358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Dequeue()</a:t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Dequeue removes the element that has highest priority.</a:t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this case, the second dequeue command will remove the value 3, but which one?</a:t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THE FIFO VALUE IF ELEMENTS ARE SAME</a:t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464725" y="39365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Dequeue</a:t>
            </a:r>
            <a:endParaRPr b="1"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501050" y="4427775"/>
            <a:ext cx="5806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in First out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(FIFO) 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structure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70" name="Google Shape;170;p26"/>
          <p:cNvGraphicFramePr/>
          <p:nvPr/>
        </p:nvGraphicFramePr>
        <p:xfrm>
          <a:off x="3244100" y="361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{D6C9C4B2-B1B9-4AAE-B86B-370EBE97EFA7}</a:tableStyleId>
              </a:tblPr>
              <a:tblGrid>
                <a:gridCol w="816625"/>
              </a:tblGrid>
              <a:tr h="55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1" name="Google Shape;171;p26"/>
          <p:cNvSpPr txBox="1"/>
          <p:nvPr/>
        </p:nvSpPr>
        <p:spPr>
          <a:xfrm>
            <a:off x="4101050" y="3632113"/>
            <a:ext cx="26682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Least Value in PQ</a:t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7383875" y="3964475"/>
            <a:ext cx="12507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8542900" y="502100"/>
            <a:ext cx="3999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8542900" y="3403150"/>
            <a:ext cx="3999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75" name="Google Shape;175;p26"/>
          <p:cNvGraphicFramePr/>
          <p:nvPr/>
        </p:nvGraphicFramePr>
        <p:xfrm>
          <a:off x="7608250" y="50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{D6C9C4B2-B1B9-4AAE-B86B-370EBE97EFA7}</a:tableStyleId>
              </a:tblPr>
              <a:tblGrid>
                <a:gridCol w="816625"/>
              </a:tblGrid>
              <a:tr h="57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/>
        </p:nvSpPr>
        <p:spPr>
          <a:xfrm>
            <a:off x="540925" y="31059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PQ</a:t>
            </a:r>
            <a:r>
              <a:rPr b="1"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Implementation</a:t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577250" y="3825775"/>
            <a:ext cx="5806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Heaps for data structures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/>
        </p:nvSpPr>
        <p:spPr>
          <a:xfrm>
            <a:off x="493225" y="1238075"/>
            <a:ext cx="7665300" cy="2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Heaps are trees that follow heap property:</a:t>
            </a:r>
            <a:endParaRPr b="1" sz="3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A is a parent node of B, then A is ordered with respect to B, for all nodes A, B in the heap</a:t>
            </a:r>
            <a:endParaRPr i="1" sz="24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b="1" sz="3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150" y="152400"/>
            <a:ext cx="743538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/>
          <p:nvPr/>
        </p:nvSpPr>
        <p:spPr>
          <a:xfrm>
            <a:off x="970625" y="212377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0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97" name="Google Shape;197;p30"/>
          <p:cNvSpPr/>
          <p:nvPr/>
        </p:nvSpPr>
        <p:spPr>
          <a:xfrm>
            <a:off x="2000500" y="10346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1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98" name="Google Shape;198;p30"/>
          <p:cNvSpPr/>
          <p:nvPr/>
        </p:nvSpPr>
        <p:spPr>
          <a:xfrm>
            <a:off x="2000500" y="18031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2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99" name="Google Shape;199;p30"/>
          <p:cNvSpPr/>
          <p:nvPr/>
        </p:nvSpPr>
        <p:spPr>
          <a:xfrm>
            <a:off x="2000500" y="3271750"/>
            <a:ext cx="4977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4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3049050" y="27863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5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01" name="Google Shape;201;p30"/>
          <p:cNvSpPr/>
          <p:nvPr/>
        </p:nvSpPr>
        <p:spPr>
          <a:xfrm>
            <a:off x="3049050" y="37571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8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3165625" y="163837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6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03" name="Google Shape;203;p30"/>
          <p:cNvSpPr/>
          <p:nvPr/>
        </p:nvSpPr>
        <p:spPr>
          <a:xfrm>
            <a:off x="3125250" y="9925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5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04" name="Google Shape;204;p30"/>
          <p:cNvSpPr/>
          <p:nvPr/>
        </p:nvSpPr>
        <p:spPr>
          <a:xfrm>
            <a:off x="4032250" y="38427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9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205" name="Google Shape;205;p30"/>
          <p:cNvCxnSpPr>
            <a:stCxn id="196" idx="6"/>
            <a:endCxn id="197" idx="2"/>
          </p:cNvCxnSpPr>
          <p:nvPr/>
        </p:nvCxnSpPr>
        <p:spPr>
          <a:xfrm flipH="1" rot="10800000">
            <a:off x="1456025" y="1277475"/>
            <a:ext cx="544500" cy="108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30"/>
          <p:cNvCxnSpPr>
            <a:stCxn id="196" idx="6"/>
            <a:endCxn id="198" idx="2"/>
          </p:cNvCxnSpPr>
          <p:nvPr/>
        </p:nvCxnSpPr>
        <p:spPr>
          <a:xfrm flipH="1" rot="10800000">
            <a:off x="1456025" y="2045775"/>
            <a:ext cx="544500" cy="320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30"/>
          <p:cNvCxnSpPr>
            <a:stCxn id="196" idx="6"/>
            <a:endCxn id="199" idx="2"/>
          </p:cNvCxnSpPr>
          <p:nvPr/>
        </p:nvCxnSpPr>
        <p:spPr>
          <a:xfrm>
            <a:off x="1456025" y="2366475"/>
            <a:ext cx="544500" cy="114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30"/>
          <p:cNvCxnSpPr>
            <a:stCxn id="199" idx="6"/>
            <a:endCxn id="201" idx="2"/>
          </p:cNvCxnSpPr>
          <p:nvPr/>
        </p:nvCxnSpPr>
        <p:spPr>
          <a:xfrm>
            <a:off x="2498200" y="3514450"/>
            <a:ext cx="550800" cy="48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30"/>
          <p:cNvCxnSpPr>
            <a:stCxn id="199" idx="6"/>
            <a:endCxn id="200" idx="2"/>
          </p:cNvCxnSpPr>
          <p:nvPr/>
        </p:nvCxnSpPr>
        <p:spPr>
          <a:xfrm flipH="1" rot="10800000">
            <a:off x="2498200" y="3029050"/>
            <a:ext cx="550800" cy="48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30"/>
          <p:cNvCxnSpPr>
            <a:stCxn id="198" idx="6"/>
            <a:endCxn id="202" idx="2"/>
          </p:cNvCxnSpPr>
          <p:nvPr/>
        </p:nvCxnSpPr>
        <p:spPr>
          <a:xfrm flipH="1" rot="10800000">
            <a:off x="2485900" y="1881150"/>
            <a:ext cx="679800" cy="16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30"/>
          <p:cNvCxnSpPr>
            <a:stCxn id="198" idx="6"/>
            <a:endCxn id="203" idx="2"/>
          </p:cNvCxnSpPr>
          <p:nvPr/>
        </p:nvCxnSpPr>
        <p:spPr>
          <a:xfrm flipH="1" rot="10800000">
            <a:off x="2485900" y="1235250"/>
            <a:ext cx="639300" cy="810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30"/>
          <p:cNvCxnSpPr>
            <a:stCxn id="198" idx="6"/>
            <a:endCxn id="213" idx="2"/>
          </p:cNvCxnSpPr>
          <p:nvPr/>
        </p:nvCxnSpPr>
        <p:spPr>
          <a:xfrm flipH="1" rot="10800000">
            <a:off x="2485900" y="589350"/>
            <a:ext cx="639300" cy="1456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30"/>
          <p:cNvSpPr txBox="1"/>
          <p:nvPr/>
        </p:nvSpPr>
        <p:spPr>
          <a:xfrm>
            <a:off x="5078150" y="108405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Heaps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trees where ordering from parent to child exists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401400" y="4272325"/>
            <a:ext cx="34023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Heap as a</a:t>
            </a: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Tree</a:t>
            </a:r>
            <a:endParaRPr b="1"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30"/>
          <p:cNvSpPr txBox="1"/>
          <p:nvPr/>
        </p:nvSpPr>
        <p:spPr>
          <a:xfrm>
            <a:off x="5078150" y="283665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tree is an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 ordered tree and consequently, a heap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because of the nodes being ascending in order.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30"/>
          <p:cNvSpPr/>
          <p:nvPr/>
        </p:nvSpPr>
        <p:spPr>
          <a:xfrm>
            <a:off x="3125250" y="34672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7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217" name="Google Shape;217;p30"/>
          <p:cNvCxnSpPr>
            <a:stCxn id="203" idx="6"/>
            <a:endCxn id="204" idx="2"/>
          </p:cNvCxnSpPr>
          <p:nvPr/>
        </p:nvCxnSpPr>
        <p:spPr>
          <a:xfrm flipH="1" rot="10800000">
            <a:off x="3610650" y="626850"/>
            <a:ext cx="421500" cy="60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/>
          <p:nvPr/>
        </p:nvSpPr>
        <p:spPr>
          <a:xfrm>
            <a:off x="970625" y="212377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0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2000500" y="10346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1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24" name="Google Shape;224;p31"/>
          <p:cNvSpPr/>
          <p:nvPr/>
        </p:nvSpPr>
        <p:spPr>
          <a:xfrm>
            <a:off x="2000500" y="18031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4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25" name="Google Shape;225;p31"/>
          <p:cNvSpPr/>
          <p:nvPr/>
        </p:nvSpPr>
        <p:spPr>
          <a:xfrm>
            <a:off x="2000500" y="3271750"/>
            <a:ext cx="4977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4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26" name="Google Shape;226;p31"/>
          <p:cNvSpPr/>
          <p:nvPr/>
        </p:nvSpPr>
        <p:spPr>
          <a:xfrm>
            <a:off x="3049050" y="27863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5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27" name="Google Shape;227;p31"/>
          <p:cNvSpPr/>
          <p:nvPr/>
        </p:nvSpPr>
        <p:spPr>
          <a:xfrm>
            <a:off x="3049050" y="37571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8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28" name="Google Shape;228;p31"/>
          <p:cNvSpPr/>
          <p:nvPr/>
        </p:nvSpPr>
        <p:spPr>
          <a:xfrm>
            <a:off x="3165625" y="163837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6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29" name="Google Shape;229;p31"/>
          <p:cNvSpPr/>
          <p:nvPr/>
        </p:nvSpPr>
        <p:spPr>
          <a:xfrm>
            <a:off x="3125250" y="9925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5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30" name="Google Shape;230;p31"/>
          <p:cNvSpPr/>
          <p:nvPr/>
        </p:nvSpPr>
        <p:spPr>
          <a:xfrm>
            <a:off x="4032250" y="38427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9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231" name="Google Shape;231;p31"/>
          <p:cNvCxnSpPr>
            <a:stCxn id="222" idx="6"/>
            <a:endCxn id="223" idx="2"/>
          </p:cNvCxnSpPr>
          <p:nvPr/>
        </p:nvCxnSpPr>
        <p:spPr>
          <a:xfrm flipH="1" rot="10800000">
            <a:off x="1456025" y="1277475"/>
            <a:ext cx="544500" cy="108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1"/>
          <p:cNvCxnSpPr>
            <a:stCxn id="222" idx="6"/>
            <a:endCxn id="224" idx="2"/>
          </p:cNvCxnSpPr>
          <p:nvPr/>
        </p:nvCxnSpPr>
        <p:spPr>
          <a:xfrm flipH="1" rot="10800000">
            <a:off x="1456025" y="2045775"/>
            <a:ext cx="544500" cy="320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1"/>
          <p:cNvCxnSpPr>
            <a:stCxn id="222" idx="6"/>
            <a:endCxn id="225" idx="2"/>
          </p:cNvCxnSpPr>
          <p:nvPr/>
        </p:nvCxnSpPr>
        <p:spPr>
          <a:xfrm>
            <a:off x="1456025" y="2366475"/>
            <a:ext cx="544500" cy="114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1"/>
          <p:cNvCxnSpPr>
            <a:stCxn id="225" idx="6"/>
            <a:endCxn id="227" idx="2"/>
          </p:cNvCxnSpPr>
          <p:nvPr/>
        </p:nvCxnSpPr>
        <p:spPr>
          <a:xfrm>
            <a:off x="2498200" y="3514450"/>
            <a:ext cx="550800" cy="48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31"/>
          <p:cNvCxnSpPr>
            <a:stCxn id="225" idx="6"/>
            <a:endCxn id="226" idx="2"/>
          </p:cNvCxnSpPr>
          <p:nvPr/>
        </p:nvCxnSpPr>
        <p:spPr>
          <a:xfrm flipH="1" rot="10800000">
            <a:off x="2498200" y="3029050"/>
            <a:ext cx="550800" cy="48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1"/>
          <p:cNvCxnSpPr>
            <a:stCxn id="224" idx="6"/>
            <a:endCxn id="228" idx="2"/>
          </p:cNvCxnSpPr>
          <p:nvPr/>
        </p:nvCxnSpPr>
        <p:spPr>
          <a:xfrm flipH="1" rot="10800000">
            <a:off x="2485900" y="1881150"/>
            <a:ext cx="679800" cy="16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31"/>
          <p:cNvCxnSpPr>
            <a:stCxn id="224" idx="6"/>
            <a:endCxn id="229" idx="2"/>
          </p:cNvCxnSpPr>
          <p:nvPr/>
        </p:nvCxnSpPr>
        <p:spPr>
          <a:xfrm flipH="1" rot="10800000">
            <a:off x="2485900" y="1235250"/>
            <a:ext cx="639300" cy="810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1"/>
          <p:cNvCxnSpPr>
            <a:stCxn id="224" idx="6"/>
            <a:endCxn id="239" idx="2"/>
          </p:cNvCxnSpPr>
          <p:nvPr/>
        </p:nvCxnSpPr>
        <p:spPr>
          <a:xfrm flipH="1" rot="10800000">
            <a:off x="2485900" y="589350"/>
            <a:ext cx="639300" cy="1456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31"/>
          <p:cNvSpPr txBox="1"/>
          <p:nvPr/>
        </p:nvSpPr>
        <p:spPr>
          <a:xfrm>
            <a:off x="5078150" y="108405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Heaps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trees where ordering from parent to child exists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401400" y="4272325"/>
            <a:ext cx="54234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Still a valid </a:t>
            </a: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Heap as a Tree</a:t>
            </a:r>
            <a:endParaRPr b="1"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5078150" y="283665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tree is an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 ordered tree and consequently, a heap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because of the nodes being ascending in order.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3125250" y="34672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7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243" name="Google Shape;243;p31"/>
          <p:cNvCxnSpPr>
            <a:stCxn id="229" idx="6"/>
            <a:endCxn id="230" idx="2"/>
          </p:cNvCxnSpPr>
          <p:nvPr/>
        </p:nvCxnSpPr>
        <p:spPr>
          <a:xfrm flipH="1" rot="10800000">
            <a:off x="3610650" y="626850"/>
            <a:ext cx="421500" cy="60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540925" y="31059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Queue Review</a:t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77250" y="3825775"/>
            <a:ext cx="5806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Queues, Queues, Queues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/>
          <p:nvPr/>
        </p:nvSpPr>
        <p:spPr>
          <a:xfrm>
            <a:off x="970625" y="212377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4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49" name="Google Shape;249;p32"/>
          <p:cNvSpPr/>
          <p:nvPr/>
        </p:nvSpPr>
        <p:spPr>
          <a:xfrm>
            <a:off x="2000500" y="10346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1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50" name="Google Shape;250;p32"/>
          <p:cNvSpPr/>
          <p:nvPr/>
        </p:nvSpPr>
        <p:spPr>
          <a:xfrm>
            <a:off x="2000500" y="18031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2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51" name="Google Shape;251;p32"/>
          <p:cNvSpPr/>
          <p:nvPr/>
        </p:nvSpPr>
        <p:spPr>
          <a:xfrm>
            <a:off x="2000500" y="3271750"/>
            <a:ext cx="4977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3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52" name="Google Shape;252;p32"/>
          <p:cNvSpPr/>
          <p:nvPr/>
        </p:nvSpPr>
        <p:spPr>
          <a:xfrm>
            <a:off x="3049050" y="27863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5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53" name="Google Shape;253;p32"/>
          <p:cNvSpPr/>
          <p:nvPr/>
        </p:nvSpPr>
        <p:spPr>
          <a:xfrm>
            <a:off x="3049050" y="37571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8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3165625" y="163837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6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55" name="Google Shape;255;p32"/>
          <p:cNvSpPr/>
          <p:nvPr/>
        </p:nvSpPr>
        <p:spPr>
          <a:xfrm>
            <a:off x="3125250" y="992550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5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56" name="Google Shape;256;p32"/>
          <p:cNvSpPr/>
          <p:nvPr/>
        </p:nvSpPr>
        <p:spPr>
          <a:xfrm>
            <a:off x="4032250" y="38427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9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257" name="Google Shape;257;p32"/>
          <p:cNvCxnSpPr>
            <a:stCxn id="248" idx="6"/>
            <a:endCxn id="249" idx="2"/>
          </p:cNvCxnSpPr>
          <p:nvPr/>
        </p:nvCxnSpPr>
        <p:spPr>
          <a:xfrm flipH="1" rot="10800000">
            <a:off x="1456025" y="1277475"/>
            <a:ext cx="544500" cy="108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32"/>
          <p:cNvCxnSpPr>
            <a:stCxn id="248" idx="6"/>
            <a:endCxn id="250" idx="2"/>
          </p:cNvCxnSpPr>
          <p:nvPr/>
        </p:nvCxnSpPr>
        <p:spPr>
          <a:xfrm flipH="1" rot="10800000">
            <a:off x="1456025" y="2045775"/>
            <a:ext cx="544500" cy="320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32"/>
          <p:cNvCxnSpPr>
            <a:stCxn id="248" idx="6"/>
            <a:endCxn id="251" idx="2"/>
          </p:cNvCxnSpPr>
          <p:nvPr/>
        </p:nvCxnSpPr>
        <p:spPr>
          <a:xfrm>
            <a:off x="1456025" y="2366475"/>
            <a:ext cx="544500" cy="1148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32"/>
          <p:cNvCxnSpPr>
            <a:stCxn id="251" idx="6"/>
            <a:endCxn id="253" idx="2"/>
          </p:cNvCxnSpPr>
          <p:nvPr/>
        </p:nvCxnSpPr>
        <p:spPr>
          <a:xfrm>
            <a:off x="2498200" y="3514450"/>
            <a:ext cx="550800" cy="48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32"/>
          <p:cNvCxnSpPr>
            <a:stCxn id="251" idx="6"/>
            <a:endCxn id="252" idx="2"/>
          </p:cNvCxnSpPr>
          <p:nvPr/>
        </p:nvCxnSpPr>
        <p:spPr>
          <a:xfrm flipH="1" rot="10800000">
            <a:off x="2498200" y="3029050"/>
            <a:ext cx="550800" cy="485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32"/>
          <p:cNvCxnSpPr>
            <a:stCxn id="250" idx="6"/>
            <a:endCxn id="254" idx="2"/>
          </p:cNvCxnSpPr>
          <p:nvPr/>
        </p:nvCxnSpPr>
        <p:spPr>
          <a:xfrm flipH="1" rot="10800000">
            <a:off x="2485900" y="1881150"/>
            <a:ext cx="679800" cy="164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32"/>
          <p:cNvCxnSpPr>
            <a:stCxn id="250" idx="6"/>
            <a:endCxn id="255" idx="2"/>
          </p:cNvCxnSpPr>
          <p:nvPr/>
        </p:nvCxnSpPr>
        <p:spPr>
          <a:xfrm flipH="1" rot="10800000">
            <a:off x="2485900" y="1235250"/>
            <a:ext cx="639300" cy="810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32"/>
          <p:cNvCxnSpPr>
            <a:stCxn id="250" idx="6"/>
            <a:endCxn id="265" idx="2"/>
          </p:cNvCxnSpPr>
          <p:nvPr/>
        </p:nvCxnSpPr>
        <p:spPr>
          <a:xfrm flipH="1" rot="10800000">
            <a:off x="2485900" y="589350"/>
            <a:ext cx="639300" cy="14565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32"/>
          <p:cNvSpPr txBox="1"/>
          <p:nvPr/>
        </p:nvSpPr>
        <p:spPr>
          <a:xfrm>
            <a:off x="401400" y="4272325"/>
            <a:ext cx="54234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</a:t>
            </a: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valid Heap</a:t>
            </a:r>
            <a:endParaRPr b="1"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7" name="Google Shape;267;p32"/>
          <p:cNvSpPr txBox="1"/>
          <p:nvPr/>
        </p:nvSpPr>
        <p:spPr>
          <a:xfrm>
            <a:off x="5078150" y="2836650"/>
            <a:ext cx="34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tree is an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alid heap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because of the root node being out of order.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5" name="Google Shape;265;p32"/>
          <p:cNvSpPr/>
          <p:nvPr/>
        </p:nvSpPr>
        <p:spPr>
          <a:xfrm>
            <a:off x="3125250" y="346725"/>
            <a:ext cx="485400" cy="48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7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268" name="Google Shape;268;p32"/>
          <p:cNvCxnSpPr>
            <a:stCxn id="255" idx="6"/>
            <a:endCxn id="256" idx="2"/>
          </p:cNvCxnSpPr>
          <p:nvPr/>
        </p:nvCxnSpPr>
        <p:spPr>
          <a:xfrm flipH="1" rot="10800000">
            <a:off x="3610650" y="626850"/>
            <a:ext cx="421500" cy="608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/>
        </p:nvSpPr>
        <p:spPr>
          <a:xfrm>
            <a:off x="401400" y="4119925"/>
            <a:ext cx="54234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Heap Performance</a:t>
            </a:r>
            <a:endParaRPr b="1"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74" name="Google Shape;274;p33"/>
          <p:cNvGraphicFramePr/>
          <p:nvPr/>
        </p:nvGraphicFramePr>
        <p:xfrm>
          <a:off x="952500" y="127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{D6C9C4B2-B1B9-4AAE-B86B-370EBE97EFA7}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Initialization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O(n)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Dequeueing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O(log n)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Enqueueing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O(log n)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Peeking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O(1)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/>
          <p:nvPr/>
        </p:nvSpPr>
        <p:spPr>
          <a:xfrm>
            <a:off x="401400" y="4119925"/>
            <a:ext cx="54234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Cases</a:t>
            </a:r>
            <a:endParaRPr b="1"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0" name="Google Shape;280;p34"/>
          <p:cNvSpPr txBox="1"/>
          <p:nvPr/>
        </p:nvSpPr>
        <p:spPr>
          <a:xfrm>
            <a:off x="493225" y="1161875"/>
            <a:ext cx="7225200" cy="2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PQs are typically used for shortest-path algorithms, data compression, and finding the next-best/worst element in data structures</a:t>
            </a:r>
            <a:endParaRPr b="1"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/>
        </p:nvSpPr>
        <p:spPr>
          <a:xfrm>
            <a:off x="4172675" y="3869700"/>
            <a:ext cx="45219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" name="Google Shape;286;p35"/>
          <p:cNvSpPr txBox="1"/>
          <p:nvPr/>
        </p:nvSpPr>
        <p:spPr>
          <a:xfrm>
            <a:off x="2881025" y="4437125"/>
            <a:ext cx="5806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Priority Queues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493225" y="1619075"/>
            <a:ext cx="7225200" cy="2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Queues are an abstract data type (ADT) that allows adding and removing elements in a more natural order.</a:t>
            </a:r>
            <a:endParaRPr b="1"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493225" y="1390475"/>
            <a:ext cx="7225200" cy="2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 time an element is added, it goes on the top of the queue and the only element that can be removed is the element at the end. </a:t>
            </a:r>
            <a:endParaRPr b="1" sz="3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Pretty much like real-life queues.</a:t>
            </a:r>
            <a:endParaRPr b="1" sz="3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16"/>
          <p:cNvSpPr/>
          <p:nvPr/>
        </p:nvSpPr>
        <p:spPr>
          <a:xfrm flipH="1" rot="10800000">
            <a:off x="6749075" y="336100"/>
            <a:ext cx="625500" cy="578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7608250" y="50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{D6C9C4B2-B1B9-4AAE-B86B-370EBE97EFA7}</a:tableStyleId>
              </a:tblPr>
              <a:tblGrid>
                <a:gridCol w="816625"/>
              </a:tblGrid>
              <a:tr h="57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4" name="Google Shape;74;p16"/>
          <p:cNvSpPr txBox="1"/>
          <p:nvPr/>
        </p:nvSpPr>
        <p:spPr>
          <a:xfrm>
            <a:off x="7383875" y="4574075"/>
            <a:ext cx="12507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Google Shape;75;p16"/>
          <p:cNvSpPr/>
          <p:nvPr/>
        </p:nvSpPr>
        <p:spPr>
          <a:xfrm flipH="1" rot="-5400000">
            <a:off x="6749075" y="4185075"/>
            <a:ext cx="625500" cy="578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 flipH="1" rot="10800000">
            <a:off x="6749075" y="336100"/>
            <a:ext cx="625500" cy="578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7608250" y="50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{D6C9C4B2-B1B9-4AAE-B86B-370EBE97EFA7}</a:tableStyleId>
              </a:tblPr>
              <a:tblGrid>
                <a:gridCol w="816625"/>
              </a:tblGrid>
              <a:tr h="57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" name="Google Shape;82;p17"/>
          <p:cNvSpPr txBox="1"/>
          <p:nvPr/>
        </p:nvSpPr>
        <p:spPr>
          <a:xfrm>
            <a:off x="7383875" y="4574075"/>
            <a:ext cx="12507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p17"/>
          <p:cNvSpPr/>
          <p:nvPr/>
        </p:nvSpPr>
        <p:spPr>
          <a:xfrm flipH="1" rot="-5400000">
            <a:off x="6749075" y="4185075"/>
            <a:ext cx="625500" cy="578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493225" y="331500"/>
            <a:ext cx="7225200" cy="40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enqueue: </a:t>
            </a:r>
            <a:r>
              <a:rPr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element into the queue at the rear</a:t>
            </a:r>
            <a:endParaRPr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dequeue: </a:t>
            </a:r>
            <a:r>
              <a:rPr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&amp; return topmost element</a:t>
            </a:r>
            <a:endParaRPr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peek: </a:t>
            </a:r>
            <a:r>
              <a:rPr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topmost element</a:t>
            </a:r>
            <a:br>
              <a:rPr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(without removing it from the queue)</a:t>
            </a:r>
            <a:endParaRPr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count: </a:t>
            </a:r>
            <a:r>
              <a:rPr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the number of elements in the queue</a:t>
            </a:r>
            <a:endParaRPr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clear: </a:t>
            </a:r>
            <a:r>
              <a:rPr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empties the queue of its contents</a:t>
            </a:r>
            <a:br>
              <a:rPr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64725" y="37079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Queue Methods</a:t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501050" y="4427775"/>
            <a:ext cx="5806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in First out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(FIFO) 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structure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493225" y="1619075"/>
            <a:ext cx="7225200" cy="2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Priority Queues are ADTs that act like normal queues,  but have </a:t>
            </a: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priorities on which element gets removed or inserted into the queue</a:t>
            </a:r>
            <a:r>
              <a:rPr b="1" lang="en" sz="3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1"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493225" y="1619075"/>
            <a:ext cx="7225200" cy="2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element has a priority value that determines its importance. Higher priority </a:t>
            </a:r>
            <a:r>
              <a:rPr b="1" lang="en" sz="3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supersedes</a:t>
            </a:r>
            <a:r>
              <a:rPr b="1" lang="en" sz="3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low priority, but </a:t>
            </a:r>
            <a:r>
              <a:rPr b="1" lang="en" sz="3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elements with same priority are served according to their queue order</a:t>
            </a:r>
            <a:r>
              <a:rPr b="1" lang="en" sz="3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1"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oogle Shape;101;p20"/>
          <p:cNvGraphicFramePr/>
          <p:nvPr/>
        </p:nvGraphicFramePr>
        <p:xfrm>
          <a:off x="7608250" y="50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{D6C9C4B2-B1B9-4AAE-B86B-370EBE97EFA7}</a:tableStyleId>
              </a:tblPr>
              <a:tblGrid>
                <a:gridCol w="816625"/>
              </a:tblGrid>
              <a:tr h="57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p20"/>
          <p:cNvSpPr txBox="1"/>
          <p:nvPr/>
        </p:nvSpPr>
        <p:spPr>
          <a:xfrm>
            <a:off x="7383875" y="4574075"/>
            <a:ext cx="12507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493225" y="331500"/>
            <a:ext cx="6535800" cy="40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enqueue: </a:t>
            </a:r>
            <a:r>
              <a:rPr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element into the queue at the rear</a:t>
            </a:r>
            <a:endParaRPr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dequeue: </a:t>
            </a:r>
            <a:r>
              <a:rPr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&amp; return topmost element</a:t>
            </a:r>
            <a:endParaRPr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peek: </a:t>
            </a:r>
            <a:r>
              <a:rPr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topmost element</a:t>
            </a:r>
            <a:br>
              <a:rPr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(without removing it from the queue)</a:t>
            </a:r>
            <a:endParaRPr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count: </a:t>
            </a:r>
            <a:r>
              <a:rPr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the number of elements in the queue</a:t>
            </a:r>
            <a:endParaRPr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clear: </a:t>
            </a:r>
            <a:r>
              <a:rPr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empties the queue of its contents</a:t>
            </a:r>
            <a:br>
              <a:rPr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464725" y="38603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Priority Queue Methods</a:t>
            </a:r>
            <a:endParaRPr b="1"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501050" y="4427775"/>
            <a:ext cx="5806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in First out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(FIFO) 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structure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21"/>
          <p:cNvGraphicFramePr/>
          <p:nvPr/>
        </p:nvGraphicFramePr>
        <p:xfrm>
          <a:off x="7608250" y="50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{D6C9C4B2-B1B9-4AAE-B86B-370EBE97EFA7}</a:tableStyleId>
              </a:tblPr>
              <a:tblGrid>
                <a:gridCol w="816625"/>
              </a:tblGrid>
              <a:tr h="57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</a:t>
                      </a:r>
                      <a:endParaRPr b="1" sz="2400">
                        <a:solidFill>
                          <a:srgbClr val="FFFFFF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1" name="Google Shape;111;p21"/>
          <p:cNvSpPr txBox="1"/>
          <p:nvPr/>
        </p:nvSpPr>
        <p:spPr>
          <a:xfrm>
            <a:off x="7383875" y="4574075"/>
            <a:ext cx="12507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b="1"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493225" y="331500"/>
            <a:ext cx="65358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Priority Queue elements need to have a means by which to compare themselves.</a:t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 A is prioritized by LOWER VALUES having HIGHER PRIORITY</a:t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464725" y="3936550"/>
            <a:ext cx="6764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Priority Queue Methods</a:t>
            </a:r>
            <a:endParaRPr b="1"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50800" marR="50800" rtl="0" algn="l">
              <a:lnSpc>
                <a:spcPct val="10909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FFFFFF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501050" y="4427775"/>
            <a:ext cx="58062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in First out </a:t>
            </a:r>
            <a:r>
              <a:rPr b="1"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(FIFO) </a:t>
            </a:r>
            <a:r>
              <a:rPr lang="en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structure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8542900" y="502100"/>
            <a:ext cx="3999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8542900" y="3936550"/>
            <a:ext cx="3999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2E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b="1" sz="2000">
              <a:solidFill>
                <a:srgbClr val="D9D2E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