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Helvetica Neue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1B36BA-8F0F-45BB-B251-4F0202851F48}">
  <a:tblStyle styleId="{451B36BA-8F0F-45BB-B251-4F0202851F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HelveticaNeue-italic.fntdata"/><Relationship Id="rId23" Type="http://schemas.openxmlformats.org/officeDocument/2006/relationships/slide" Target="slides/slide18.xml"/><Relationship Id="rId45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HelveticaNeue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4684961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468496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9d5c5c47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9d5c5c47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9d5c5c47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9d5c5c47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9d5c5c47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9d5c5c47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9d5c5c47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9d5c5c47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9d5c5c47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9d5c5c47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9d5c5c47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9d5c5c47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9d5c5c47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9d5c5c47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9d5c5c47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9d5c5c47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9d5c5c477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9d5c5c477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9d5c5c477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9d5c5c47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9d5c5c4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9d5c5c4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9d5c5c477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9d5c5c477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9d5c5c47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9d5c5c47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9d5c5c477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9d5c5c477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9d5c5c477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9d5c5c477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9d5c5c477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9d5c5c477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9d5c5c477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9d5c5c477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9d5c5c477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9d5c5c477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9d5c5c477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9d5c5c477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9d5c5c477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9d5c5c477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9d5c5c477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9d5c5c477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9d5c5c47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9d5c5c47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9d5c5c477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9d5c5c477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9d5c5c477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9d5c5c477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9d5c5c477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9d5c5c477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9d5c5c477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9d5c5c477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9d5c5c477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9d5c5c477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9d5c5c477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9d5c5c477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9d5c5c477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9d5c5c477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9d5c5c477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9d5c5c477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78d06291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78d06291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9d5c5c47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9d5c5c47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9d5c5c47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9d5c5c47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9d5c5c47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9d5c5c47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9d5c5c47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9d5c5c47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9d5c5c47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9d5c5c47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9d5c5c47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9d5c5c47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4800"/>
              <a:buNone/>
              <a:defRPr b="1" sz="4800">
                <a:solidFill>
                  <a:srgbClr val="3C78D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B1F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Helvetica Neue"/>
              <a:buChar char="●"/>
              <a:defRPr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40925" y="31059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 Sort</a:t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77250" y="3825775"/>
            <a:ext cx="5806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Sorting using Heap Structures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22"/>
          <p:cNvGraphicFramePr/>
          <p:nvPr/>
        </p:nvGraphicFramePr>
        <p:xfrm>
          <a:off x="2095650" y="5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{451B36BA-8F0F-45BB-B251-4F0202851F48}</a:tableStyleId>
              </a:tblPr>
              <a:tblGrid>
                <a:gridCol w="943875"/>
                <a:gridCol w="943875"/>
                <a:gridCol w="943875"/>
                <a:gridCol w="943875"/>
                <a:gridCol w="943875"/>
              </a:tblGrid>
              <a:tr h="43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6" name="Google Shape;166;p22"/>
          <p:cNvSpPr/>
          <p:nvPr/>
        </p:nvSpPr>
        <p:spPr>
          <a:xfrm>
            <a:off x="4168925" y="17964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2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3438600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10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4927275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3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2494725" y="3729625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7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3918300" y="375932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171" name="Google Shape;171;p22"/>
          <p:cNvCxnSpPr>
            <a:stCxn id="166" idx="4"/>
            <a:endCxn id="167" idx="0"/>
          </p:cNvCxnSpPr>
          <p:nvPr/>
        </p:nvCxnSpPr>
        <p:spPr>
          <a:xfrm flipH="1">
            <a:off x="3711125" y="2341250"/>
            <a:ext cx="7302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2"/>
          <p:cNvCxnSpPr>
            <a:stCxn id="166" idx="4"/>
            <a:endCxn id="168" idx="0"/>
          </p:cNvCxnSpPr>
          <p:nvPr/>
        </p:nvCxnSpPr>
        <p:spPr>
          <a:xfrm>
            <a:off x="4441325" y="2341250"/>
            <a:ext cx="7584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2"/>
          <p:cNvCxnSpPr>
            <a:stCxn id="167" idx="4"/>
            <a:endCxn id="169" idx="0"/>
          </p:cNvCxnSpPr>
          <p:nvPr/>
        </p:nvCxnSpPr>
        <p:spPr>
          <a:xfrm flipH="1">
            <a:off x="2767200" y="3211850"/>
            <a:ext cx="943800" cy="517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2"/>
          <p:cNvCxnSpPr>
            <a:stCxn id="167" idx="4"/>
            <a:endCxn id="170" idx="0"/>
          </p:cNvCxnSpPr>
          <p:nvPr/>
        </p:nvCxnSpPr>
        <p:spPr>
          <a:xfrm>
            <a:off x="3711000" y="3211850"/>
            <a:ext cx="450000" cy="547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2"/>
          <p:cNvSpPr txBox="1"/>
          <p:nvPr/>
        </p:nvSpPr>
        <p:spPr>
          <a:xfrm>
            <a:off x="5321300" y="349130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 the array into a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tree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a L to R tree expansion rule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23"/>
          <p:cNvGraphicFramePr/>
          <p:nvPr/>
        </p:nvGraphicFramePr>
        <p:xfrm>
          <a:off x="2095650" y="5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{451B36BA-8F0F-45BB-B251-4F0202851F48}</a:tableStyleId>
              </a:tblPr>
              <a:tblGrid>
                <a:gridCol w="943875"/>
                <a:gridCol w="943875"/>
                <a:gridCol w="943875"/>
                <a:gridCol w="943875"/>
                <a:gridCol w="943875"/>
              </a:tblGrid>
              <a:tr h="43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1" name="Google Shape;181;p23"/>
          <p:cNvSpPr/>
          <p:nvPr/>
        </p:nvSpPr>
        <p:spPr>
          <a:xfrm>
            <a:off x="4168925" y="17964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2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3438600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10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4927275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3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2494725" y="3729625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7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3918300" y="375932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186" name="Google Shape;186;p23"/>
          <p:cNvCxnSpPr>
            <a:stCxn id="181" idx="4"/>
            <a:endCxn id="182" idx="0"/>
          </p:cNvCxnSpPr>
          <p:nvPr/>
        </p:nvCxnSpPr>
        <p:spPr>
          <a:xfrm flipH="1">
            <a:off x="3711125" y="2341250"/>
            <a:ext cx="7302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3"/>
          <p:cNvCxnSpPr>
            <a:stCxn id="181" idx="4"/>
            <a:endCxn id="183" idx="0"/>
          </p:cNvCxnSpPr>
          <p:nvPr/>
        </p:nvCxnSpPr>
        <p:spPr>
          <a:xfrm>
            <a:off x="4441325" y="2341250"/>
            <a:ext cx="7584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3"/>
          <p:cNvCxnSpPr>
            <a:stCxn id="182" idx="4"/>
            <a:endCxn id="184" idx="0"/>
          </p:cNvCxnSpPr>
          <p:nvPr/>
        </p:nvCxnSpPr>
        <p:spPr>
          <a:xfrm flipH="1">
            <a:off x="2767200" y="3211850"/>
            <a:ext cx="943800" cy="517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3"/>
          <p:cNvCxnSpPr>
            <a:stCxn id="182" idx="4"/>
            <a:endCxn id="185" idx="0"/>
          </p:cNvCxnSpPr>
          <p:nvPr/>
        </p:nvCxnSpPr>
        <p:spPr>
          <a:xfrm>
            <a:off x="3711000" y="3211850"/>
            <a:ext cx="450000" cy="547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3"/>
          <p:cNvSpPr txBox="1"/>
          <p:nvPr/>
        </p:nvSpPr>
        <p:spPr>
          <a:xfrm>
            <a:off x="5321300" y="349130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 the array into a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tree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a L to R tree expansion rule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5815925" y="16440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 a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 Heap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Google Shape;196;p24"/>
          <p:cNvGraphicFramePr/>
          <p:nvPr/>
        </p:nvGraphicFramePr>
        <p:xfrm>
          <a:off x="2095650" y="5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{451B36BA-8F0F-45BB-B251-4F0202851F48}</a:tableStyleId>
              </a:tblPr>
              <a:tblGrid>
                <a:gridCol w="943875"/>
                <a:gridCol w="943875"/>
                <a:gridCol w="943875"/>
                <a:gridCol w="943875"/>
                <a:gridCol w="943875"/>
              </a:tblGrid>
              <a:tr h="43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p24"/>
          <p:cNvSpPr/>
          <p:nvPr/>
        </p:nvSpPr>
        <p:spPr>
          <a:xfrm>
            <a:off x="4168925" y="1796450"/>
            <a:ext cx="544800" cy="544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2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3438600" y="2667050"/>
            <a:ext cx="544800" cy="544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10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4927275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3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2494725" y="3729625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7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3918300" y="375932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202" name="Google Shape;202;p24"/>
          <p:cNvCxnSpPr>
            <a:stCxn id="197" idx="4"/>
            <a:endCxn id="198" idx="0"/>
          </p:cNvCxnSpPr>
          <p:nvPr/>
        </p:nvCxnSpPr>
        <p:spPr>
          <a:xfrm flipH="1">
            <a:off x="3711125" y="2341250"/>
            <a:ext cx="7302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4"/>
          <p:cNvCxnSpPr>
            <a:stCxn id="197" idx="4"/>
            <a:endCxn id="199" idx="0"/>
          </p:cNvCxnSpPr>
          <p:nvPr/>
        </p:nvCxnSpPr>
        <p:spPr>
          <a:xfrm>
            <a:off x="4441325" y="2341250"/>
            <a:ext cx="7584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4"/>
          <p:cNvCxnSpPr>
            <a:stCxn id="198" idx="4"/>
            <a:endCxn id="200" idx="0"/>
          </p:cNvCxnSpPr>
          <p:nvPr/>
        </p:nvCxnSpPr>
        <p:spPr>
          <a:xfrm flipH="1">
            <a:off x="2767200" y="3211850"/>
            <a:ext cx="943800" cy="517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4"/>
          <p:cNvCxnSpPr>
            <a:stCxn id="198" idx="4"/>
            <a:endCxn id="201" idx="0"/>
          </p:cNvCxnSpPr>
          <p:nvPr/>
        </p:nvCxnSpPr>
        <p:spPr>
          <a:xfrm>
            <a:off x="3711000" y="3211850"/>
            <a:ext cx="450000" cy="547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4"/>
          <p:cNvSpPr txBox="1"/>
          <p:nvPr/>
        </p:nvSpPr>
        <p:spPr>
          <a:xfrm>
            <a:off x="5321300" y="349130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 the largest element with the root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5815925" y="16440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 a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 Heap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Google Shape;212;p25"/>
          <p:cNvGraphicFramePr/>
          <p:nvPr/>
        </p:nvGraphicFramePr>
        <p:xfrm>
          <a:off x="2095650" y="5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{451B36BA-8F0F-45BB-B251-4F0202851F48}</a:tableStyleId>
              </a:tblPr>
              <a:tblGrid>
                <a:gridCol w="943875"/>
                <a:gridCol w="943875"/>
                <a:gridCol w="943875"/>
                <a:gridCol w="943875"/>
                <a:gridCol w="943875"/>
              </a:tblGrid>
              <a:tr h="43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Google Shape;213;p25"/>
          <p:cNvSpPr/>
          <p:nvPr/>
        </p:nvSpPr>
        <p:spPr>
          <a:xfrm>
            <a:off x="4168925" y="1796450"/>
            <a:ext cx="544800" cy="544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10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3438600" y="2667050"/>
            <a:ext cx="544800" cy="544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2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4927275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3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2494725" y="3729625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7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3918300" y="375932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218" name="Google Shape;218;p25"/>
          <p:cNvCxnSpPr>
            <a:stCxn id="213" idx="4"/>
            <a:endCxn id="214" idx="0"/>
          </p:cNvCxnSpPr>
          <p:nvPr/>
        </p:nvCxnSpPr>
        <p:spPr>
          <a:xfrm flipH="1">
            <a:off x="3711125" y="2341250"/>
            <a:ext cx="7302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5"/>
          <p:cNvCxnSpPr>
            <a:stCxn id="213" idx="4"/>
            <a:endCxn id="215" idx="0"/>
          </p:cNvCxnSpPr>
          <p:nvPr/>
        </p:nvCxnSpPr>
        <p:spPr>
          <a:xfrm>
            <a:off x="4441325" y="2341250"/>
            <a:ext cx="7584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5"/>
          <p:cNvCxnSpPr>
            <a:stCxn id="214" idx="4"/>
            <a:endCxn id="216" idx="0"/>
          </p:cNvCxnSpPr>
          <p:nvPr/>
        </p:nvCxnSpPr>
        <p:spPr>
          <a:xfrm flipH="1">
            <a:off x="2767200" y="3211850"/>
            <a:ext cx="943800" cy="517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5"/>
          <p:cNvCxnSpPr>
            <a:stCxn id="214" idx="4"/>
            <a:endCxn id="217" idx="0"/>
          </p:cNvCxnSpPr>
          <p:nvPr/>
        </p:nvCxnSpPr>
        <p:spPr>
          <a:xfrm>
            <a:off x="3711000" y="3211850"/>
            <a:ext cx="450000" cy="547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5"/>
          <p:cNvSpPr txBox="1"/>
          <p:nvPr/>
        </p:nvSpPr>
        <p:spPr>
          <a:xfrm>
            <a:off x="5321300" y="349130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Continue swapping until max Heap is achieved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5815925" y="16440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 a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 Heap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Google Shape;228;p26"/>
          <p:cNvGraphicFramePr/>
          <p:nvPr/>
        </p:nvGraphicFramePr>
        <p:xfrm>
          <a:off x="2095650" y="5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{451B36BA-8F0F-45BB-B251-4F0202851F48}</a:tableStyleId>
              </a:tblPr>
              <a:tblGrid>
                <a:gridCol w="943875"/>
                <a:gridCol w="943875"/>
                <a:gridCol w="943875"/>
                <a:gridCol w="943875"/>
                <a:gridCol w="943875"/>
              </a:tblGrid>
              <a:tr h="43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9" name="Google Shape;229;p26"/>
          <p:cNvSpPr/>
          <p:nvPr/>
        </p:nvSpPr>
        <p:spPr>
          <a:xfrm>
            <a:off x="4168925" y="1796450"/>
            <a:ext cx="544800" cy="544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10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3438600" y="2667050"/>
            <a:ext cx="544800" cy="544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2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4927275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3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2494725" y="3729625"/>
            <a:ext cx="544800" cy="544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7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3918300" y="375932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234" name="Google Shape;234;p26"/>
          <p:cNvCxnSpPr>
            <a:stCxn id="229" idx="4"/>
            <a:endCxn id="230" idx="0"/>
          </p:cNvCxnSpPr>
          <p:nvPr/>
        </p:nvCxnSpPr>
        <p:spPr>
          <a:xfrm flipH="1">
            <a:off x="3711125" y="2341250"/>
            <a:ext cx="7302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6"/>
          <p:cNvCxnSpPr>
            <a:stCxn id="229" idx="4"/>
            <a:endCxn id="231" idx="0"/>
          </p:cNvCxnSpPr>
          <p:nvPr/>
        </p:nvCxnSpPr>
        <p:spPr>
          <a:xfrm>
            <a:off x="4441325" y="2341250"/>
            <a:ext cx="7584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6"/>
          <p:cNvCxnSpPr>
            <a:stCxn id="230" idx="4"/>
            <a:endCxn id="232" idx="0"/>
          </p:cNvCxnSpPr>
          <p:nvPr/>
        </p:nvCxnSpPr>
        <p:spPr>
          <a:xfrm flipH="1">
            <a:off x="2767200" y="3211850"/>
            <a:ext cx="943800" cy="517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6"/>
          <p:cNvCxnSpPr>
            <a:stCxn id="230" idx="4"/>
            <a:endCxn id="233" idx="0"/>
          </p:cNvCxnSpPr>
          <p:nvPr/>
        </p:nvCxnSpPr>
        <p:spPr>
          <a:xfrm>
            <a:off x="3711000" y="3211850"/>
            <a:ext cx="450000" cy="547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6"/>
          <p:cNvSpPr txBox="1"/>
          <p:nvPr/>
        </p:nvSpPr>
        <p:spPr>
          <a:xfrm>
            <a:off x="5321300" y="349130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 elements until Max Heap is achieved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5815925" y="16440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 a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 Heap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" name="Google Shape;244;p27"/>
          <p:cNvGraphicFramePr/>
          <p:nvPr/>
        </p:nvGraphicFramePr>
        <p:xfrm>
          <a:off x="2095650" y="5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{451B36BA-8F0F-45BB-B251-4F0202851F48}</a:tableStyleId>
              </a:tblPr>
              <a:tblGrid>
                <a:gridCol w="943875"/>
                <a:gridCol w="943875"/>
                <a:gridCol w="943875"/>
                <a:gridCol w="943875"/>
                <a:gridCol w="943875"/>
              </a:tblGrid>
              <a:tr h="43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5" name="Google Shape;245;p27"/>
          <p:cNvSpPr/>
          <p:nvPr/>
        </p:nvSpPr>
        <p:spPr>
          <a:xfrm>
            <a:off x="4168925" y="1796450"/>
            <a:ext cx="544800" cy="544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10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3438600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7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4927275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3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48" name="Google Shape;248;p27"/>
          <p:cNvSpPr/>
          <p:nvPr/>
        </p:nvSpPr>
        <p:spPr>
          <a:xfrm>
            <a:off x="2494725" y="3729625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2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49" name="Google Shape;249;p27"/>
          <p:cNvSpPr/>
          <p:nvPr/>
        </p:nvSpPr>
        <p:spPr>
          <a:xfrm>
            <a:off x="3918300" y="375932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250" name="Google Shape;250;p27"/>
          <p:cNvCxnSpPr>
            <a:stCxn id="245" idx="4"/>
            <a:endCxn id="246" idx="0"/>
          </p:cNvCxnSpPr>
          <p:nvPr/>
        </p:nvCxnSpPr>
        <p:spPr>
          <a:xfrm flipH="1">
            <a:off x="3711125" y="2341250"/>
            <a:ext cx="7302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7"/>
          <p:cNvCxnSpPr>
            <a:stCxn id="245" idx="4"/>
            <a:endCxn id="247" idx="0"/>
          </p:cNvCxnSpPr>
          <p:nvPr/>
        </p:nvCxnSpPr>
        <p:spPr>
          <a:xfrm>
            <a:off x="4441325" y="2341250"/>
            <a:ext cx="7584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7"/>
          <p:cNvCxnSpPr>
            <a:stCxn id="246" idx="4"/>
            <a:endCxn id="248" idx="0"/>
          </p:cNvCxnSpPr>
          <p:nvPr/>
        </p:nvCxnSpPr>
        <p:spPr>
          <a:xfrm flipH="1">
            <a:off x="2767200" y="3211850"/>
            <a:ext cx="943800" cy="517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7"/>
          <p:cNvCxnSpPr>
            <a:stCxn id="246" idx="4"/>
            <a:endCxn id="249" idx="0"/>
          </p:cNvCxnSpPr>
          <p:nvPr/>
        </p:nvCxnSpPr>
        <p:spPr>
          <a:xfrm>
            <a:off x="3711000" y="3211850"/>
            <a:ext cx="450000" cy="547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27"/>
          <p:cNvSpPr txBox="1"/>
          <p:nvPr/>
        </p:nvSpPr>
        <p:spPr>
          <a:xfrm>
            <a:off x="5321300" y="379610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 Heap achieved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5815925" y="16440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 a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 Heap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" name="Google Shape;260;p28"/>
          <p:cNvGraphicFramePr/>
          <p:nvPr/>
        </p:nvGraphicFramePr>
        <p:xfrm>
          <a:off x="2095650" y="5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{451B36BA-8F0F-45BB-B251-4F0202851F48}</a:tableStyleId>
              </a:tblPr>
              <a:tblGrid>
                <a:gridCol w="943875"/>
                <a:gridCol w="943875"/>
                <a:gridCol w="943875"/>
                <a:gridCol w="943875"/>
                <a:gridCol w="943875"/>
              </a:tblGrid>
              <a:tr h="43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1" name="Google Shape;261;p28"/>
          <p:cNvSpPr/>
          <p:nvPr/>
        </p:nvSpPr>
        <p:spPr>
          <a:xfrm>
            <a:off x="4168925" y="1796450"/>
            <a:ext cx="544800" cy="544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10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62" name="Google Shape;262;p28"/>
          <p:cNvSpPr/>
          <p:nvPr/>
        </p:nvSpPr>
        <p:spPr>
          <a:xfrm>
            <a:off x="3438600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7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4927275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3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2494725" y="3729625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2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3918300" y="375932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266" name="Google Shape;266;p28"/>
          <p:cNvCxnSpPr>
            <a:stCxn id="261" idx="4"/>
            <a:endCxn id="262" idx="0"/>
          </p:cNvCxnSpPr>
          <p:nvPr/>
        </p:nvCxnSpPr>
        <p:spPr>
          <a:xfrm flipH="1">
            <a:off x="3711125" y="2341250"/>
            <a:ext cx="7302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8"/>
          <p:cNvCxnSpPr>
            <a:stCxn id="261" idx="4"/>
            <a:endCxn id="263" idx="0"/>
          </p:cNvCxnSpPr>
          <p:nvPr/>
        </p:nvCxnSpPr>
        <p:spPr>
          <a:xfrm>
            <a:off x="4441325" y="2341250"/>
            <a:ext cx="7584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8"/>
          <p:cNvCxnSpPr>
            <a:stCxn id="262" idx="4"/>
            <a:endCxn id="264" idx="0"/>
          </p:cNvCxnSpPr>
          <p:nvPr/>
        </p:nvCxnSpPr>
        <p:spPr>
          <a:xfrm flipH="1">
            <a:off x="2767200" y="3211850"/>
            <a:ext cx="943800" cy="517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8"/>
          <p:cNvCxnSpPr>
            <a:stCxn id="262" idx="4"/>
            <a:endCxn id="265" idx="0"/>
          </p:cNvCxnSpPr>
          <p:nvPr/>
        </p:nvCxnSpPr>
        <p:spPr>
          <a:xfrm>
            <a:off x="3711000" y="3211850"/>
            <a:ext cx="450000" cy="547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28"/>
          <p:cNvSpPr txBox="1"/>
          <p:nvPr/>
        </p:nvSpPr>
        <p:spPr>
          <a:xfrm>
            <a:off x="5815925" y="1644050"/>
            <a:ext cx="25725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 the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first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l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ast elements 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each other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Google Shape;275;p29"/>
          <p:cNvGraphicFramePr/>
          <p:nvPr/>
        </p:nvGraphicFramePr>
        <p:xfrm>
          <a:off x="2095650" y="5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{451B36BA-8F0F-45BB-B251-4F0202851F48}</a:tableStyleId>
              </a:tblPr>
              <a:tblGrid>
                <a:gridCol w="943875"/>
                <a:gridCol w="943875"/>
                <a:gridCol w="943875"/>
                <a:gridCol w="943875"/>
                <a:gridCol w="943875"/>
              </a:tblGrid>
              <a:tr h="43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</a:tr>
            </a:tbl>
          </a:graphicData>
        </a:graphic>
      </p:graphicFrame>
      <p:sp>
        <p:nvSpPr>
          <p:cNvPr id="276" name="Google Shape;276;p29"/>
          <p:cNvSpPr/>
          <p:nvPr/>
        </p:nvSpPr>
        <p:spPr>
          <a:xfrm>
            <a:off x="4168925" y="1796450"/>
            <a:ext cx="544800" cy="544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10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77" name="Google Shape;277;p29"/>
          <p:cNvSpPr/>
          <p:nvPr/>
        </p:nvSpPr>
        <p:spPr>
          <a:xfrm>
            <a:off x="3438600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7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4927275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3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2494725" y="3729625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2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3918300" y="375932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281" name="Google Shape;281;p29"/>
          <p:cNvCxnSpPr>
            <a:stCxn id="276" idx="4"/>
            <a:endCxn id="277" idx="0"/>
          </p:cNvCxnSpPr>
          <p:nvPr/>
        </p:nvCxnSpPr>
        <p:spPr>
          <a:xfrm flipH="1">
            <a:off x="3711125" y="2341250"/>
            <a:ext cx="7302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29"/>
          <p:cNvCxnSpPr>
            <a:stCxn id="276" idx="4"/>
            <a:endCxn id="278" idx="0"/>
          </p:cNvCxnSpPr>
          <p:nvPr/>
        </p:nvCxnSpPr>
        <p:spPr>
          <a:xfrm>
            <a:off x="4441325" y="2341250"/>
            <a:ext cx="7584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9"/>
          <p:cNvCxnSpPr>
            <a:stCxn id="277" idx="4"/>
            <a:endCxn id="279" idx="0"/>
          </p:cNvCxnSpPr>
          <p:nvPr/>
        </p:nvCxnSpPr>
        <p:spPr>
          <a:xfrm flipH="1">
            <a:off x="2767200" y="3211850"/>
            <a:ext cx="943800" cy="517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9"/>
          <p:cNvCxnSpPr>
            <a:stCxn id="277" idx="4"/>
            <a:endCxn id="280" idx="0"/>
          </p:cNvCxnSpPr>
          <p:nvPr/>
        </p:nvCxnSpPr>
        <p:spPr>
          <a:xfrm>
            <a:off x="3711000" y="3211850"/>
            <a:ext cx="450000" cy="547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29"/>
          <p:cNvSpPr txBox="1"/>
          <p:nvPr/>
        </p:nvSpPr>
        <p:spPr>
          <a:xfrm>
            <a:off x="5815925" y="1644050"/>
            <a:ext cx="25725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 the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first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l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ast elements 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each other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0" name="Google Shape;290;p30"/>
          <p:cNvGraphicFramePr/>
          <p:nvPr/>
        </p:nvGraphicFramePr>
        <p:xfrm>
          <a:off x="2095650" y="5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{451B36BA-8F0F-45BB-B251-4F0202851F48}</a:tableStyleId>
              </a:tblPr>
              <a:tblGrid>
                <a:gridCol w="943875"/>
                <a:gridCol w="943875"/>
                <a:gridCol w="943875"/>
                <a:gridCol w="943875"/>
                <a:gridCol w="943875"/>
              </a:tblGrid>
              <a:tr h="43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</a:tr>
            </a:tbl>
          </a:graphicData>
        </a:graphic>
      </p:graphicFrame>
      <p:sp>
        <p:nvSpPr>
          <p:cNvPr id="291" name="Google Shape;291;p30"/>
          <p:cNvSpPr/>
          <p:nvPr/>
        </p:nvSpPr>
        <p:spPr>
          <a:xfrm>
            <a:off x="4168925" y="1796450"/>
            <a:ext cx="544800" cy="544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3438600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7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4927275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3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2494725" y="3729625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2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95" name="Google Shape;295;p30"/>
          <p:cNvSpPr/>
          <p:nvPr/>
        </p:nvSpPr>
        <p:spPr>
          <a:xfrm>
            <a:off x="3918300" y="3759325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10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296" name="Google Shape;296;p30"/>
          <p:cNvCxnSpPr>
            <a:stCxn id="291" idx="4"/>
            <a:endCxn id="292" idx="0"/>
          </p:cNvCxnSpPr>
          <p:nvPr/>
        </p:nvCxnSpPr>
        <p:spPr>
          <a:xfrm flipH="1">
            <a:off x="3711125" y="2341250"/>
            <a:ext cx="7302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0"/>
          <p:cNvCxnSpPr>
            <a:stCxn id="291" idx="4"/>
            <a:endCxn id="293" idx="0"/>
          </p:cNvCxnSpPr>
          <p:nvPr/>
        </p:nvCxnSpPr>
        <p:spPr>
          <a:xfrm>
            <a:off x="4441325" y="2341250"/>
            <a:ext cx="7584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0"/>
          <p:cNvCxnSpPr>
            <a:stCxn id="292" idx="4"/>
            <a:endCxn id="294" idx="0"/>
          </p:cNvCxnSpPr>
          <p:nvPr/>
        </p:nvCxnSpPr>
        <p:spPr>
          <a:xfrm flipH="1">
            <a:off x="2767200" y="3211850"/>
            <a:ext cx="943800" cy="517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30"/>
          <p:cNvCxnSpPr>
            <a:stCxn id="292" idx="4"/>
            <a:endCxn id="295" idx="0"/>
          </p:cNvCxnSpPr>
          <p:nvPr/>
        </p:nvCxnSpPr>
        <p:spPr>
          <a:xfrm>
            <a:off x="3711000" y="3211850"/>
            <a:ext cx="479700" cy="547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30"/>
          <p:cNvSpPr txBox="1"/>
          <p:nvPr/>
        </p:nvSpPr>
        <p:spPr>
          <a:xfrm>
            <a:off x="5815925" y="1644050"/>
            <a:ext cx="25725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 the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first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l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ast elements 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each other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p31"/>
          <p:cNvGraphicFramePr/>
          <p:nvPr/>
        </p:nvGraphicFramePr>
        <p:xfrm>
          <a:off x="2095650" y="5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{451B36BA-8F0F-45BB-B251-4F0202851F48}</a:tableStyleId>
              </a:tblPr>
              <a:tblGrid>
                <a:gridCol w="943875"/>
                <a:gridCol w="943875"/>
                <a:gridCol w="943875"/>
                <a:gridCol w="943875"/>
                <a:gridCol w="943875"/>
              </a:tblGrid>
              <a:tr h="43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306" name="Google Shape;306;p31"/>
          <p:cNvSpPr/>
          <p:nvPr/>
        </p:nvSpPr>
        <p:spPr>
          <a:xfrm>
            <a:off x="4168925" y="1796450"/>
            <a:ext cx="544800" cy="544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307" name="Google Shape;307;p31"/>
          <p:cNvSpPr/>
          <p:nvPr/>
        </p:nvSpPr>
        <p:spPr>
          <a:xfrm>
            <a:off x="3438600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7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308" name="Google Shape;308;p31"/>
          <p:cNvSpPr/>
          <p:nvPr/>
        </p:nvSpPr>
        <p:spPr>
          <a:xfrm>
            <a:off x="4927275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3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309" name="Google Shape;309;p31"/>
          <p:cNvSpPr/>
          <p:nvPr/>
        </p:nvSpPr>
        <p:spPr>
          <a:xfrm>
            <a:off x="2494725" y="3729625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2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310" name="Google Shape;310;p31"/>
          <p:cNvCxnSpPr>
            <a:stCxn id="306" idx="4"/>
            <a:endCxn id="307" idx="0"/>
          </p:cNvCxnSpPr>
          <p:nvPr/>
        </p:nvCxnSpPr>
        <p:spPr>
          <a:xfrm flipH="1">
            <a:off x="3711125" y="2341250"/>
            <a:ext cx="7302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31"/>
          <p:cNvCxnSpPr>
            <a:stCxn id="306" idx="4"/>
            <a:endCxn id="308" idx="0"/>
          </p:cNvCxnSpPr>
          <p:nvPr/>
        </p:nvCxnSpPr>
        <p:spPr>
          <a:xfrm>
            <a:off x="4441325" y="2341250"/>
            <a:ext cx="7584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31"/>
          <p:cNvCxnSpPr>
            <a:stCxn id="307" idx="4"/>
            <a:endCxn id="309" idx="0"/>
          </p:cNvCxnSpPr>
          <p:nvPr/>
        </p:nvCxnSpPr>
        <p:spPr>
          <a:xfrm flipH="1">
            <a:off x="2767200" y="3211850"/>
            <a:ext cx="943800" cy="517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31"/>
          <p:cNvSpPr txBox="1"/>
          <p:nvPr/>
        </p:nvSpPr>
        <p:spPr>
          <a:xfrm>
            <a:off x="5815925" y="1644050"/>
            <a:ext cx="25725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root node from the prior swap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4" name="Google Shape;314;p31"/>
          <p:cNvSpPr txBox="1"/>
          <p:nvPr/>
        </p:nvSpPr>
        <p:spPr>
          <a:xfrm>
            <a:off x="5871150" y="3211850"/>
            <a:ext cx="25725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deleted node sorted and in place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93225" y="1238075"/>
            <a:ext cx="7665300" cy="2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Heaps are trees that follow heap property:</a:t>
            </a:r>
            <a:endParaRPr b="1" sz="3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 is a parent node of B, then A is ordered with respect to B, for all nodes A, B in the heap</a:t>
            </a:r>
            <a:endParaRPr i="1" sz="24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b="1" sz="3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" name="Google Shape;319;p32"/>
          <p:cNvGraphicFramePr/>
          <p:nvPr/>
        </p:nvGraphicFramePr>
        <p:xfrm>
          <a:off x="2095650" y="5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{451B36BA-8F0F-45BB-B251-4F0202851F48}</a:tableStyleId>
              </a:tblPr>
              <a:tblGrid>
                <a:gridCol w="943875"/>
                <a:gridCol w="943875"/>
                <a:gridCol w="943875"/>
                <a:gridCol w="943875"/>
                <a:gridCol w="943875"/>
              </a:tblGrid>
              <a:tr h="43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320" name="Google Shape;320;p32"/>
          <p:cNvSpPr/>
          <p:nvPr/>
        </p:nvSpPr>
        <p:spPr>
          <a:xfrm>
            <a:off x="4168925" y="1796450"/>
            <a:ext cx="544800" cy="544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321" name="Google Shape;321;p32"/>
          <p:cNvSpPr/>
          <p:nvPr/>
        </p:nvSpPr>
        <p:spPr>
          <a:xfrm>
            <a:off x="3438600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7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322" name="Google Shape;322;p32"/>
          <p:cNvSpPr/>
          <p:nvPr/>
        </p:nvSpPr>
        <p:spPr>
          <a:xfrm>
            <a:off x="4927275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3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323" name="Google Shape;323;p32"/>
          <p:cNvSpPr/>
          <p:nvPr/>
        </p:nvSpPr>
        <p:spPr>
          <a:xfrm>
            <a:off x="2494725" y="3729625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2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324" name="Google Shape;324;p32"/>
          <p:cNvCxnSpPr>
            <a:stCxn id="320" idx="4"/>
            <a:endCxn id="321" idx="0"/>
          </p:cNvCxnSpPr>
          <p:nvPr/>
        </p:nvCxnSpPr>
        <p:spPr>
          <a:xfrm flipH="1">
            <a:off x="3711125" y="2341250"/>
            <a:ext cx="7302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2"/>
          <p:cNvCxnSpPr>
            <a:stCxn id="320" idx="4"/>
            <a:endCxn id="322" idx="0"/>
          </p:cNvCxnSpPr>
          <p:nvPr/>
        </p:nvCxnSpPr>
        <p:spPr>
          <a:xfrm>
            <a:off x="4441325" y="2341250"/>
            <a:ext cx="7584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32"/>
          <p:cNvCxnSpPr>
            <a:stCxn id="321" idx="4"/>
            <a:endCxn id="323" idx="0"/>
          </p:cNvCxnSpPr>
          <p:nvPr/>
        </p:nvCxnSpPr>
        <p:spPr>
          <a:xfrm flipH="1">
            <a:off x="2767200" y="3211850"/>
            <a:ext cx="943800" cy="517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32"/>
          <p:cNvSpPr txBox="1"/>
          <p:nvPr/>
        </p:nvSpPr>
        <p:spPr>
          <a:xfrm>
            <a:off x="5815925" y="16440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 a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 Heap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8" name="Google Shape;328;p32"/>
          <p:cNvSpPr txBox="1"/>
          <p:nvPr/>
        </p:nvSpPr>
        <p:spPr>
          <a:xfrm>
            <a:off x="5321300" y="349130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 elements until Max Heap is achieved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3" name="Google Shape;333;p33"/>
          <p:cNvGraphicFramePr/>
          <p:nvPr/>
        </p:nvGraphicFramePr>
        <p:xfrm>
          <a:off x="2095650" y="5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{451B36BA-8F0F-45BB-B251-4F0202851F48}</a:tableStyleId>
              </a:tblPr>
              <a:tblGrid>
                <a:gridCol w="943875"/>
                <a:gridCol w="943875"/>
                <a:gridCol w="943875"/>
                <a:gridCol w="943875"/>
                <a:gridCol w="943875"/>
              </a:tblGrid>
              <a:tr h="43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334" name="Google Shape;334;p33"/>
          <p:cNvSpPr/>
          <p:nvPr/>
        </p:nvSpPr>
        <p:spPr>
          <a:xfrm>
            <a:off x="4168925" y="1796450"/>
            <a:ext cx="544800" cy="544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7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335" name="Google Shape;335;p33"/>
          <p:cNvSpPr/>
          <p:nvPr/>
        </p:nvSpPr>
        <p:spPr>
          <a:xfrm>
            <a:off x="3438600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336" name="Google Shape;336;p33"/>
          <p:cNvSpPr/>
          <p:nvPr/>
        </p:nvSpPr>
        <p:spPr>
          <a:xfrm>
            <a:off x="4927275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3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337" name="Google Shape;337;p33"/>
          <p:cNvSpPr/>
          <p:nvPr/>
        </p:nvSpPr>
        <p:spPr>
          <a:xfrm>
            <a:off x="2494725" y="3729625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2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338" name="Google Shape;338;p33"/>
          <p:cNvCxnSpPr>
            <a:stCxn id="334" idx="4"/>
            <a:endCxn id="335" idx="0"/>
          </p:cNvCxnSpPr>
          <p:nvPr/>
        </p:nvCxnSpPr>
        <p:spPr>
          <a:xfrm flipH="1">
            <a:off x="3711125" y="2341250"/>
            <a:ext cx="7302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33"/>
          <p:cNvCxnSpPr>
            <a:stCxn id="334" idx="4"/>
            <a:endCxn id="336" idx="0"/>
          </p:cNvCxnSpPr>
          <p:nvPr/>
        </p:nvCxnSpPr>
        <p:spPr>
          <a:xfrm>
            <a:off x="4441325" y="2341250"/>
            <a:ext cx="7584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33"/>
          <p:cNvCxnSpPr>
            <a:stCxn id="335" idx="4"/>
            <a:endCxn id="337" idx="0"/>
          </p:cNvCxnSpPr>
          <p:nvPr/>
        </p:nvCxnSpPr>
        <p:spPr>
          <a:xfrm flipH="1">
            <a:off x="2767200" y="3211850"/>
            <a:ext cx="943800" cy="517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33"/>
          <p:cNvSpPr txBox="1"/>
          <p:nvPr/>
        </p:nvSpPr>
        <p:spPr>
          <a:xfrm>
            <a:off x="5815925" y="16440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 a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 Heap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2" name="Google Shape;342;p33"/>
          <p:cNvSpPr txBox="1"/>
          <p:nvPr/>
        </p:nvSpPr>
        <p:spPr>
          <a:xfrm>
            <a:off x="5321300" y="349130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 elements until Max Heap is achieved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7" name="Google Shape;347;p34"/>
          <p:cNvGraphicFramePr/>
          <p:nvPr/>
        </p:nvGraphicFramePr>
        <p:xfrm>
          <a:off x="2095650" y="5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{451B36BA-8F0F-45BB-B251-4F0202851F48}</a:tableStyleId>
              </a:tblPr>
              <a:tblGrid>
                <a:gridCol w="943875"/>
                <a:gridCol w="943875"/>
                <a:gridCol w="943875"/>
                <a:gridCol w="943875"/>
                <a:gridCol w="943875"/>
              </a:tblGrid>
              <a:tr h="43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348" name="Google Shape;348;p34"/>
          <p:cNvSpPr/>
          <p:nvPr/>
        </p:nvSpPr>
        <p:spPr>
          <a:xfrm>
            <a:off x="4168925" y="1796450"/>
            <a:ext cx="544800" cy="544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7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349" name="Google Shape;349;p34"/>
          <p:cNvSpPr/>
          <p:nvPr/>
        </p:nvSpPr>
        <p:spPr>
          <a:xfrm>
            <a:off x="3438600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350" name="Google Shape;350;p34"/>
          <p:cNvSpPr/>
          <p:nvPr/>
        </p:nvSpPr>
        <p:spPr>
          <a:xfrm>
            <a:off x="4927275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3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351" name="Google Shape;351;p34"/>
          <p:cNvSpPr/>
          <p:nvPr/>
        </p:nvSpPr>
        <p:spPr>
          <a:xfrm>
            <a:off x="2494725" y="3729625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2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352" name="Google Shape;352;p34"/>
          <p:cNvCxnSpPr>
            <a:stCxn id="348" idx="4"/>
            <a:endCxn id="349" idx="0"/>
          </p:cNvCxnSpPr>
          <p:nvPr/>
        </p:nvCxnSpPr>
        <p:spPr>
          <a:xfrm flipH="1">
            <a:off x="3711125" y="2341250"/>
            <a:ext cx="7302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34"/>
          <p:cNvCxnSpPr>
            <a:stCxn id="348" idx="4"/>
            <a:endCxn id="350" idx="0"/>
          </p:cNvCxnSpPr>
          <p:nvPr/>
        </p:nvCxnSpPr>
        <p:spPr>
          <a:xfrm>
            <a:off x="4441325" y="2341250"/>
            <a:ext cx="7584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34"/>
          <p:cNvCxnSpPr>
            <a:stCxn id="349" idx="4"/>
            <a:endCxn id="351" idx="0"/>
          </p:cNvCxnSpPr>
          <p:nvPr/>
        </p:nvCxnSpPr>
        <p:spPr>
          <a:xfrm flipH="1">
            <a:off x="2767200" y="3211850"/>
            <a:ext cx="943800" cy="517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34"/>
          <p:cNvSpPr txBox="1"/>
          <p:nvPr/>
        </p:nvSpPr>
        <p:spPr>
          <a:xfrm>
            <a:off x="5815925" y="16440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 a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 Heap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6" name="Google Shape;356;p34"/>
          <p:cNvSpPr txBox="1"/>
          <p:nvPr/>
        </p:nvSpPr>
        <p:spPr>
          <a:xfrm>
            <a:off x="5321300" y="379610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 Heap achieved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" name="Google Shape;361;p35"/>
          <p:cNvGraphicFramePr/>
          <p:nvPr/>
        </p:nvGraphicFramePr>
        <p:xfrm>
          <a:off x="2095650" y="5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{451B36BA-8F0F-45BB-B251-4F0202851F48}</a:tableStyleId>
              </a:tblPr>
              <a:tblGrid>
                <a:gridCol w="943875"/>
                <a:gridCol w="943875"/>
                <a:gridCol w="943875"/>
                <a:gridCol w="943875"/>
                <a:gridCol w="943875"/>
              </a:tblGrid>
              <a:tr h="43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362" name="Google Shape;362;p35"/>
          <p:cNvSpPr/>
          <p:nvPr/>
        </p:nvSpPr>
        <p:spPr>
          <a:xfrm>
            <a:off x="4168925" y="1796450"/>
            <a:ext cx="544800" cy="544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2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363" name="Google Shape;363;p35"/>
          <p:cNvSpPr/>
          <p:nvPr/>
        </p:nvSpPr>
        <p:spPr>
          <a:xfrm>
            <a:off x="3438600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4927275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3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365" name="Google Shape;365;p35"/>
          <p:cNvSpPr/>
          <p:nvPr/>
        </p:nvSpPr>
        <p:spPr>
          <a:xfrm>
            <a:off x="2494725" y="3729625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7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366" name="Google Shape;366;p35"/>
          <p:cNvCxnSpPr>
            <a:stCxn id="362" idx="4"/>
            <a:endCxn id="363" idx="0"/>
          </p:cNvCxnSpPr>
          <p:nvPr/>
        </p:nvCxnSpPr>
        <p:spPr>
          <a:xfrm flipH="1">
            <a:off x="3711125" y="2341250"/>
            <a:ext cx="7302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35"/>
          <p:cNvCxnSpPr>
            <a:stCxn id="362" idx="4"/>
            <a:endCxn id="364" idx="0"/>
          </p:cNvCxnSpPr>
          <p:nvPr/>
        </p:nvCxnSpPr>
        <p:spPr>
          <a:xfrm>
            <a:off x="4441325" y="2341250"/>
            <a:ext cx="7584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35"/>
          <p:cNvCxnSpPr>
            <a:stCxn id="363" idx="4"/>
            <a:endCxn id="365" idx="0"/>
          </p:cNvCxnSpPr>
          <p:nvPr/>
        </p:nvCxnSpPr>
        <p:spPr>
          <a:xfrm flipH="1">
            <a:off x="2767200" y="3211850"/>
            <a:ext cx="943800" cy="517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35"/>
          <p:cNvSpPr txBox="1"/>
          <p:nvPr/>
        </p:nvSpPr>
        <p:spPr>
          <a:xfrm>
            <a:off x="5815925" y="1644050"/>
            <a:ext cx="25725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 the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first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l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ast elements 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each other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" name="Google Shape;374;p36"/>
          <p:cNvGraphicFramePr/>
          <p:nvPr/>
        </p:nvGraphicFramePr>
        <p:xfrm>
          <a:off x="2095650" y="5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{451B36BA-8F0F-45BB-B251-4F0202851F48}</a:tableStyleId>
              </a:tblPr>
              <a:tblGrid>
                <a:gridCol w="943875"/>
                <a:gridCol w="943875"/>
                <a:gridCol w="943875"/>
                <a:gridCol w="943875"/>
                <a:gridCol w="943875"/>
              </a:tblGrid>
              <a:tr h="43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375" name="Google Shape;375;p36"/>
          <p:cNvSpPr/>
          <p:nvPr/>
        </p:nvSpPr>
        <p:spPr>
          <a:xfrm>
            <a:off x="4168925" y="1796450"/>
            <a:ext cx="544800" cy="544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2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376" name="Google Shape;376;p36"/>
          <p:cNvSpPr/>
          <p:nvPr/>
        </p:nvSpPr>
        <p:spPr>
          <a:xfrm>
            <a:off x="3438600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377" name="Google Shape;377;p36"/>
          <p:cNvSpPr/>
          <p:nvPr/>
        </p:nvSpPr>
        <p:spPr>
          <a:xfrm>
            <a:off x="4927275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3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378" name="Google Shape;378;p36"/>
          <p:cNvCxnSpPr>
            <a:stCxn id="375" idx="4"/>
            <a:endCxn id="376" idx="0"/>
          </p:cNvCxnSpPr>
          <p:nvPr/>
        </p:nvCxnSpPr>
        <p:spPr>
          <a:xfrm flipH="1">
            <a:off x="3711125" y="2341250"/>
            <a:ext cx="7302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36"/>
          <p:cNvCxnSpPr>
            <a:stCxn id="375" idx="4"/>
            <a:endCxn id="377" idx="0"/>
          </p:cNvCxnSpPr>
          <p:nvPr/>
        </p:nvCxnSpPr>
        <p:spPr>
          <a:xfrm>
            <a:off x="4441325" y="2341250"/>
            <a:ext cx="7584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36"/>
          <p:cNvSpPr txBox="1"/>
          <p:nvPr/>
        </p:nvSpPr>
        <p:spPr>
          <a:xfrm>
            <a:off x="5815925" y="1644050"/>
            <a:ext cx="25725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root node from the prior swap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1" name="Google Shape;381;p36"/>
          <p:cNvSpPr txBox="1"/>
          <p:nvPr/>
        </p:nvSpPr>
        <p:spPr>
          <a:xfrm>
            <a:off x="5871150" y="3211850"/>
            <a:ext cx="25725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deleted node sorted and in place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" name="Google Shape;386;p37"/>
          <p:cNvGraphicFramePr/>
          <p:nvPr/>
        </p:nvGraphicFramePr>
        <p:xfrm>
          <a:off x="2095650" y="5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{451B36BA-8F0F-45BB-B251-4F0202851F48}</a:tableStyleId>
              </a:tblPr>
              <a:tblGrid>
                <a:gridCol w="943875"/>
                <a:gridCol w="943875"/>
                <a:gridCol w="943875"/>
                <a:gridCol w="943875"/>
                <a:gridCol w="943875"/>
              </a:tblGrid>
              <a:tr h="43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387" name="Google Shape;387;p37"/>
          <p:cNvSpPr/>
          <p:nvPr/>
        </p:nvSpPr>
        <p:spPr>
          <a:xfrm>
            <a:off x="4168925" y="1796450"/>
            <a:ext cx="544800" cy="544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2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388" name="Google Shape;388;p37"/>
          <p:cNvSpPr/>
          <p:nvPr/>
        </p:nvSpPr>
        <p:spPr>
          <a:xfrm>
            <a:off x="3438600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4927275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3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390" name="Google Shape;390;p37"/>
          <p:cNvCxnSpPr>
            <a:stCxn id="387" idx="4"/>
            <a:endCxn id="388" idx="0"/>
          </p:cNvCxnSpPr>
          <p:nvPr/>
        </p:nvCxnSpPr>
        <p:spPr>
          <a:xfrm flipH="1">
            <a:off x="3711125" y="2341250"/>
            <a:ext cx="7302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37"/>
          <p:cNvCxnSpPr>
            <a:stCxn id="387" idx="4"/>
            <a:endCxn id="389" idx="0"/>
          </p:cNvCxnSpPr>
          <p:nvPr/>
        </p:nvCxnSpPr>
        <p:spPr>
          <a:xfrm>
            <a:off x="4441325" y="2341250"/>
            <a:ext cx="7584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" name="Google Shape;392;p37"/>
          <p:cNvSpPr txBox="1"/>
          <p:nvPr/>
        </p:nvSpPr>
        <p:spPr>
          <a:xfrm>
            <a:off x="5321300" y="349130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 elements until Max Heap is achieved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3" name="Google Shape;393;p37"/>
          <p:cNvSpPr txBox="1"/>
          <p:nvPr/>
        </p:nvSpPr>
        <p:spPr>
          <a:xfrm>
            <a:off x="5815925" y="16440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 a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 Heap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8" name="Google Shape;398;p38"/>
          <p:cNvGraphicFramePr/>
          <p:nvPr/>
        </p:nvGraphicFramePr>
        <p:xfrm>
          <a:off x="2095650" y="5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{451B36BA-8F0F-45BB-B251-4F0202851F48}</a:tableStyleId>
              </a:tblPr>
              <a:tblGrid>
                <a:gridCol w="943875"/>
                <a:gridCol w="943875"/>
                <a:gridCol w="943875"/>
                <a:gridCol w="943875"/>
                <a:gridCol w="943875"/>
              </a:tblGrid>
              <a:tr h="43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399" name="Google Shape;399;p38"/>
          <p:cNvSpPr/>
          <p:nvPr/>
        </p:nvSpPr>
        <p:spPr>
          <a:xfrm>
            <a:off x="4168925" y="1796450"/>
            <a:ext cx="544800" cy="544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400" name="Google Shape;400;p38"/>
          <p:cNvSpPr/>
          <p:nvPr/>
        </p:nvSpPr>
        <p:spPr>
          <a:xfrm>
            <a:off x="3438600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2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401" name="Google Shape;401;p38"/>
          <p:cNvSpPr/>
          <p:nvPr/>
        </p:nvSpPr>
        <p:spPr>
          <a:xfrm>
            <a:off x="4927275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3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402" name="Google Shape;402;p38"/>
          <p:cNvCxnSpPr>
            <a:stCxn id="399" idx="4"/>
            <a:endCxn id="400" idx="0"/>
          </p:cNvCxnSpPr>
          <p:nvPr/>
        </p:nvCxnSpPr>
        <p:spPr>
          <a:xfrm flipH="1">
            <a:off x="3711125" y="2341250"/>
            <a:ext cx="7302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38"/>
          <p:cNvCxnSpPr>
            <a:stCxn id="399" idx="4"/>
            <a:endCxn id="401" idx="0"/>
          </p:cNvCxnSpPr>
          <p:nvPr/>
        </p:nvCxnSpPr>
        <p:spPr>
          <a:xfrm>
            <a:off x="4441325" y="2341250"/>
            <a:ext cx="7584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38"/>
          <p:cNvSpPr txBox="1"/>
          <p:nvPr/>
        </p:nvSpPr>
        <p:spPr>
          <a:xfrm>
            <a:off x="5321300" y="349130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 elements until Max Heap is achieved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5" name="Google Shape;405;p38"/>
          <p:cNvSpPr txBox="1"/>
          <p:nvPr/>
        </p:nvSpPr>
        <p:spPr>
          <a:xfrm>
            <a:off x="5815925" y="16440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 a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 Heap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" name="Google Shape;410;p39"/>
          <p:cNvGraphicFramePr/>
          <p:nvPr/>
        </p:nvGraphicFramePr>
        <p:xfrm>
          <a:off x="2095650" y="5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{451B36BA-8F0F-45BB-B251-4F0202851F48}</a:tableStyleId>
              </a:tblPr>
              <a:tblGrid>
                <a:gridCol w="943875"/>
                <a:gridCol w="943875"/>
                <a:gridCol w="943875"/>
                <a:gridCol w="943875"/>
                <a:gridCol w="943875"/>
              </a:tblGrid>
              <a:tr h="43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411" name="Google Shape;411;p39"/>
          <p:cNvSpPr/>
          <p:nvPr/>
        </p:nvSpPr>
        <p:spPr>
          <a:xfrm>
            <a:off x="4168925" y="1796450"/>
            <a:ext cx="544800" cy="544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412" name="Google Shape;412;p39"/>
          <p:cNvSpPr/>
          <p:nvPr/>
        </p:nvSpPr>
        <p:spPr>
          <a:xfrm>
            <a:off x="3438600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2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413" name="Google Shape;413;p39"/>
          <p:cNvSpPr/>
          <p:nvPr/>
        </p:nvSpPr>
        <p:spPr>
          <a:xfrm>
            <a:off x="4927275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3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414" name="Google Shape;414;p39"/>
          <p:cNvCxnSpPr>
            <a:stCxn id="411" idx="4"/>
            <a:endCxn id="412" idx="0"/>
          </p:cNvCxnSpPr>
          <p:nvPr/>
        </p:nvCxnSpPr>
        <p:spPr>
          <a:xfrm flipH="1">
            <a:off x="3711125" y="2341250"/>
            <a:ext cx="7302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39"/>
          <p:cNvCxnSpPr>
            <a:stCxn id="411" idx="4"/>
            <a:endCxn id="413" idx="0"/>
          </p:cNvCxnSpPr>
          <p:nvPr/>
        </p:nvCxnSpPr>
        <p:spPr>
          <a:xfrm>
            <a:off x="4441325" y="2341250"/>
            <a:ext cx="7584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6" name="Google Shape;416;p39"/>
          <p:cNvSpPr txBox="1"/>
          <p:nvPr/>
        </p:nvSpPr>
        <p:spPr>
          <a:xfrm>
            <a:off x="5815925" y="16440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 a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 Heap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7" name="Google Shape;417;p39"/>
          <p:cNvSpPr txBox="1"/>
          <p:nvPr/>
        </p:nvSpPr>
        <p:spPr>
          <a:xfrm>
            <a:off x="5321300" y="379610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 Heap achieved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2" name="Google Shape;422;p40"/>
          <p:cNvGraphicFramePr/>
          <p:nvPr/>
        </p:nvGraphicFramePr>
        <p:xfrm>
          <a:off x="2095650" y="5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{451B36BA-8F0F-45BB-B251-4F0202851F48}</a:tableStyleId>
              </a:tblPr>
              <a:tblGrid>
                <a:gridCol w="943875"/>
                <a:gridCol w="943875"/>
                <a:gridCol w="943875"/>
                <a:gridCol w="943875"/>
                <a:gridCol w="943875"/>
              </a:tblGrid>
              <a:tr h="43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423" name="Google Shape;423;p40"/>
          <p:cNvSpPr/>
          <p:nvPr/>
        </p:nvSpPr>
        <p:spPr>
          <a:xfrm>
            <a:off x="4168925" y="1796450"/>
            <a:ext cx="544800" cy="544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3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424" name="Google Shape;424;p40"/>
          <p:cNvSpPr/>
          <p:nvPr/>
        </p:nvSpPr>
        <p:spPr>
          <a:xfrm>
            <a:off x="3438600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2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4927275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426" name="Google Shape;426;p40"/>
          <p:cNvCxnSpPr>
            <a:stCxn id="423" idx="4"/>
            <a:endCxn id="424" idx="0"/>
          </p:cNvCxnSpPr>
          <p:nvPr/>
        </p:nvCxnSpPr>
        <p:spPr>
          <a:xfrm flipH="1">
            <a:off x="3711125" y="2341250"/>
            <a:ext cx="7302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40"/>
          <p:cNvCxnSpPr>
            <a:stCxn id="423" idx="4"/>
            <a:endCxn id="425" idx="0"/>
          </p:cNvCxnSpPr>
          <p:nvPr/>
        </p:nvCxnSpPr>
        <p:spPr>
          <a:xfrm>
            <a:off x="4441325" y="2341250"/>
            <a:ext cx="7584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8" name="Google Shape;428;p40"/>
          <p:cNvSpPr txBox="1"/>
          <p:nvPr/>
        </p:nvSpPr>
        <p:spPr>
          <a:xfrm>
            <a:off x="5815925" y="1644050"/>
            <a:ext cx="25725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 the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first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l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ast elements 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each other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" name="Google Shape;433;p41"/>
          <p:cNvGraphicFramePr/>
          <p:nvPr/>
        </p:nvGraphicFramePr>
        <p:xfrm>
          <a:off x="2095650" y="5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{451B36BA-8F0F-45BB-B251-4F0202851F48}</a:tableStyleId>
              </a:tblPr>
              <a:tblGrid>
                <a:gridCol w="943875"/>
                <a:gridCol w="943875"/>
                <a:gridCol w="943875"/>
                <a:gridCol w="943875"/>
                <a:gridCol w="943875"/>
              </a:tblGrid>
              <a:tr h="43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434" name="Google Shape;434;p41"/>
          <p:cNvSpPr/>
          <p:nvPr/>
        </p:nvSpPr>
        <p:spPr>
          <a:xfrm>
            <a:off x="4168925" y="1796450"/>
            <a:ext cx="544800" cy="544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3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435" name="Google Shape;435;p41"/>
          <p:cNvSpPr/>
          <p:nvPr/>
        </p:nvSpPr>
        <p:spPr>
          <a:xfrm>
            <a:off x="3438600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2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436" name="Google Shape;436;p41"/>
          <p:cNvCxnSpPr>
            <a:stCxn id="434" idx="4"/>
            <a:endCxn id="435" idx="0"/>
          </p:cNvCxnSpPr>
          <p:nvPr/>
        </p:nvCxnSpPr>
        <p:spPr>
          <a:xfrm flipH="1">
            <a:off x="3711125" y="2341250"/>
            <a:ext cx="7302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41"/>
          <p:cNvSpPr txBox="1"/>
          <p:nvPr/>
        </p:nvSpPr>
        <p:spPr>
          <a:xfrm>
            <a:off x="5815925" y="1644050"/>
            <a:ext cx="25725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root node from the prior swap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8" name="Google Shape;438;p41"/>
          <p:cNvSpPr txBox="1"/>
          <p:nvPr/>
        </p:nvSpPr>
        <p:spPr>
          <a:xfrm>
            <a:off x="5871150" y="3211850"/>
            <a:ext cx="25725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deleted node sorted and in place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150" y="152400"/>
            <a:ext cx="743538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3" name="Google Shape;443;p42"/>
          <p:cNvGraphicFramePr/>
          <p:nvPr/>
        </p:nvGraphicFramePr>
        <p:xfrm>
          <a:off x="2095650" y="5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{451B36BA-8F0F-45BB-B251-4F0202851F48}</a:tableStyleId>
              </a:tblPr>
              <a:tblGrid>
                <a:gridCol w="943875"/>
                <a:gridCol w="943875"/>
                <a:gridCol w="943875"/>
                <a:gridCol w="943875"/>
                <a:gridCol w="943875"/>
              </a:tblGrid>
              <a:tr h="43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444" name="Google Shape;444;p42"/>
          <p:cNvSpPr/>
          <p:nvPr/>
        </p:nvSpPr>
        <p:spPr>
          <a:xfrm>
            <a:off x="4168925" y="1796450"/>
            <a:ext cx="544800" cy="544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3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445" name="Google Shape;445;p42"/>
          <p:cNvSpPr/>
          <p:nvPr/>
        </p:nvSpPr>
        <p:spPr>
          <a:xfrm>
            <a:off x="3438600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2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446" name="Google Shape;446;p42"/>
          <p:cNvCxnSpPr>
            <a:stCxn id="444" idx="4"/>
            <a:endCxn id="445" idx="0"/>
          </p:cNvCxnSpPr>
          <p:nvPr/>
        </p:nvCxnSpPr>
        <p:spPr>
          <a:xfrm flipH="1">
            <a:off x="3711125" y="2341250"/>
            <a:ext cx="7302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7" name="Google Shape;447;p42"/>
          <p:cNvSpPr txBox="1"/>
          <p:nvPr/>
        </p:nvSpPr>
        <p:spPr>
          <a:xfrm>
            <a:off x="5321300" y="349130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 elements until Max Heap is achieved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8" name="Google Shape;448;p42"/>
          <p:cNvSpPr txBox="1"/>
          <p:nvPr/>
        </p:nvSpPr>
        <p:spPr>
          <a:xfrm>
            <a:off x="5815925" y="16440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 a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 Heap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3" name="Google Shape;453;p43"/>
          <p:cNvGraphicFramePr/>
          <p:nvPr/>
        </p:nvGraphicFramePr>
        <p:xfrm>
          <a:off x="2095650" y="5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{451B36BA-8F0F-45BB-B251-4F0202851F48}</a:tableStyleId>
              </a:tblPr>
              <a:tblGrid>
                <a:gridCol w="943875"/>
                <a:gridCol w="943875"/>
                <a:gridCol w="943875"/>
                <a:gridCol w="943875"/>
                <a:gridCol w="943875"/>
              </a:tblGrid>
              <a:tr h="43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454" name="Google Shape;454;p43"/>
          <p:cNvSpPr/>
          <p:nvPr/>
        </p:nvSpPr>
        <p:spPr>
          <a:xfrm>
            <a:off x="4168925" y="1796450"/>
            <a:ext cx="544800" cy="544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3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455" name="Google Shape;455;p43"/>
          <p:cNvSpPr/>
          <p:nvPr/>
        </p:nvSpPr>
        <p:spPr>
          <a:xfrm>
            <a:off x="3438600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2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456" name="Google Shape;456;p43"/>
          <p:cNvCxnSpPr>
            <a:stCxn id="454" idx="4"/>
            <a:endCxn id="455" idx="0"/>
          </p:cNvCxnSpPr>
          <p:nvPr/>
        </p:nvCxnSpPr>
        <p:spPr>
          <a:xfrm flipH="1">
            <a:off x="3711125" y="2341250"/>
            <a:ext cx="7302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43"/>
          <p:cNvSpPr txBox="1"/>
          <p:nvPr/>
        </p:nvSpPr>
        <p:spPr>
          <a:xfrm>
            <a:off x="5815925" y="16440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 a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 Heap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8" name="Google Shape;458;p43"/>
          <p:cNvSpPr txBox="1"/>
          <p:nvPr/>
        </p:nvSpPr>
        <p:spPr>
          <a:xfrm>
            <a:off x="5321300" y="379610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 Heap achieved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3" name="Google Shape;463;p44"/>
          <p:cNvGraphicFramePr/>
          <p:nvPr/>
        </p:nvGraphicFramePr>
        <p:xfrm>
          <a:off x="2095650" y="5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{451B36BA-8F0F-45BB-B251-4F0202851F48}</a:tableStyleId>
              </a:tblPr>
              <a:tblGrid>
                <a:gridCol w="943875"/>
                <a:gridCol w="943875"/>
                <a:gridCol w="943875"/>
                <a:gridCol w="943875"/>
                <a:gridCol w="943875"/>
              </a:tblGrid>
              <a:tr h="43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464" name="Google Shape;464;p44"/>
          <p:cNvSpPr/>
          <p:nvPr/>
        </p:nvSpPr>
        <p:spPr>
          <a:xfrm>
            <a:off x="4168925" y="1796450"/>
            <a:ext cx="544800" cy="544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2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465" name="Google Shape;465;p44"/>
          <p:cNvSpPr/>
          <p:nvPr/>
        </p:nvSpPr>
        <p:spPr>
          <a:xfrm>
            <a:off x="3438600" y="2667050"/>
            <a:ext cx="544800" cy="54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3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466" name="Google Shape;466;p44"/>
          <p:cNvCxnSpPr>
            <a:stCxn id="464" idx="4"/>
            <a:endCxn id="465" idx="0"/>
          </p:cNvCxnSpPr>
          <p:nvPr/>
        </p:nvCxnSpPr>
        <p:spPr>
          <a:xfrm flipH="1">
            <a:off x="3711125" y="2341250"/>
            <a:ext cx="730200" cy="32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7" name="Google Shape;467;p44"/>
          <p:cNvSpPr txBox="1"/>
          <p:nvPr/>
        </p:nvSpPr>
        <p:spPr>
          <a:xfrm>
            <a:off x="5815925" y="1644050"/>
            <a:ext cx="25725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 the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first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l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ast elements 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each other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2" name="Google Shape;472;p45"/>
          <p:cNvGraphicFramePr/>
          <p:nvPr/>
        </p:nvGraphicFramePr>
        <p:xfrm>
          <a:off x="2095650" y="5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{451B36BA-8F0F-45BB-B251-4F0202851F48}</a:tableStyleId>
              </a:tblPr>
              <a:tblGrid>
                <a:gridCol w="943875"/>
                <a:gridCol w="943875"/>
                <a:gridCol w="943875"/>
                <a:gridCol w="943875"/>
                <a:gridCol w="943875"/>
              </a:tblGrid>
              <a:tr h="43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473" name="Google Shape;473;p45"/>
          <p:cNvSpPr/>
          <p:nvPr/>
        </p:nvSpPr>
        <p:spPr>
          <a:xfrm>
            <a:off x="4168925" y="1796450"/>
            <a:ext cx="544800" cy="544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2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474" name="Google Shape;474;p45"/>
          <p:cNvSpPr txBox="1"/>
          <p:nvPr/>
        </p:nvSpPr>
        <p:spPr>
          <a:xfrm>
            <a:off x="5815925" y="1644050"/>
            <a:ext cx="25725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root node from the prior swap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5" name="Google Shape;475;p45"/>
          <p:cNvSpPr txBox="1"/>
          <p:nvPr/>
        </p:nvSpPr>
        <p:spPr>
          <a:xfrm>
            <a:off x="5871150" y="3211850"/>
            <a:ext cx="25725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deleted node sorted and in place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0" name="Google Shape;480;p46"/>
          <p:cNvGraphicFramePr/>
          <p:nvPr/>
        </p:nvGraphicFramePr>
        <p:xfrm>
          <a:off x="2095650" y="5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{451B36BA-8F0F-45BB-B251-4F0202851F48}</a:tableStyleId>
              </a:tblPr>
              <a:tblGrid>
                <a:gridCol w="943875"/>
                <a:gridCol w="943875"/>
                <a:gridCol w="943875"/>
                <a:gridCol w="943875"/>
                <a:gridCol w="943875"/>
              </a:tblGrid>
              <a:tr h="43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481" name="Google Shape;481;p46"/>
          <p:cNvSpPr/>
          <p:nvPr/>
        </p:nvSpPr>
        <p:spPr>
          <a:xfrm>
            <a:off x="4168925" y="1796450"/>
            <a:ext cx="544800" cy="544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2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482" name="Google Shape;482;p46"/>
          <p:cNvSpPr txBox="1"/>
          <p:nvPr/>
        </p:nvSpPr>
        <p:spPr>
          <a:xfrm>
            <a:off x="2095650" y="3211850"/>
            <a:ext cx="58167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 when left with a single node in the heap.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7" name="Google Shape;487;p47"/>
          <p:cNvGraphicFramePr/>
          <p:nvPr/>
        </p:nvGraphicFramePr>
        <p:xfrm>
          <a:off x="2095650" y="178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{451B36BA-8F0F-45BB-B251-4F0202851F48}</a:tableStyleId>
              </a:tblPr>
              <a:tblGrid>
                <a:gridCol w="943875"/>
                <a:gridCol w="943875"/>
                <a:gridCol w="943875"/>
                <a:gridCol w="943875"/>
                <a:gridCol w="943875"/>
              </a:tblGrid>
              <a:tr h="43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488" name="Google Shape;488;p47"/>
          <p:cNvSpPr txBox="1"/>
          <p:nvPr/>
        </p:nvSpPr>
        <p:spPr>
          <a:xfrm>
            <a:off x="2324250" y="3211850"/>
            <a:ext cx="58167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 is sorted in ascending order now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8"/>
          <p:cNvSpPr txBox="1"/>
          <p:nvPr/>
        </p:nvSpPr>
        <p:spPr>
          <a:xfrm>
            <a:off x="401400" y="4119925"/>
            <a:ext cx="54234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 Performance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94" name="Google Shape;494;p48"/>
          <p:cNvGraphicFramePr/>
          <p:nvPr/>
        </p:nvGraphicFramePr>
        <p:xfrm>
          <a:off x="952500" y="12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{451B36BA-8F0F-45BB-B251-4F0202851F48}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Initialization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O(n)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Removing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O(log n)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Adding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O(log n)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9"/>
          <p:cNvSpPr txBox="1"/>
          <p:nvPr/>
        </p:nvSpPr>
        <p:spPr>
          <a:xfrm>
            <a:off x="401400" y="4119925"/>
            <a:ext cx="54234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 Sort Performance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500" name="Google Shape;500;p49"/>
          <p:cNvGraphicFramePr/>
          <p:nvPr/>
        </p:nvGraphicFramePr>
        <p:xfrm>
          <a:off x="952500" y="12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{451B36BA-8F0F-45BB-B251-4F0202851F48}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Best Case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O(n log n)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Worst Case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O(n log n)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Average Case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O(n log n)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0"/>
          <p:cNvSpPr txBox="1"/>
          <p:nvPr/>
        </p:nvSpPr>
        <p:spPr>
          <a:xfrm>
            <a:off x="4172675" y="3869700"/>
            <a:ext cx="45219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6" name="Google Shape;506;p50"/>
          <p:cNvSpPr txBox="1"/>
          <p:nvPr/>
        </p:nvSpPr>
        <p:spPr>
          <a:xfrm>
            <a:off x="2881025" y="4437125"/>
            <a:ext cx="5806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 Sort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07" name="Google Shape;5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037876">
            <a:off x="336250" y="4127725"/>
            <a:ext cx="739200" cy="7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50"/>
          <p:cNvSpPr/>
          <p:nvPr/>
        </p:nvSpPr>
        <p:spPr>
          <a:xfrm>
            <a:off x="1099525" y="3725270"/>
            <a:ext cx="1857700" cy="547425"/>
          </a:xfrm>
          <a:custGeom>
            <a:rect b="b" l="l" r="r" t="t"/>
            <a:pathLst>
              <a:path extrusionOk="0" h="21897" w="74308">
                <a:moveTo>
                  <a:pt x="0" y="21897"/>
                </a:moveTo>
                <a:cubicBezTo>
                  <a:pt x="3647" y="18250"/>
                  <a:pt x="14448" y="155"/>
                  <a:pt x="21879" y="17"/>
                </a:cubicBezTo>
                <a:cubicBezTo>
                  <a:pt x="29310" y="-121"/>
                  <a:pt x="35847" y="20589"/>
                  <a:pt x="44585" y="21071"/>
                </a:cubicBezTo>
                <a:cubicBezTo>
                  <a:pt x="53323" y="21553"/>
                  <a:pt x="69354" y="5934"/>
                  <a:pt x="74308" y="2907"/>
                </a:cubicBezTo>
              </a:path>
            </a:pathLst>
          </a:cu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970625" y="21237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0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2000500" y="10346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1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2000500" y="18031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2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2000500" y="3271750"/>
            <a:ext cx="4977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4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3049050" y="27863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3049050" y="37571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8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165625" y="16383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6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3125250" y="9925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4032250" y="3842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9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79" name="Google Shape;79;p16"/>
          <p:cNvCxnSpPr>
            <a:stCxn id="70" idx="6"/>
            <a:endCxn id="71" idx="2"/>
          </p:cNvCxnSpPr>
          <p:nvPr/>
        </p:nvCxnSpPr>
        <p:spPr>
          <a:xfrm flipH="1" rot="10800000">
            <a:off x="1456025" y="1277475"/>
            <a:ext cx="544500" cy="108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6"/>
          <p:cNvCxnSpPr>
            <a:stCxn id="70" idx="6"/>
            <a:endCxn id="72" idx="2"/>
          </p:cNvCxnSpPr>
          <p:nvPr/>
        </p:nvCxnSpPr>
        <p:spPr>
          <a:xfrm flipH="1" rot="10800000">
            <a:off x="1456025" y="2045775"/>
            <a:ext cx="544500" cy="320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6"/>
          <p:cNvCxnSpPr>
            <a:stCxn id="70" idx="6"/>
            <a:endCxn id="73" idx="2"/>
          </p:cNvCxnSpPr>
          <p:nvPr/>
        </p:nvCxnSpPr>
        <p:spPr>
          <a:xfrm>
            <a:off x="1456025" y="2366475"/>
            <a:ext cx="544500" cy="114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>
            <a:stCxn id="73" idx="6"/>
            <a:endCxn id="75" idx="2"/>
          </p:cNvCxnSpPr>
          <p:nvPr/>
        </p:nvCxnSpPr>
        <p:spPr>
          <a:xfrm>
            <a:off x="2498200" y="3514450"/>
            <a:ext cx="550800" cy="48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>
            <a:stCxn id="73" idx="6"/>
            <a:endCxn id="74" idx="2"/>
          </p:cNvCxnSpPr>
          <p:nvPr/>
        </p:nvCxnSpPr>
        <p:spPr>
          <a:xfrm flipH="1" rot="10800000">
            <a:off x="2498200" y="3029050"/>
            <a:ext cx="550800" cy="48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>
            <a:stCxn id="72" idx="6"/>
            <a:endCxn id="76" idx="2"/>
          </p:cNvCxnSpPr>
          <p:nvPr/>
        </p:nvCxnSpPr>
        <p:spPr>
          <a:xfrm flipH="1" rot="10800000">
            <a:off x="2485900" y="1881150"/>
            <a:ext cx="679800" cy="16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>
            <a:stCxn id="72" idx="6"/>
            <a:endCxn id="77" idx="2"/>
          </p:cNvCxnSpPr>
          <p:nvPr/>
        </p:nvCxnSpPr>
        <p:spPr>
          <a:xfrm flipH="1" rot="10800000">
            <a:off x="2485900" y="1235250"/>
            <a:ext cx="639300" cy="810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>
            <a:stCxn id="72" idx="6"/>
            <a:endCxn id="87" idx="2"/>
          </p:cNvCxnSpPr>
          <p:nvPr/>
        </p:nvCxnSpPr>
        <p:spPr>
          <a:xfrm flipH="1" rot="10800000">
            <a:off x="2485900" y="589350"/>
            <a:ext cx="639300" cy="145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6"/>
          <p:cNvSpPr txBox="1"/>
          <p:nvPr/>
        </p:nvSpPr>
        <p:spPr>
          <a:xfrm>
            <a:off x="5078150" y="10840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Heaps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trees where ordering from parent to child exists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01400" y="4272325"/>
            <a:ext cx="3402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 as a Tree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5078150" y="28366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tree is an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 ordered tree and consequently, a heap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because of the nodes being ascending in order.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3125250" y="34672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7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91" name="Google Shape;91;p16"/>
          <p:cNvCxnSpPr>
            <a:stCxn id="77" idx="6"/>
            <a:endCxn id="78" idx="2"/>
          </p:cNvCxnSpPr>
          <p:nvPr/>
        </p:nvCxnSpPr>
        <p:spPr>
          <a:xfrm flipH="1" rot="10800000">
            <a:off x="3610650" y="626850"/>
            <a:ext cx="421500" cy="60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970625" y="21237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0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2000500" y="10346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1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2000500" y="18031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4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2000500" y="3271750"/>
            <a:ext cx="4977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4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3049050" y="27863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3049050" y="37571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8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3165625" y="16383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6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3125250" y="9925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4032250" y="3842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9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105" name="Google Shape;105;p17"/>
          <p:cNvCxnSpPr>
            <a:stCxn id="96" idx="6"/>
            <a:endCxn id="97" idx="2"/>
          </p:cNvCxnSpPr>
          <p:nvPr/>
        </p:nvCxnSpPr>
        <p:spPr>
          <a:xfrm flipH="1" rot="10800000">
            <a:off x="1456025" y="1277475"/>
            <a:ext cx="544500" cy="108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7"/>
          <p:cNvCxnSpPr>
            <a:stCxn id="96" idx="6"/>
            <a:endCxn id="98" idx="2"/>
          </p:cNvCxnSpPr>
          <p:nvPr/>
        </p:nvCxnSpPr>
        <p:spPr>
          <a:xfrm flipH="1" rot="10800000">
            <a:off x="1456025" y="2045775"/>
            <a:ext cx="544500" cy="320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7"/>
          <p:cNvCxnSpPr>
            <a:stCxn id="96" idx="6"/>
            <a:endCxn id="99" idx="2"/>
          </p:cNvCxnSpPr>
          <p:nvPr/>
        </p:nvCxnSpPr>
        <p:spPr>
          <a:xfrm>
            <a:off x="1456025" y="2366475"/>
            <a:ext cx="544500" cy="114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7"/>
          <p:cNvCxnSpPr>
            <a:stCxn id="99" idx="6"/>
            <a:endCxn id="101" idx="2"/>
          </p:cNvCxnSpPr>
          <p:nvPr/>
        </p:nvCxnSpPr>
        <p:spPr>
          <a:xfrm>
            <a:off x="2498200" y="3514450"/>
            <a:ext cx="550800" cy="48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7"/>
          <p:cNvCxnSpPr>
            <a:stCxn id="99" idx="6"/>
            <a:endCxn id="100" idx="2"/>
          </p:cNvCxnSpPr>
          <p:nvPr/>
        </p:nvCxnSpPr>
        <p:spPr>
          <a:xfrm flipH="1" rot="10800000">
            <a:off x="2498200" y="3029050"/>
            <a:ext cx="550800" cy="48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>
            <a:stCxn id="98" idx="6"/>
            <a:endCxn id="102" idx="2"/>
          </p:cNvCxnSpPr>
          <p:nvPr/>
        </p:nvCxnSpPr>
        <p:spPr>
          <a:xfrm flipH="1" rot="10800000">
            <a:off x="2485900" y="1881150"/>
            <a:ext cx="679800" cy="16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7"/>
          <p:cNvCxnSpPr>
            <a:stCxn id="98" idx="6"/>
            <a:endCxn id="103" idx="2"/>
          </p:cNvCxnSpPr>
          <p:nvPr/>
        </p:nvCxnSpPr>
        <p:spPr>
          <a:xfrm flipH="1" rot="10800000">
            <a:off x="2485900" y="1235250"/>
            <a:ext cx="639300" cy="810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7"/>
          <p:cNvCxnSpPr>
            <a:stCxn id="98" idx="6"/>
            <a:endCxn id="113" idx="2"/>
          </p:cNvCxnSpPr>
          <p:nvPr/>
        </p:nvCxnSpPr>
        <p:spPr>
          <a:xfrm flipH="1" rot="10800000">
            <a:off x="2485900" y="589350"/>
            <a:ext cx="639300" cy="145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7"/>
          <p:cNvSpPr txBox="1"/>
          <p:nvPr/>
        </p:nvSpPr>
        <p:spPr>
          <a:xfrm>
            <a:off x="5078150" y="10840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Heaps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trees where ordering from parent to child exists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01400" y="4272325"/>
            <a:ext cx="54234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Still a valid Heap as a Tree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5078150" y="28366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tree is an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 ordered tree and consequently, a heap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because of the nodes being ascending in order.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3125250" y="34672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7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117" name="Google Shape;117;p17"/>
          <p:cNvCxnSpPr>
            <a:stCxn id="103" idx="6"/>
            <a:endCxn id="104" idx="2"/>
          </p:cNvCxnSpPr>
          <p:nvPr/>
        </p:nvCxnSpPr>
        <p:spPr>
          <a:xfrm flipH="1" rot="10800000">
            <a:off x="3610650" y="626850"/>
            <a:ext cx="421500" cy="60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970625" y="21237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4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2000500" y="10346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1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2000500" y="18031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2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2000500" y="3271750"/>
            <a:ext cx="4977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3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3049050" y="27863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3049050" y="37571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8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3165625" y="16383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6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3125250" y="9925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4032250" y="3842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9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131" name="Google Shape;131;p18"/>
          <p:cNvCxnSpPr>
            <a:stCxn id="122" idx="6"/>
            <a:endCxn id="123" idx="2"/>
          </p:cNvCxnSpPr>
          <p:nvPr/>
        </p:nvCxnSpPr>
        <p:spPr>
          <a:xfrm flipH="1" rot="10800000">
            <a:off x="1456025" y="1277475"/>
            <a:ext cx="544500" cy="108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8"/>
          <p:cNvCxnSpPr>
            <a:stCxn id="122" idx="6"/>
            <a:endCxn id="124" idx="2"/>
          </p:cNvCxnSpPr>
          <p:nvPr/>
        </p:nvCxnSpPr>
        <p:spPr>
          <a:xfrm flipH="1" rot="10800000">
            <a:off x="1456025" y="2045775"/>
            <a:ext cx="544500" cy="320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8"/>
          <p:cNvCxnSpPr>
            <a:stCxn id="122" idx="6"/>
            <a:endCxn id="125" idx="2"/>
          </p:cNvCxnSpPr>
          <p:nvPr/>
        </p:nvCxnSpPr>
        <p:spPr>
          <a:xfrm>
            <a:off x="1456025" y="2366475"/>
            <a:ext cx="544500" cy="114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8"/>
          <p:cNvCxnSpPr>
            <a:stCxn id="125" idx="6"/>
            <a:endCxn id="127" idx="2"/>
          </p:cNvCxnSpPr>
          <p:nvPr/>
        </p:nvCxnSpPr>
        <p:spPr>
          <a:xfrm>
            <a:off x="2498200" y="3514450"/>
            <a:ext cx="550800" cy="48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8"/>
          <p:cNvCxnSpPr>
            <a:stCxn id="125" idx="6"/>
            <a:endCxn id="126" idx="2"/>
          </p:cNvCxnSpPr>
          <p:nvPr/>
        </p:nvCxnSpPr>
        <p:spPr>
          <a:xfrm flipH="1" rot="10800000">
            <a:off x="2498200" y="3029050"/>
            <a:ext cx="550800" cy="48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8"/>
          <p:cNvCxnSpPr>
            <a:stCxn id="124" idx="6"/>
            <a:endCxn id="128" idx="2"/>
          </p:cNvCxnSpPr>
          <p:nvPr/>
        </p:nvCxnSpPr>
        <p:spPr>
          <a:xfrm flipH="1" rot="10800000">
            <a:off x="2485900" y="1881150"/>
            <a:ext cx="679800" cy="16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8"/>
          <p:cNvCxnSpPr>
            <a:stCxn id="124" idx="6"/>
            <a:endCxn id="129" idx="2"/>
          </p:cNvCxnSpPr>
          <p:nvPr/>
        </p:nvCxnSpPr>
        <p:spPr>
          <a:xfrm flipH="1" rot="10800000">
            <a:off x="2485900" y="1235250"/>
            <a:ext cx="639300" cy="810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8"/>
          <p:cNvCxnSpPr>
            <a:stCxn id="124" idx="6"/>
            <a:endCxn id="139" idx="2"/>
          </p:cNvCxnSpPr>
          <p:nvPr/>
        </p:nvCxnSpPr>
        <p:spPr>
          <a:xfrm flipH="1" rot="10800000">
            <a:off x="2485900" y="589350"/>
            <a:ext cx="639300" cy="145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8"/>
          <p:cNvSpPr txBox="1"/>
          <p:nvPr/>
        </p:nvSpPr>
        <p:spPr>
          <a:xfrm>
            <a:off x="401400" y="4272325"/>
            <a:ext cx="54234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a valid Heap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5078150" y="28366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tree is an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invalid heap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because of the root node being out of order.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3125250" y="34672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7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142" name="Google Shape;142;p18"/>
          <p:cNvCxnSpPr>
            <a:stCxn id="129" idx="6"/>
            <a:endCxn id="130" idx="2"/>
          </p:cNvCxnSpPr>
          <p:nvPr/>
        </p:nvCxnSpPr>
        <p:spPr>
          <a:xfrm flipH="1" rot="10800000">
            <a:off x="3610650" y="626850"/>
            <a:ext cx="421500" cy="60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401400" y="4119925"/>
            <a:ext cx="54234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 Performance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48" name="Google Shape;148;p19"/>
          <p:cNvGraphicFramePr/>
          <p:nvPr/>
        </p:nvGraphicFramePr>
        <p:xfrm>
          <a:off x="952500" y="12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{451B36BA-8F0F-45BB-B251-4F0202851F48}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Initialization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O(n)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Dequeueing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O(log n)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Enqueueing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O(log n)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Peeking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O(1)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401400" y="4119925"/>
            <a:ext cx="54234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Steps for Heap Sort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1026625" y="857075"/>
            <a:ext cx="7225200" cy="2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AutoNum type="arabicParenR"/>
            </a:pP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Max Heap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AutoNum type="arabicParenR"/>
            </a:pP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AutoNum type="arabicParenR"/>
            </a:pP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Google Shape;159;p21"/>
          <p:cNvGraphicFramePr/>
          <p:nvPr/>
        </p:nvGraphicFramePr>
        <p:xfrm>
          <a:off x="2095650" y="5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{451B36BA-8F0F-45BB-B251-4F0202851F48}</a:tableStyleId>
              </a:tblPr>
              <a:tblGrid>
                <a:gridCol w="943875"/>
                <a:gridCol w="943875"/>
                <a:gridCol w="943875"/>
                <a:gridCol w="943875"/>
                <a:gridCol w="943875"/>
              </a:tblGrid>
              <a:tr h="43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0" name="Google Shape;160;p21"/>
          <p:cNvSpPr txBox="1"/>
          <p:nvPr/>
        </p:nvSpPr>
        <p:spPr>
          <a:xfrm>
            <a:off x="493225" y="2228675"/>
            <a:ext cx="7665300" cy="2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 with unsorted array and convert into a binary tree</a:t>
            </a:r>
            <a:endParaRPr b="1" sz="3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b="1" sz="3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