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73BEE6-F06F-4BE0-86FF-45BDBD2EC777}">
  <a:tblStyle styleId="{6C73BEE6-F06F-4BE0-86FF-45BDBD2EC77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2DB2B5C-417F-4231-BB62-D67052A8872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a03077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a03077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a03077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a03077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03077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a03077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2ad7f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2ad7f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ad7ff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ad7ff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0b0011000, 0x18, 219, 0xDB, 175, 0b10101111, 0x65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a03077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a03077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ad7ffd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ad7ffd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a03077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a03077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aa2423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aa2423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aa2423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aa242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03077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03077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a03077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a03077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3F3F3"/>
                </a:solidFill>
              </a:rPr>
              <a:t>Review for</a:t>
            </a:r>
            <a:r>
              <a:rPr lang="en" sz="4800"/>
              <a:t> </a:t>
            </a:r>
            <a:r>
              <a:rPr lang="en"/>
              <a:t>Midterms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22"/>
          <p:cNvSpPr txBox="1"/>
          <p:nvPr/>
        </p:nvSpPr>
        <p:spPr>
          <a:xfrm>
            <a:off x="543575" y="499850"/>
            <a:ext cx="8319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Bubble Sort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660175" y="180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{52DB2B5C-417F-4231-BB62-D67052A88726}</a:tableStyleId>
              </a:tblPr>
              <a:tblGrid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</a:tblGrid>
              <a:tr h="7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90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23"/>
          <p:cNvSpPr txBox="1"/>
          <p:nvPr/>
        </p:nvSpPr>
        <p:spPr>
          <a:xfrm>
            <a:off x="543575" y="499850"/>
            <a:ext cx="8319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Search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Target = 40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660175" y="180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{52DB2B5C-417F-4231-BB62-D67052A88726}</a:tableStyleId>
              </a:tblPr>
              <a:tblGrid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</a:tblGrid>
              <a:tr h="7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27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90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24"/>
          <p:cNvSpPr txBox="1"/>
          <p:nvPr/>
        </p:nvSpPr>
        <p:spPr>
          <a:xfrm>
            <a:off x="543575" y="499850"/>
            <a:ext cx="8319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Binary</a:t>
            </a: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Search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Target = 84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660175" y="180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{52DB2B5C-417F-4231-BB62-D67052A88726}</a:tableStyleId>
              </a:tblPr>
              <a:tblGrid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  <a:gridCol w="845825"/>
              </a:tblGrid>
              <a:tr h="7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9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93675" y="4223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Convert the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following</a:t>
            </a:r>
            <a:endParaRPr sz="300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318200" y="794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{6C73BEE6-F06F-4BE0-86FF-45BDBD2EC777}</a:tableStyleId>
              </a:tblPr>
              <a:tblGrid>
                <a:gridCol w="2169200"/>
                <a:gridCol w="2169200"/>
                <a:gridCol w="2169200"/>
              </a:tblGrid>
              <a:tr h="58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Decimal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Binary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Hexadecimal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24</a:t>
                      </a:r>
                      <a:r>
                        <a:rPr baseline="-25000" lang="en" sz="1800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0b11011011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0xAF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101</a:t>
                      </a:r>
                      <a:r>
                        <a:rPr baseline="-25000" lang="en" sz="18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5"/>
          <p:cNvSpPr txBox="1"/>
          <p:nvPr/>
        </p:nvSpPr>
        <p:spPr>
          <a:xfrm>
            <a:off x="568125" y="1199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Algorithm X(A, n)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integer array A with n elements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integer x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i ← 0 to n-1 do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 ← (A[i] * A[i]) + 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 s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6"/>
          <p:cNvSpPr txBox="1"/>
          <p:nvPr/>
        </p:nvSpPr>
        <p:spPr>
          <a:xfrm>
            <a:off x="568125" y="1199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Algorithm Y(a, b, c, d)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4 integers representing coordinate values of 2 points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 double x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← (d - b) / (c - a)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eturn s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7"/>
          <p:cNvSpPr txBox="1"/>
          <p:nvPr/>
        </p:nvSpPr>
        <p:spPr>
          <a:xfrm>
            <a:off x="543575" y="499850"/>
            <a:ext cx="8319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an algorithm for the following use-case: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Algorithm Z(A)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array of integers 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array with only the even numbers from 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8"/>
          <p:cNvSpPr txBox="1"/>
          <p:nvPr/>
        </p:nvSpPr>
        <p:spPr>
          <a:xfrm>
            <a:off x="543575" y="499850"/>
            <a:ext cx="8319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an algorithm for the following use-case: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Algorithm R(A)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array of integers 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reversed array 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9"/>
          <p:cNvSpPr txBox="1"/>
          <p:nvPr/>
        </p:nvSpPr>
        <p:spPr>
          <a:xfrm>
            <a:off x="543575" y="499850"/>
            <a:ext cx="8319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an algorithm for the following use-case: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Algorithm B(a,b,c,d,e,f,g,h)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 set of points a - h for a quadrilateral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perimeter of the quadrilateral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20"/>
          <p:cNvSpPr txBox="1"/>
          <p:nvPr/>
        </p:nvSpPr>
        <p:spPr>
          <a:xfrm>
            <a:off x="543575" y="499850"/>
            <a:ext cx="8319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an algorithm for the following use-case: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Algorithm L(A)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array of integers 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array that returns the square of all odd numbers in the original array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21"/>
          <p:cNvSpPr txBox="1"/>
          <p:nvPr/>
        </p:nvSpPr>
        <p:spPr>
          <a:xfrm>
            <a:off x="543575" y="499850"/>
            <a:ext cx="8319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Big-O Notation of the FF: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+ 4n + n</a:t>
            </a:r>
            <a:r>
              <a:rPr b="1" baseline="30000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30000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2logn + 5n + n</a:t>
            </a:r>
            <a:r>
              <a:rPr b="1" baseline="30000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30000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 + 3n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2n + 390n</a:t>
            </a:r>
            <a:r>
              <a:rPr b="1" baseline="30000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30000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nlogn + 3n</a:t>
            </a:r>
            <a:r>
              <a:rPr b="1" baseline="30000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