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4D9FF"/>
    <a:srgbClr val="FBFBF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5" d="100"/>
          <a:sy n="65" d="100"/>
        </p:scale>
        <p:origin x="93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C7F1F-D82F-D463-D03E-2AE96214E3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G"/>
          </a:p>
        </p:txBody>
      </p:sp>
      <p:sp>
        <p:nvSpPr>
          <p:cNvPr id="3" name="Subtitle 2">
            <a:extLst>
              <a:ext uri="{FF2B5EF4-FFF2-40B4-BE49-F238E27FC236}">
                <a16:creationId xmlns:a16="http://schemas.microsoft.com/office/drawing/2014/main" id="{3EFF3A39-B818-714D-F33E-BA0630959B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G"/>
          </a:p>
        </p:txBody>
      </p:sp>
      <p:sp>
        <p:nvSpPr>
          <p:cNvPr id="4" name="Date Placeholder 3">
            <a:extLst>
              <a:ext uri="{FF2B5EF4-FFF2-40B4-BE49-F238E27FC236}">
                <a16:creationId xmlns:a16="http://schemas.microsoft.com/office/drawing/2014/main" id="{A965BE99-80D3-9CD6-9907-6C7949A145EF}"/>
              </a:ext>
            </a:extLst>
          </p:cNvPr>
          <p:cNvSpPr>
            <a:spLocks noGrp="1"/>
          </p:cNvSpPr>
          <p:nvPr>
            <p:ph type="dt" sz="half" idx="10"/>
          </p:nvPr>
        </p:nvSpPr>
        <p:spPr/>
        <p:txBody>
          <a:bodyPr/>
          <a:lstStyle/>
          <a:p>
            <a:fld id="{53E9BFBE-E696-45CD-9993-75CD01869244}" type="datetimeFigureOut">
              <a:rPr lang="en-NG" smtClean="0"/>
              <a:t>11/07/2025</a:t>
            </a:fld>
            <a:endParaRPr lang="en-NG"/>
          </a:p>
        </p:txBody>
      </p:sp>
      <p:sp>
        <p:nvSpPr>
          <p:cNvPr id="5" name="Footer Placeholder 4">
            <a:extLst>
              <a:ext uri="{FF2B5EF4-FFF2-40B4-BE49-F238E27FC236}">
                <a16:creationId xmlns:a16="http://schemas.microsoft.com/office/drawing/2014/main" id="{13F5BB27-5410-34D0-7DEE-38F33279F0CA}"/>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316A7F30-0220-ABF4-4026-8CA9A5AB557C}"/>
              </a:ext>
            </a:extLst>
          </p:cNvPr>
          <p:cNvSpPr>
            <a:spLocks noGrp="1"/>
          </p:cNvSpPr>
          <p:nvPr>
            <p:ph type="sldNum" sz="quarter" idx="12"/>
          </p:nvPr>
        </p:nvSpPr>
        <p:spPr/>
        <p:txBody>
          <a:bodyPr/>
          <a:lstStyle/>
          <a:p>
            <a:fld id="{5CD91D48-3D87-4F74-87AD-6A9BBA95302B}" type="slidenum">
              <a:rPr lang="en-NG" smtClean="0"/>
              <a:t>‹#›</a:t>
            </a:fld>
            <a:endParaRPr lang="en-NG"/>
          </a:p>
        </p:txBody>
      </p:sp>
    </p:spTree>
    <p:extLst>
      <p:ext uri="{BB962C8B-B14F-4D97-AF65-F5344CB8AC3E}">
        <p14:creationId xmlns:p14="http://schemas.microsoft.com/office/powerpoint/2010/main" val="4082537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F5F79-61D1-010B-3197-157164A92B3F}"/>
              </a:ext>
            </a:extLst>
          </p:cNvPr>
          <p:cNvSpPr>
            <a:spLocks noGrp="1"/>
          </p:cNvSpPr>
          <p:nvPr>
            <p:ph type="title"/>
          </p:nvPr>
        </p:nvSpPr>
        <p:spPr/>
        <p:txBody>
          <a:bodyPr/>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5D097DD9-5B7E-9364-15F0-3ABD04D4A0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7FE00CD3-FF1D-D075-2FF2-E1EF6B51DA6D}"/>
              </a:ext>
            </a:extLst>
          </p:cNvPr>
          <p:cNvSpPr>
            <a:spLocks noGrp="1"/>
          </p:cNvSpPr>
          <p:nvPr>
            <p:ph type="dt" sz="half" idx="10"/>
          </p:nvPr>
        </p:nvSpPr>
        <p:spPr/>
        <p:txBody>
          <a:bodyPr/>
          <a:lstStyle/>
          <a:p>
            <a:fld id="{53E9BFBE-E696-45CD-9993-75CD01869244}" type="datetimeFigureOut">
              <a:rPr lang="en-NG" smtClean="0"/>
              <a:t>11/07/2025</a:t>
            </a:fld>
            <a:endParaRPr lang="en-NG"/>
          </a:p>
        </p:txBody>
      </p:sp>
      <p:sp>
        <p:nvSpPr>
          <p:cNvPr id="5" name="Footer Placeholder 4">
            <a:extLst>
              <a:ext uri="{FF2B5EF4-FFF2-40B4-BE49-F238E27FC236}">
                <a16:creationId xmlns:a16="http://schemas.microsoft.com/office/drawing/2014/main" id="{830613DE-5A7F-F132-FFF7-DCB6982BD1D6}"/>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92BA805A-FB31-576A-2981-2E26CC812F50}"/>
              </a:ext>
            </a:extLst>
          </p:cNvPr>
          <p:cNvSpPr>
            <a:spLocks noGrp="1"/>
          </p:cNvSpPr>
          <p:nvPr>
            <p:ph type="sldNum" sz="quarter" idx="12"/>
          </p:nvPr>
        </p:nvSpPr>
        <p:spPr/>
        <p:txBody>
          <a:bodyPr/>
          <a:lstStyle/>
          <a:p>
            <a:fld id="{5CD91D48-3D87-4F74-87AD-6A9BBA95302B}" type="slidenum">
              <a:rPr lang="en-NG" smtClean="0"/>
              <a:t>‹#›</a:t>
            </a:fld>
            <a:endParaRPr lang="en-NG"/>
          </a:p>
        </p:txBody>
      </p:sp>
    </p:spTree>
    <p:extLst>
      <p:ext uri="{BB962C8B-B14F-4D97-AF65-F5344CB8AC3E}">
        <p14:creationId xmlns:p14="http://schemas.microsoft.com/office/powerpoint/2010/main" val="1233046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FD4853-C34E-AC60-B294-DE7C7C5ED1F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3F063829-2EF4-C249-609A-8F366190FD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B9E02C8B-4B21-3E68-6D0E-04DB5BFA3287}"/>
              </a:ext>
            </a:extLst>
          </p:cNvPr>
          <p:cNvSpPr>
            <a:spLocks noGrp="1"/>
          </p:cNvSpPr>
          <p:nvPr>
            <p:ph type="dt" sz="half" idx="10"/>
          </p:nvPr>
        </p:nvSpPr>
        <p:spPr/>
        <p:txBody>
          <a:bodyPr/>
          <a:lstStyle/>
          <a:p>
            <a:fld id="{53E9BFBE-E696-45CD-9993-75CD01869244}" type="datetimeFigureOut">
              <a:rPr lang="en-NG" smtClean="0"/>
              <a:t>11/07/2025</a:t>
            </a:fld>
            <a:endParaRPr lang="en-NG"/>
          </a:p>
        </p:txBody>
      </p:sp>
      <p:sp>
        <p:nvSpPr>
          <p:cNvPr id="5" name="Footer Placeholder 4">
            <a:extLst>
              <a:ext uri="{FF2B5EF4-FFF2-40B4-BE49-F238E27FC236}">
                <a16:creationId xmlns:a16="http://schemas.microsoft.com/office/drawing/2014/main" id="{C683E7FD-EADD-B526-7395-1098FBAD2A7A}"/>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3CE59DD3-32D1-46A3-20A7-C0E3CE477F8B}"/>
              </a:ext>
            </a:extLst>
          </p:cNvPr>
          <p:cNvSpPr>
            <a:spLocks noGrp="1"/>
          </p:cNvSpPr>
          <p:nvPr>
            <p:ph type="sldNum" sz="quarter" idx="12"/>
          </p:nvPr>
        </p:nvSpPr>
        <p:spPr/>
        <p:txBody>
          <a:bodyPr/>
          <a:lstStyle/>
          <a:p>
            <a:fld id="{5CD91D48-3D87-4F74-87AD-6A9BBA95302B}" type="slidenum">
              <a:rPr lang="en-NG" smtClean="0"/>
              <a:t>‹#›</a:t>
            </a:fld>
            <a:endParaRPr lang="en-NG"/>
          </a:p>
        </p:txBody>
      </p:sp>
    </p:spTree>
    <p:extLst>
      <p:ext uri="{BB962C8B-B14F-4D97-AF65-F5344CB8AC3E}">
        <p14:creationId xmlns:p14="http://schemas.microsoft.com/office/powerpoint/2010/main" val="4201777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E89BE-4193-AD21-58A8-85F74DEF1E51}"/>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0CDDA876-7A50-62C4-0FB8-960D13A527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FAC57F6D-9BDE-759B-0620-510BDBFD74BD}"/>
              </a:ext>
            </a:extLst>
          </p:cNvPr>
          <p:cNvSpPr>
            <a:spLocks noGrp="1"/>
          </p:cNvSpPr>
          <p:nvPr>
            <p:ph type="dt" sz="half" idx="10"/>
          </p:nvPr>
        </p:nvSpPr>
        <p:spPr/>
        <p:txBody>
          <a:bodyPr/>
          <a:lstStyle/>
          <a:p>
            <a:fld id="{53E9BFBE-E696-45CD-9993-75CD01869244}" type="datetimeFigureOut">
              <a:rPr lang="en-NG" smtClean="0"/>
              <a:t>11/07/2025</a:t>
            </a:fld>
            <a:endParaRPr lang="en-NG"/>
          </a:p>
        </p:txBody>
      </p:sp>
      <p:sp>
        <p:nvSpPr>
          <p:cNvPr id="5" name="Footer Placeholder 4">
            <a:extLst>
              <a:ext uri="{FF2B5EF4-FFF2-40B4-BE49-F238E27FC236}">
                <a16:creationId xmlns:a16="http://schemas.microsoft.com/office/drawing/2014/main" id="{6B802FDB-4645-26FE-3619-3FC19EC663CB}"/>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B54A895E-0D80-54A7-BB31-E865B72345B5}"/>
              </a:ext>
            </a:extLst>
          </p:cNvPr>
          <p:cNvSpPr>
            <a:spLocks noGrp="1"/>
          </p:cNvSpPr>
          <p:nvPr>
            <p:ph type="sldNum" sz="quarter" idx="12"/>
          </p:nvPr>
        </p:nvSpPr>
        <p:spPr/>
        <p:txBody>
          <a:bodyPr/>
          <a:lstStyle/>
          <a:p>
            <a:fld id="{5CD91D48-3D87-4F74-87AD-6A9BBA95302B}" type="slidenum">
              <a:rPr lang="en-NG" smtClean="0"/>
              <a:t>‹#›</a:t>
            </a:fld>
            <a:endParaRPr lang="en-NG"/>
          </a:p>
        </p:txBody>
      </p:sp>
    </p:spTree>
    <p:extLst>
      <p:ext uri="{BB962C8B-B14F-4D97-AF65-F5344CB8AC3E}">
        <p14:creationId xmlns:p14="http://schemas.microsoft.com/office/powerpoint/2010/main" val="1547479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21AAA-0ED7-A4DB-DADD-A0363F6236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G"/>
          </a:p>
        </p:txBody>
      </p:sp>
      <p:sp>
        <p:nvSpPr>
          <p:cNvPr id="3" name="Text Placeholder 2">
            <a:extLst>
              <a:ext uri="{FF2B5EF4-FFF2-40B4-BE49-F238E27FC236}">
                <a16:creationId xmlns:a16="http://schemas.microsoft.com/office/drawing/2014/main" id="{6E6BD1AB-06C4-6E48-C049-5604B365122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6AA611-D6DF-47DA-06DB-700F173CB549}"/>
              </a:ext>
            </a:extLst>
          </p:cNvPr>
          <p:cNvSpPr>
            <a:spLocks noGrp="1"/>
          </p:cNvSpPr>
          <p:nvPr>
            <p:ph type="dt" sz="half" idx="10"/>
          </p:nvPr>
        </p:nvSpPr>
        <p:spPr/>
        <p:txBody>
          <a:bodyPr/>
          <a:lstStyle/>
          <a:p>
            <a:fld id="{53E9BFBE-E696-45CD-9993-75CD01869244}" type="datetimeFigureOut">
              <a:rPr lang="en-NG" smtClean="0"/>
              <a:t>11/07/2025</a:t>
            </a:fld>
            <a:endParaRPr lang="en-NG"/>
          </a:p>
        </p:txBody>
      </p:sp>
      <p:sp>
        <p:nvSpPr>
          <p:cNvPr id="5" name="Footer Placeholder 4">
            <a:extLst>
              <a:ext uri="{FF2B5EF4-FFF2-40B4-BE49-F238E27FC236}">
                <a16:creationId xmlns:a16="http://schemas.microsoft.com/office/drawing/2014/main" id="{D9BA98F6-62B0-EB46-D82F-BE509F357097}"/>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EBAB07CF-D2C7-3E41-763C-963CA2FC8B07}"/>
              </a:ext>
            </a:extLst>
          </p:cNvPr>
          <p:cNvSpPr>
            <a:spLocks noGrp="1"/>
          </p:cNvSpPr>
          <p:nvPr>
            <p:ph type="sldNum" sz="quarter" idx="12"/>
          </p:nvPr>
        </p:nvSpPr>
        <p:spPr/>
        <p:txBody>
          <a:bodyPr/>
          <a:lstStyle/>
          <a:p>
            <a:fld id="{5CD91D48-3D87-4F74-87AD-6A9BBA95302B}" type="slidenum">
              <a:rPr lang="en-NG" smtClean="0"/>
              <a:t>‹#›</a:t>
            </a:fld>
            <a:endParaRPr lang="en-NG"/>
          </a:p>
        </p:txBody>
      </p:sp>
    </p:spTree>
    <p:extLst>
      <p:ext uri="{BB962C8B-B14F-4D97-AF65-F5344CB8AC3E}">
        <p14:creationId xmlns:p14="http://schemas.microsoft.com/office/powerpoint/2010/main" val="3237368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1985B-21E6-F7EE-E1E4-9FFE404FA3E0}"/>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9A900E59-EA24-4A1E-81A6-2C7D1F23A8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Content Placeholder 3">
            <a:extLst>
              <a:ext uri="{FF2B5EF4-FFF2-40B4-BE49-F238E27FC236}">
                <a16:creationId xmlns:a16="http://schemas.microsoft.com/office/drawing/2014/main" id="{A6F41F80-FE28-4FDF-5293-9257B630FDA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Date Placeholder 4">
            <a:extLst>
              <a:ext uri="{FF2B5EF4-FFF2-40B4-BE49-F238E27FC236}">
                <a16:creationId xmlns:a16="http://schemas.microsoft.com/office/drawing/2014/main" id="{EBF46663-7BDA-7C5A-16F4-21BBE2703D7A}"/>
              </a:ext>
            </a:extLst>
          </p:cNvPr>
          <p:cNvSpPr>
            <a:spLocks noGrp="1"/>
          </p:cNvSpPr>
          <p:nvPr>
            <p:ph type="dt" sz="half" idx="10"/>
          </p:nvPr>
        </p:nvSpPr>
        <p:spPr/>
        <p:txBody>
          <a:bodyPr/>
          <a:lstStyle/>
          <a:p>
            <a:fld id="{53E9BFBE-E696-45CD-9993-75CD01869244}" type="datetimeFigureOut">
              <a:rPr lang="en-NG" smtClean="0"/>
              <a:t>11/07/2025</a:t>
            </a:fld>
            <a:endParaRPr lang="en-NG"/>
          </a:p>
        </p:txBody>
      </p:sp>
      <p:sp>
        <p:nvSpPr>
          <p:cNvPr id="6" name="Footer Placeholder 5">
            <a:extLst>
              <a:ext uri="{FF2B5EF4-FFF2-40B4-BE49-F238E27FC236}">
                <a16:creationId xmlns:a16="http://schemas.microsoft.com/office/drawing/2014/main" id="{DE5ABF6A-2BD8-D0F0-924B-BFC28E16ED72}"/>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067FD433-C5E0-3107-23CD-D4FF2517CD72}"/>
              </a:ext>
            </a:extLst>
          </p:cNvPr>
          <p:cNvSpPr>
            <a:spLocks noGrp="1"/>
          </p:cNvSpPr>
          <p:nvPr>
            <p:ph type="sldNum" sz="quarter" idx="12"/>
          </p:nvPr>
        </p:nvSpPr>
        <p:spPr/>
        <p:txBody>
          <a:bodyPr/>
          <a:lstStyle/>
          <a:p>
            <a:fld id="{5CD91D48-3D87-4F74-87AD-6A9BBA95302B}" type="slidenum">
              <a:rPr lang="en-NG" smtClean="0"/>
              <a:t>‹#›</a:t>
            </a:fld>
            <a:endParaRPr lang="en-NG"/>
          </a:p>
        </p:txBody>
      </p:sp>
    </p:spTree>
    <p:extLst>
      <p:ext uri="{BB962C8B-B14F-4D97-AF65-F5344CB8AC3E}">
        <p14:creationId xmlns:p14="http://schemas.microsoft.com/office/powerpoint/2010/main" val="77003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27660-11BE-EEA5-9EC0-21ECFA81BB72}"/>
              </a:ext>
            </a:extLst>
          </p:cNvPr>
          <p:cNvSpPr>
            <a:spLocks noGrp="1"/>
          </p:cNvSpPr>
          <p:nvPr>
            <p:ph type="title"/>
          </p:nvPr>
        </p:nvSpPr>
        <p:spPr>
          <a:xfrm>
            <a:off x="839788" y="365125"/>
            <a:ext cx="10515600" cy="1325563"/>
          </a:xfrm>
        </p:spPr>
        <p:txBody>
          <a:bodyPr/>
          <a:lstStyle/>
          <a:p>
            <a:r>
              <a:rPr lang="en-US"/>
              <a:t>Click to edit Master title style</a:t>
            </a:r>
            <a:endParaRPr lang="en-NG"/>
          </a:p>
        </p:txBody>
      </p:sp>
      <p:sp>
        <p:nvSpPr>
          <p:cNvPr id="3" name="Text Placeholder 2">
            <a:extLst>
              <a:ext uri="{FF2B5EF4-FFF2-40B4-BE49-F238E27FC236}">
                <a16:creationId xmlns:a16="http://schemas.microsoft.com/office/drawing/2014/main" id="{4087C721-41F7-1F23-4DCB-B4A6941D38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AE42BE-2DEC-77A7-D01B-775E63E1A44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Text Placeholder 4">
            <a:extLst>
              <a:ext uri="{FF2B5EF4-FFF2-40B4-BE49-F238E27FC236}">
                <a16:creationId xmlns:a16="http://schemas.microsoft.com/office/drawing/2014/main" id="{C5AD5239-C148-24C4-C79B-CF9AE5E57F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1CE556-2CB6-2C09-C3E2-7808C5389A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7" name="Date Placeholder 6">
            <a:extLst>
              <a:ext uri="{FF2B5EF4-FFF2-40B4-BE49-F238E27FC236}">
                <a16:creationId xmlns:a16="http://schemas.microsoft.com/office/drawing/2014/main" id="{0C2E90B4-B105-1378-6CB5-2094D3733523}"/>
              </a:ext>
            </a:extLst>
          </p:cNvPr>
          <p:cNvSpPr>
            <a:spLocks noGrp="1"/>
          </p:cNvSpPr>
          <p:nvPr>
            <p:ph type="dt" sz="half" idx="10"/>
          </p:nvPr>
        </p:nvSpPr>
        <p:spPr/>
        <p:txBody>
          <a:bodyPr/>
          <a:lstStyle/>
          <a:p>
            <a:fld id="{53E9BFBE-E696-45CD-9993-75CD01869244}" type="datetimeFigureOut">
              <a:rPr lang="en-NG" smtClean="0"/>
              <a:t>11/07/2025</a:t>
            </a:fld>
            <a:endParaRPr lang="en-NG"/>
          </a:p>
        </p:txBody>
      </p:sp>
      <p:sp>
        <p:nvSpPr>
          <p:cNvPr id="8" name="Footer Placeholder 7">
            <a:extLst>
              <a:ext uri="{FF2B5EF4-FFF2-40B4-BE49-F238E27FC236}">
                <a16:creationId xmlns:a16="http://schemas.microsoft.com/office/drawing/2014/main" id="{91D55126-A528-4022-3B64-0421FE1CF50E}"/>
              </a:ext>
            </a:extLst>
          </p:cNvPr>
          <p:cNvSpPr>
            <a:spLocks noGrp="1"/>
          </p:cNvSpPr>
          <p:nvPr>
            <p:ph type="ftr" sz="quarter" idx="11"/>
          </p:nvPr>
        </p:nvSpPr>
        <p:spPr/>
        <p:txBody>
          <a:bodyPr/>
          <a:lstStyle/>
          <a:p>
            <a:endParaRPr lang="en-NG"/>
          </a:p>
        </p:txBody>
      </p:sp>
      <p:sp>
        <p:nvSpPr>
          <p:cNvPr id="9" name="Slide Number Placeholder 8">
            <a:extLst>
              <a:ext uri="{FF2B5EF4-FFF2-40B4-BE49-F238E27FC236}">
                <a16:creationId xmlns:a16="http://schemas.microsoft.com/office/drawing/2014/main" id="{4B59B9CA-25BA-321E-37B5-5F8F03CC17CC}"/>
              </a:ext>
            </a:extLst>
          </p:cNvPr>
          <p:cNvSpPr>
            <a:spLocks noGrp="1"/>
          </p:cNvSpPr>
          <p:nvPr>
            <p:ph type="sldNum" sz="quarter" idx="12"/>
          </p:nvPr>
        </p:nvSpPr>
        <p:spPr/>
        <p:txBody>
          <a:bodyPr/>
          <a:lstStyle/>
          <a:p>
            <a:fld id="{5CD91D48-3D87-4F74-87AD-6A9BBA95302B}" type="slidenum">
              <a:rPr lang="en-NG" smtClean="0"/>
              <a:t>‹#›</a:t>
            </a:fld>
            <a:endParaRPr lang="en-NG"/>
          </a:p>
        </p:txBody>
      </p:sp>
    </p:spTree>
    <p:extLst>
      <p:ext uri="{BB962C8B-B14F-4D97-AF65-F5344CB8AC3E}">
        <p14:creationId xmlns:p14="http://schemas.microsoft.com/office/powerpoint/2010/main" val="1028394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DD795-B235-3F0E-2D30-9EBB3C460A77}"/>
              </a:ext>
            </a:extLst>
          </p:cNvPr>
          <p:cNvSpPr>
            <a:spLocks noGrp="1"/>
          </p:cNvSpPr>
          <p:nvPr>
            <p:ph type="title"/>
          </p:nvPr>
        </p:nvSpPr>
        <p:spPr/>
        <p:txBody>
          <a:bodyPr/>
          <a:lstStyle/>
          <a:p>
            <a:r>
              <a:rPr lang="en-US"/>
              <a:t>Click to edit Master title style</a:t>
            </a:r>
            <a:endParaRPr lang="en-NG"/>
          </a:p>
        </p:txBody>
      </p:sp>
      <p:sp>
        <p:nvSpPr>
          <p:cNvPr id="3" name="Date Placeholder 2">
            <a:extLst>
              <a:ext uri="{FF2B5EF4-FFF2-40B4-BE49-F238E27FC236}">
                <a16:creationId xmlns:a16="http://schemas.microsoft.com/office/drawing/2014/main" id="{D004AF40-C9AC-C009-F11A-C9F2A12D4714}"/>
              </a:ext>
            </a:extLst>
          </p:cNvPr>
          <p:cNvSpPr>
            <a:spLocks noGrp="1"/>
          </p:cNvSpPr>
          <p:nvPr>
            <p:ph type="dt" sz="half" idx="10"/>
          </p:nvPr>
        </p:nvSpPr>
        <p:spPr/>
        <p:txBody>
          <a:bodyPr/>
          <a:lstStyle/>
          <a:p>
            <a:fld id="{53E9BFBE-E696-45CD-9993-75CD01869244}" type="datetimeFigureOut">
              <a:rPr lang="en-NG" smtClean="0"/>
              <a:t>11/07/2025</a:t>
            </a:fld>
            <a:endParaRPr lang="en-NG"/>
          </a:p>
        </p:txBody>
      </p:sp>
      <p:sp>
        <p:nvSpPr>
          <p:cNvPr id="4" name="Footer Placeholder 3">
            <a:extLst>
              <a:ext uri="{FF2B5EF4-FFF2-40B4-BE49-F238E27FC236}">
                <a16:creationId xmlns:a16="http://schemas.microsoft.com/office/drawing/2014/main" id="{92E39E73-B315-01D3-EDE8-0BA572AC157C}"/>
              </a:ext>
            </a:extLst>
          </p:cNvPr>
          <p:cNvSpPr>
            <a:spLocks noGrp="1"/>
          </p:cNvSpPr>
          <p:nvPr>
            <p:ph type="ftr" sz="quarter" idx="11"/>
          </p:nvPr>
        </p:nvSpPr>
        <p:spPr/>
        <p:txBody>
          <a:bodyPr/>
          <a:lstStyle/>
          <a:p>
            <a:endParaRPr lang="en-NG"/>
          </a:p>
        </p:txBody>
      </p:sp>
      <p:sp>
        <p:nvSpPr>
          <p:cNvPr id="5" name="Slide Number Placeholder 4">
            <a:extLst>
              <a:ext uri="{FF2B5EF4-FFF2-40B4-BE49-F238E27FC236}">
                <a16:creationId xmlns:a16="http://schemas.microsoft.com/office/drawing/2014/main" id="{079EA32C-3568-1F67-B419-DFBF3EA55EDA}"/>
              </a:ext>
            </a:extLst>
          </p:cNvPr>
          <p:cNvSpPr>
            <a:spLocks noGrp="1"/>
          </p:cNvSpPr>
          <p:nvPr>
            <p:ph type="sldNum" sz="quarter" idx="12"/>
          </p:nvPr>
        </p:nvSpPr>
        <p:spPr/>
        <p:txBody>
          <a:bodyPr/>
          <a:lstStyle/>
          <a:p>
            <a:fld id="{5CD91D48-3D87-4F74-87AD-6A9BBA95302B}" type="slidenum">
              <a:rPr lang="en-NG" smtClean="0"/>
              <a:t>‹#›</a:t>
            </a:fld>
            <a:endParaRPr lang="en-NG"/>
          </a:p>
        </p:txBody>
      </p:sp>
    </p:spTree>
    <p:extLst>
      <p:ext uri="{BB962C8B-B14F-4D97-AF65-F5344CB8AC3E}">
        <p14:creationId xmlns:p14="http://schemas.microsoft.com/office/powerpoint/2010/main" val="2495132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A954E4-5BC0-7871-D2D9-41B198D71688}"/>
              </a:ext>
            </a:extLst>
          </p:cNvPr>
          <p:cNvSpPr>
            <a:spLocks noGrp="1"/>
          </p:cNvSpPr>
          <p:nvPr>
            <p:ph type="dt" sz="half" idx="10"/>
          </p:nvPr>
        </p:nvSpPr>
        <p:spPr/>
        <p:txBody>
          <a:bodyPr/>
          <a:lstStyle/>
          <a:p>
            <a:fld id="{53E9BFBE-E696-45CD-9993-75CD01869244}" type="datetimeFigureOut">
              <a:rPr lang="en-NG" smtClean="0"/>
              <a:t>11/07/2025</a:t>
            </a:fld>
            <a:endParaRPr lang="en-NG"/>
          </a:p>
        </p:txBody>
      </p:sp>
      <p:sp>
        <p:nvSpPr>
          <p:cNvPr id="3" name="Footer Placeholder 2">
            <a:extLst>
              <a:ext uri="{FF2B5EF4-FFF2-40B4-BE49-F238E27FC236}">
                <a16:creationId xmlns:a16="http://schemas.microsoft.com/office/drawing/2014/main" id="{FF3E7BD6-F14E-A891-39EF-C7D272A63CE1}"/>
              </a:ext>
            </a:extLst>
          </p:cNvPr>
          <p:cNvSpPr>
            <a:spLocks noGrp="1"/>
          </p:cNvSpPr>
          <p:nvPr>
            <p:ph type="ftr" sz="quarter" idx="11"/>
          </p:nvPr>
        </p:nvSpPr>
        <p:spPr/>
        <p:txBody>
          <a:bodyPr/>
          <a:lstStyle/>
          <a:p>
            <a:endParaRPr lang="en-NG"/>
          </a:p>
        </p:txBody>
      </p:sp>
      <p:sp>
        <p:nvSpPr>
          <p:cNvPr id="4" name="Slide Number Placeholder 3">
            <a:extLst>
              <a:ext uri="{FF2B5EF4-FFF2-40B4-BE49-F238E27FC236}">
                <a16:creationId xmlns:a16="http://schemas.microsoft.com/office/drawing/2014/main" id="{1B0F07B3-83F1-7C26-74D9-A4FBC59E1144}"/>
              </a:ext>
            </a:extLst>
          </p:cNvPr>
          <p:cNvSpPr>
            <a:spLocks noGrp="1"/>
          </p:cNvSpPr>
          <p:nvPr>
            <p:ph type="sldNum" sz="quarter" idx="12"/>
          </p:nvPr>
        </p:nvSpPr>
        <p:spPr/>
        <p:txBody>
          <a:bodyPr/>
          <a:lstStyle/>
          <a:p>
            <a:fld id="{5CD91D48-3D87-4F74-87AD-6A9BBA95302B}" type="slidenum">
              <a:rPr lang="en-NG" smtClean="0"/>
              <a:t>‹#›</a:t>
            </a:fld>
            <a:endParaRPr lang="en-NG"/>
          </a:p>
        </p:txBody>
      </p:sp>
    </p:spTree>
    <p:extLst>
      <p:ext uri="{BB962C8B-B14F-4D97-AF65-F5344CB8AC3E}">
        <p14:creationId xmlns:p14="http://schemas.microsoft.com/office/powerpoint/2010/main" val="3888972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97F69-6D05-68D8-026D-6C53BB5CC4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Content Placeholder 2">
            <a:extLst>
              <a:ext uri="{FF2B5EF4-FFF2-40B4-BE49-F238E27FC236}">
                <a16:creationId xmlns:a16="http://schemas.microsoft.com/office/drawing/2014/main" id="{679B81FC-2EFC-0157-003F-98D2FAF108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Text Placeholder 3">
            <a:extLst>
              <a:ext uri="{FF2B5EF4-FFF2-40B4-BE49-F238E27FC236}">
                <a16:creationId xmlns:a16="http://schemas.microsoft.com/office/drawing/2014/main" id="{6B43F11C-5751-FF2E-120E-1534228778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0247E3-9264-F8A1-810F-9F44DAB40726}"/>
              </a:ext>
            </a:extLst>
          </p:cNvPr>
          <p:cNvSpPr>
            <a:spLocks noGrp="1"/>
          </p:cNvSpPr>
          <p:nvPr>
            <p:ph type="dt" sz="half" idx="10"/>
          </p:nvPr>
        </p:nvSpPr>
        <p:spPr/>
        <p:txBody>
          <a:bodyPr/>
          <a:lstStyle/>
          <a:p>
            <a:fld id="{53E9BFBE-E696-45CD-9993-75CD01869244}" type="datetimeFigureOut">
              <a:rPr lang="en-NG" smtClean="0"/>
              <a:t>11/07/2025</a:t>
            </a:fld>
            <a:endParaRPr lang="en-NG"/>
          </a:p>
        </p:txBody>
      </p:sp>
      <p:sp>
        <p:nvSpPr>
          <p:cNvPr id="6" name="Footer Placeholder 5">
            <a:extLst>
              <a:ext uri="{FF2B5EF4-FFF2-40B4-BE49-F238E27FC236}">
                <a16:creationId xmlns:a16="http://schemas.microsoft.com/office/drawing/2014/main" id="{755F1688-C34A-B220-5C40-FFA521259EE3}"/>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FF6C82D8-7C1D-856B-CCDD-BC470C3F5A64}"/>
              </a:ext>
            </a:extLst>
          </p:cNvPr>
          <p:cNvSpPr>
            <a:spLocks noGrp="1"/>
          </p:cNvSpPr>
          <p:nvPr>
            <p:ph type="sldNum" sz="quarter" idx="12"/>
          </p:nvPr>
        </p:nvSpPr>
        <p:spPr/>
        <p:txBody>
          <a:bodyPr/>
          <a:lstStyle/>
          <a:p>
            <a:fld id="{5CD91D48-3D87-4F74-87AD-6A9BBA95302B}" type="slidenum">
              <a:rPr lang="en-NG" smtClean="0"/>
              <a:t>‹#›</a:t>
            </a:fld>
            <a:endParaRPr lang="en-NG"/>
          </a:p>
        </p:txBody>
      </p:sp>
    </p:spTree>
    <p:extLst>
      <p:ext uri="{BB962C8B-B14F-4D97-AF65-F5344CB8AC3E}">
        <p14:creationId xmlns:p14="http://schemas.microsoft.com/office/powerpoint/2010/main" val="1522652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7DB95-EEC3-5ABC-B9B6-DAF8F0B802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Picture Placeholder 2">
            <a:extLst>
              <a:ext uri="{FF2B5EF4-FFF2-40B4-BE49-F238E27FC236}">
                <a16:creationId xmlns:a16="http://schemas.microsoft.com/office/drawing/2014/main" id="{BC55D3B9-B5FE-11F3-E555-030FEF65AA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G"/>
          </a:p>
        </p:txBody>
      </p:sp>
      <p:sp>
        <p:nvSpPr>
          <p:cNvPr id="4" name="Text Placeholder 3">
            <a:extLst>
              <a:ext uri="{FF2B5EF4-FFF2-40B4-BE49-F238E27FC236}">
                <a16:creationId xmlns:a16="http://schemas.microsoft.com/office/drawing/2014/main" id="{E5BED0F7-C0B1-9496-F4EE-54E3482A04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7FE2CD-931C-F01D-59F9-DAE1D770636B}"/>
              </a:ext>
            </a:extLst>
          </p:cNvPr>
          <p:cNvSpPr>
            <a:spLocks noGrp="1"/>
          </p:cNvSpPr>
          <p:nvPr>
            <p:ph type="dt" sz="half" idx="10"/>
          </p:nvPr>
        </p:nvSpPr>
        <p:spPr/>
        <p:txBody>
          <a:bodyPr/>
          <a:lstStyle/>
          <a:p>
            <a:fld id="{53E9BFBE-E696-45CD-9993-75CD01869244}" type="datetimeFigureOut">
              <a:rPr lang="en-NG" smtClean="0"/>
              <a:t>11/07/2025</a:t>
            </a:fld>
            <a:endParaRPr lang="en-NG"/>
          </a:p>
        </p:txBody>
      </p:sp>
      <p:sp>
        <p:nvSpPr>
          <p:cNvPr id="6" name="Footer Placeholder 5">
            <a:extLst>
              <a:ext uri="{FF2B5EF4-FFF2-40B4-BE49-F238E27FC236}">
                <a16:creationId xmlns:a16="http://schemas.microsoft.com/office/drawing/2014/main" id="{34782D43-D630-090E-D9FD-204E2F069F5E}"/>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B708C1BC-11F3-95B0-EC07-C8DCFC65A664}"/>
              </a:ext>
            </a:extLst>
          </p:cNvPr>
          <p:cNvSpPr>
            <a:spLocks noGrp="1"/>
          </p:cNvSpPr>
          <p:nvPr>
            <p:ph type="sldNum" sz="quarter" idx="12"/>
          </p:nvPr>
        </p:nvSpPr>
        <p:spPr/>
        <p:txBody>
          <a:bodyPr/>
          <a:lstStyle/>
          <a:p>
            <a:fld id="{5CD91D48-3D87-4F74-87AD-6A9BBA95302B}" type="slidenum">
              <a:rPr lang="en-NG" smtClean="0"/>
              <a:t>‹#›</a:t>
            </a:fld>
            <a:endParaRPr lang="en-NG"/>
          </a:p>
        </p:txBody>
      </p:sp>
    </p:spTree>
    <p:extLst>
      <p:ext uri="{BB962C8B-B14F-4D97-AF65-F5344CB8AC3E}">
        <p14:creationId xmlns:p14="http://schemas.microsoft.com/office/powerpoint/2010/main" val="3373810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D0A837-2734-BDEB-EF8B-6E9338DAC2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G"/>
          </a:p>
        </p:txBody>
      </p:sp>
      <p:sp>
        <p:nvSpPr>
          <p:cNvPr id="3" name="Text Placeholder 2">
            <a:extLst>
              <a:ext uri="{FF2B5EF4-FFF2-40B4-BE49-F238E27FC236}">
                <a16:creationId xmlns:a16="http://schemas.microsoft.com/office/drawing/2014/main" id="{C6138390-BA11-2976-520E-8CB28C5638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B0C20EF1-CF4B-976A-401C-20B4AF6F4D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3E9BFBE-E696-45CD-9993-75CD01869244}" type="datetimeFigureOut">
              <a:rPr lang="en-NG" smtClean="0"/>
              <a:t>11/07/2025</a:t>
            </a:fld>
            <a:endParaRPr lang="en-NG"/>
          </a:p>
        </p:txBody>
      </p:sp>
      <p:sp>
        <p:nvSpPr>
          <p:cNvPr id="5" name="Footer Placeholder 4">
            <a:extLst>
              <a:ext uri="{FF2B5EF4-FFF2-40B4-BE49-F238E27FC236}">
                <a16:creationId xmlns:a16="http://schemas.microsoft.com/office/drawing/2014/main" id="{0C5A1704-E3F5-6C2E-13EE-2E6673C7EF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NG"/>
          </a:p>
        </p:txBody>
      </p:sp>
      <p:sp>
        <p:nvSpPr>
          <p:cNvPr id="6" name="Slide Number Placeholder 5">
            <a:extLst>
              <a:ext uri="{FF2B5EF4-FFF2-40B4-BE49-F238E27FC236}">
                <a16:creationId xmlns:a16="http://schemas.microsoft.com/office/drawing/2014/main" id="{D5762D05-12E2-994D-65CB-26357BA446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CD91D48-3D87-4F74-87AD-6A9BBA95302B}" type="slidenum">
              <a:rPr lang="en-NG" smtClean="0"/>
              <a:t>‹#›</a:t>
            </a:fld>
            <a:endParaRPr lang="en-NG"/>
          </a:p>
        </p:txBody>
      </p:sp>
    </p:spTree>
    <p:extLst>
      <p:ext uri="{BB962C8B-B14F-4D97-AF65-F5344CB8AC3E}">
        <p14:creationId xmlns:p14="http://schemas.microsoft.com/office/powerpoint/2010/main" val="22796371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614B26A-56A9-D7F2-CC05-D50486140DFD}"/>
              </a:ext>
            </a:extLst>
          </p:cNvPr>
          <p:cNvSpPr/>
          <p:nvPr/>
        </p:nvSpPr>
        <p:spPr>
          <a:xfrm>
            <a:off x="0" y="5648632"/>
            <a:ext cx="12192000" cy="1209368"/>
          </a:xfrm>
          <a:prstGeom prst="rect">
            <a:avLst/>
          </a:prstGeom>
          <a:solidFill>
            <a:srgbClr val="C4D9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5" name="TextBox 4">
            <a:extLst>
              <a:ext uri="{FF2B5EF4-FFF2-40B4-BE49-F238E27FC236}">
                <a16:creationId xmlns:a16="http://schemas.microsoft.com/office/drawing/2014/main" id="{CCA32A16-8D00-DAE2-0B6E-3794E828B2C2}"/>
              </a:ext>
            </a:extLst>
          </p:cNvPr>
          <p:cNvSpPr txBox="1"/>
          <p:nvPr/>
        </p:nvSpPr>
        <p:spPr>
          <a:xfrm>
            <a:off x="924232" y="1700384"/>
            <a:ext cx="5358581" cy="1938992"/>
          </a:xfrm>
          <a:prstGeom prst="rect">
            <a:avLst/>
          </a:prstGeom>
          <a:noFill/>
        </p:spPr>
        <p:txBody>
          <a:bodyPr wrap="square" rtlCol="0">
            <a:spAutoFit/>
          </a:bodyPr>
          <a:lstStyle/>
          <a:p>
            <a:r>
              <a:rPr lang="en-US" sz="4000" b="1" dirty="0"/>
              <a:t>CUSTOMER &amp; SALES INSIGHTS FOR E-COMMERCE GROWTH</a:t>
            </a:r>
            <a:endParaRPr lang="en-NG" sz="4000" b="1" dirty="0"/>
          </a:p>
        </p:txBody>
      </p:sp>
      <p:cxnSp>
        <p:nvCxnSpPr>
          <p:cNvPr id="7" name="Straight Connector 6">
            <a:extLst>
              <a:ext uri="{FF2B5EF4-FFF2-40B4-BE49-F238E27FC236}">
                <a16:creationId xmlns:a16="http://schemas.microsoft.com/office/drawing/2014/main" id="{DA57A00F-DAFF-AA8A-74F6-CDDDBFC215CE}"/>
              </a:ext>
            </a:extLst>
          </p:cNvPr>
          <p:cNvCxnSpPr>
            <a:cxnSpLocks/>
          </p:cNvCxnSpPr>
          <p:nvPr/>
        </p:nvCxnSpPr>
        <p:spPr>
          <a:xfrm>
            <a:off x="924232" y="3569110"/>
            <a:ext cx="4901381"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23477A51-0779-B709-32CA-65D960255A30}"/>
              </a:ext>
            </a:extLst>
          </p:cNvPr>
          <p:cNvSpPr txBox="1"/>
          <p:nvPr/>
        </p:nvSpPr>
        <p:spPr>
          <a:xfrm>
            <a:off x="924232" y="3709221"/>
            <a:ext cx="1843548" cy="369332"/>
          </a:xfrm>
          <a:prstGeom prst="rect">
            <a:avLst/>
          </a:prstGeom>
          <a:noFill/>
          <a:ln>
            <a:noFill/>
          </a:ln>
        </p:spPr>
        <p:txBody>
          <a:bodyPr wrap="square" rtlCol="0">
            <a:spAutoFit/>
          </a:bodyPr>
          <a:lstStyle/>
          <a:p>
            <a:r>
              <a:rPr lang="en-US" dirty="0"/>
              <a:t>By Francis Agbo</a:t>
            </a:r>
            <a:endParaRPr lang="en-NG" dirty="0"/>
          </a:p>
        </p:txBody>
      </p:sp>
    </p:spTree>
    <p:extLst>
      <p:ext uri="{BB962C8B-B14F-4D97-AF65-F5344CB8AC3E}">
        <p14:creationId xmlns:p14="http://schemas.microsoft.com/office/powerpoint/2010/main" val="1164200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C4D9FF"/>
        </a:solidFill>
        <a:effectLst/>
      </p:bgPr>
    </p:bg>
    <p:spTree>
      <p:nvGrpSpPr>
        <p:cNvPr id="1" name="">
          <a:extLst>
            <a:ext uri="{FF2B5EF4-FFF2-40B4-BE49-F238E27FC236}">
              <a16:creationId xmlns:a16="http://schemas.microsoft.com/office/drawing/2014/main" id="{E443C70D-4637-279B-3ED0-6EA56ECE05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B26B97-BAC7-B431-1A0B-C11B99B9E26A}"/>
              </a:ext>
            </a:extLst>
          </p:cNvPr>
          <p:cNvSpPr>
            <a:spLocks noGrp="1"/>
          </p:cNvSpPr>
          <p:nvPr>
            <p:ph type="title"/>
          </p:nvPr>
        </p:nvSpPr>
        <p:spPr/>
        <p:txBody>
          <a:bodyPr/>
          <a:lstStyle/>
          <a:p>
            <a:r>
              <a:rPr lang="en-US" b="1" dirty="0"/>
              <a:t>Key </a:t>
            </a:r>
            <a:r>
              <a:rPr lang="en-US" sz="4000" b="1" dirty="0"/>
              <a:t>Findings</a:t>
            </a:r>
            <a:endParaRPr lang="en-NG" b="1" dirty="0"/>
          </a:p>
        </p:txBody>
      </p:sp>
      <p:sp>
        <p:nvSpPr>
          <p:cNvPr id="3" name="Content Placeholder 2">
            <a:extLst>
              <a:ext uri="{FF2B5EF4-FFF2-40B4-BE49-F238E27FC236}">
                <a16:creationId xmlns:a16="http://schemas.microsoft.com/office/drawing/2014/main" id="{2402FC0A-CF9D-3A30-B811-2558DCA1B55B}"/>
              </a:ext>
            </a:extLst>
          </p:cNvPr>
          <p:cNvSpPr>
            <a:spLocks noGrp="1"/>
          </p:cNvSpPr>
          <p:nvPr>
            <p:ph sz="half" idx="1"/>
          </p:nvPr>
        </p:nvSpPr>
        <p:spPr/>
        <p:txBody>
          <a:bodyPr>
            <a:normAutofit lnSpcReduction="10000"/>
          </a:bodyPr>
          <a:lstStyle/>
          <a:p>
            <a:r>
              <a:rPr lang="en-US" b="1" dirty="0"/>
              <a:t>Top selling products (units):</a:t>
            </a:r>
          </a:p>
          <a:p>
            <a:r>
              <a:rPr lang="en-US" dirty="0"/>
              <a:t>Denim (527), Joggers (334), Pleated (308)</a:t>
            </a:r>
          </a:p>
          <a:p>
            <a:r>
              <a:rPr lang="en-US" b="1" dirty="0"/>
              <a:t>Top products by revenue:</a:t>
            </a:r>
          </a:p>
          <a:p>
            <a:r>
              <a:rPr lang="en-US" dirty="0"/>
              <a:t>Denim ($52,399), Casual slim fit ($36,414), Trench Coat ($35,581)</a:t>
            </a:r>
          </a:p>
          <a:p>
            <a:r>
              <a:rPr lang="en-US" b="1" dirty="0"/>
              <a:t>Insights: </a:t>
            </a:r>
            <a:r>
              <a:rPr lang="en-US" dirty="0"/>
              <a:t>Joggers sold many units but ranked low in revenue, likely due to discounting or low price point</a:t>
            </a:r>
            <a:endParaRPr lang="en-NG" dirty="0"/>
          </a:p>
        </p:txBody>
      </p:sp>
      <p:pic>
        <p:nvPicPr>
          <p:cNvPr id="8" name="Content Placeholder 7">
            <a:extLst>
              <a:ext uri="{FF2B5EF4-FFF2-40B4-BE49-F238E27FC236}">
                <a16:creationId xmlns:a16="http://schemas.microsoft.com/office/drawing/2014/main" id="{645DA006-D471-BFEE-9E7C-3B2CFAE9656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99123" y="1690688"/>
            <a:ext cx="5181600" cy="4191717"/>
          </a:xfrm>
        </p:spPr>
      </p:pic>
    </p:spTree>
    <p:extLst>
      <p:ext uri="{BB962C8B-B14F-4D97-AF65-F5344CB8AC3E}">
        <p14:creationId xmlns:p14="http://schemas.microsoft.com/office/powerpoint/2010/main" val="859155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C4D9FF"/>
        </a:solidFill>
        <a:effectLst/>
      </p:bgPr>
    </p:bg>
    <p:spTree>
      <p:nvGrpSpPr>
        <p:cNvPr id="1" name="">
          <a:extLst>
            <a:ext uri="{FF2B5EF4-FFF2-40B4-BE49-F238E27FC236}">
              <a16:creationId xmlns:a16="http://schemas.microsoft.com/office/drawing/2014/main" id="{16EABDBC-C039-BB8D-D9A6-6961F17581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E97065-7385-F59C-F60E-12DAAEDBBD5C}"/>
              </a:ext>
            </a:extLst>
          </p:cNvPr>
          <p:cNvSpPr>
            <a:spLocks noGrp="1"/>
          </p:cNvSpPr>
          <p:nvPr>
            <p:ph type="title"/>
          </p:nvPr>
        </p:nvSpPr>
        <p:spPr/>
        <p:txBody>
          <a:bodyPr/>
          <a:lstStyle/>
          <a:p>
            <a:r>
              <a:rPr lang="en-US" b="1" dirty="0"/>
              <a:t>Key </a:t>
            </a:r>
            <a:r>
              <a:rPr lang="en-US" sz="4000" b="1" dirty="0"/>
              <a:t>Findings</a:t>
            </a:r>
            <a:endParaRPr lang="en-NG" b="1" dirty="0"/>
          </a:p>
        </p:txBody>
      </p:sp>
      <p:sp>
        <p:nvSpPr>
          <p:cNvPr id="3" name="Content Placeholder 2">
            <a:extLst>
              <a:ext uri="{FF2B5EF4-FFF2-40B4-BE49-F238E27FC236}">
                <a16:creationId xmlns:a16="http://schemas.microsoft.com/office/drawing/2014/main" id="{77C87A2F-B321-6E1E-2507-B15BAAA37529}"/>
              </a:ext>
            </a:extLst>
          </p:cNvPr>
          <p:cNvSpPr>
            <a:spLocks noGrp="1"/>
          </p:cNvSpPr>
          <p:nvPr>
            <p:ph sz="half" idx="1"/>
          </p:nvPr>
        </p:nvSpPr>
        <p:spPr/>
        <p:txBody>
          <a:bodyPr>
            <a:normAutofit/>
          </a:bodyPr>
          <a:lstStyle/>
          <a:p>
            <a:r>
              <a:rPr lang="en-US" b="1" dirty="0"/>
              <a:t>Orders by Gender: </a:t>
            </a:r>
          </a:p>
          <a:p>
            <a:r>
              <a:rPr lang="en-US" dirty="0"/>
              <a:t>Female &amp; Genderfluid tied at 138 orders </a:t>
            </a:r>
          </a:p>
          <a:p>
            <a:r>
              <a:rPr lang="en-US" b="1" dirty="0"/>
              <a:t>Revenue by Gender:</a:t>
            </a:r>
          </a:p>
          <a:p>
            <a:r>
              <a:rPr lang="en-US" dirty="0"/>
              <a:t>Female: $145,404</a:t>
            </a:r>
          </a:p>
          <a:p>
            <a:r>
              <a:rPr lang="en-US" dirty="0"/>
              <a:t>Genderfluid: $142,077</a:t>
            </a:r>
          </a:p>
          <a:p>
            <a:r>
              <a:rPr lang="en-US" dirty="0"/>
              <a:t>Male: $138,988</a:t>
            </a:r>
          </a:p>
          <a:p>
            <a:r>
              <a:rPr lang="en-US" dirty="0"/>
              <a:t>Bigender: $107,014</a:t>
            </a:r>
            <a:endParaRPr lang="en-NG" dirty="0"/>
          </a:p>
        </p:txBody>
      </p:sp>
      <p:pic>
        <p:nvPicPr>
          <p:cNvPr id="7" name="Content Placeholder 6">
            <a:extLst>
              <a:ext uri="{FF2B5EF4-FFF2-40B4-BE49-F238E27FC236}">
                <a16:creationId xmlns:a16="http://schemas.microsoft.com/office/drawing/2014/main" id="{A4C0E0B6-3FFD-F310-735A-C3DAEB30373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2" y="1825625"/>
            <a:ext cx="5257799" cy="4044233"/>
          </a:xfrm>
        </p:spPr>
      </p:pic>
    </p:spTree>
    <p:extLst>
      <p:ext uri="{BB962C8B-B14F-4D97-AF65-F5344CB8AC3E}">
        <p14:creationId xmlns:p14="http://schemas.microsoft.com/office/powerpoint/2010/main" val="3401992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C4D9FF"/>
        </a:solidFill>
        <a:effectLst/>
      </p:bgPr>
    </p:bg>
    <p:spTree>
      <p:nvGrpSpPr>
        <p:cNvPr id="1" name="">
          <a:extLst>
            <a:ext uri="{FF2B5EF4-FFF2-40B4-BE49-F238E27FC236}">
              <a16:creationId xmlns:a16="http://schemas.microsoft.com/office/drawing/2014/main" id="{54E39F99-19FF-B142-EC32-D0971FD96C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E64BA6-5A28-7683-5EC2-289399824332}"/>
              </a:ext>
            </a:extLst>
          </p:cNvPr>
          <p:cNvSpPr>
            <a:spLocks noGrp="1"/>
          </p:cNvSpPr>
          <p:nvPr>
            <p:ph type="title"/>
          </p:nvPr>
        </p:nvSpPr>
        <p:spPr/>
        <p:txBody>
          <a:bodyPr/>
          <a:lstStyle/>
          <a:p>
            <a:r>
              <a:rPr lang="en-US" b="1" dirty="0"/>
              <a:t>Key </a:t>
            </a:r>
            <a:r>
              <a:rPr lang="en-US" sz="4000" b="1" dirty="0"/>
              <a:t>Findings</a:t>
            </a:r>
            <a:endParaRPr lang="en-NG" b="1" dirty="0"/>
          </a:p>
        </p:txBody>
      </p:sp>
      <p:sp>
        <p:nvSpPr>
          <p:cNvPr id="3" name="Content Placeholder 2">
            <a:extLst>
              <a:ext uri="{FF2B5EF4-FFF2-40B4-BE49-F238E27FC236}">
                <a16:creationId xmlns:a16="http://schemas.microsoft.com/office/drawing/2014/main" id="{99C2CD7B-D836-9BC5-CBBD-E39F26A0062C}"/>
              </a:ext>
            </a:extLst>
          </p:cNvPr>
          <p:cNvSpPr>
            <a:spLocks noGrp="1"/>
          </p:cNvSpPr>
          <p:nvPr>
            <p:ph sz="half" idx="1"/>
          </p:nvPr>
        </p:nvSpPr>
        <p:spPr/>
        <p:txBody>
          <a:bodyPr>
            <a:normAutofit lnSpcReduction="10000"/>
          </a:bodyPr>
          <a:lstStyle/>
          <a:p>
            <a:r>
              <a:rPr lang="en-US" b="1" dirty="0"/>
              <a:t>Top State: </a:t>
            </a:r>
            <a:r>
              <a:rPr lang="en-US" dirty="0"/>
              <a:t>South Australia</a:t>
            </a:r>
          </a:p>
          <a:p>
            <a:r>
              <a:rPr lang="en-US" dirty="0"/>
              <a:t>139 customers, $147,816 in revenue</a:t>
            </a:r>
          </a:p>
          <a:p>
            <a:r>
              <a:rPr lang="en-US" b="1" dirty="0"/>
              <a:t>Top City by Revenue: </a:t>
            </a:r>
            <a:r>
              <a:rPr lang="en-US" dirty="0"/>
              <a:t>Port Hannahburgh</a:t>
            </a:r>
          </a:p>
          <a:p>
            <a:r>
              <a:rPr lang="en-US" dirty="0"/>
              <a:t>$7,632 from very few customers (high spenders)</a:t>
            </a:r>
          </a:p>
          <a:p>
            <a:r>
              <a:rPr lang="en-US" b="1" dirty="0"/>
              <a:t>Lowest Region: </a:t>
            </a:r>
            <a:r>
              <a:rPr lang="en-US" dirty="0"/>
              <a:t>Tasmania – lowest customer base and revenue</a:t>
            </a:r>
            <a:endParaRPr lang="en-NG" dirty="0"/>
          </a:p>
        </p:txBody>
      </p:sp>
      <p:pic>
        <p:nvPicPr>
          <p:cNvPr id="8" name="Content Placeholder 7">
            <a:extLst>
              <a:ext uri="{FF2B5EF4-FFF2-40B4-BE49-F238E27FC236}">
                <a16:creationId xmlns:a16="http://schemas.microsoft.com/office/drawing/2014/main" id="{A701D185-E0A6-3627-31C1-7CB624997BD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33535" y="1690688"/>
            <a:ext cx="5026741" cy="4351338"/>
          </a:xfrm>
        </p:spPr>
      </p:pic>
    </p:spTree>
    <p:extLst>
      <p:ext uri="{BB962C8B-B14F-4D97-AF65-F5344CB8AC3E}">
        <p14:creationId xmlns:p14="http://schemas.microsoft.com/office/powerpoint/2010/main" val="4162601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C4D9FF"/>
        </a:solidFill>
        <a:effectLst/>
      </p:bgPr>
    </p:bg>
    <p:spTree>
      <p:nvGrpSpPr>
        <p:cNvPr id="1" name="">
          <a:extLst>
            <a:ext uri="{FF2B5EF4-FFF2-40B4-BE49-F238E27FC236}">
              <a16:creationId xmlns:a16="http://schemas.microsoft.com/office/drawing/2014/main" id="{06104C74-F466-64E7-5CC5-CF082DFA16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932389-402A-8885-F808-266DC2213105}"/>
              </a:ext>
            </a:extLst>
          </p:cNvPr>
          <p:cNvSpPr>
            <a:spLocks noGrp="1"/>
          </p:cNvSpPr>
          <p:nvPr>
            <p:ph type="title"/>
          </p:nvPr>
        </p:nvSpPr>
        <p:spPr/>
        <p:txBody>
          <a:bodyPr/>
          <a:lstStyle/>
          <a:p>
            <a:r>
              <a:rPr lang="en-US" b="1" dirty="0"/>
              <a:t>Key </a:t>
            </a:r>
            <a:r>
              <a:rPr lang="en-US" sz="4000" b="1" dirty="0"/>
              <a:t>Findings</a:t>
            </a:r>
            <a:endParaRPr lang="en-NG" b="1" dirty="0"/>
          </a:p>
        </p:txBody>
      </p:sp>
      <p:sp>
        <p:nvSpPr>
          <p:cNvPr id="3" name="Content Placeholder 2">
            <a:extLst>
              <a:ext uri="{FF2B5EF4-FFF2-40B4-BE49-F238E27FC236}">
                <a16:creationId xmlns:a16="http://schemas.microsoft.com/office/drawing/2014/main" id="{8B581762-1FB0-F622-1A26-CAF5136A1701}"/>
              </a:ext>
            </a:extLst>
          </p:cNvPr>
          <p:cNvSpPr>
            <a:spLocks noGrp="1"/>
          </p:cNvSpPr>
          <p:nvPr>
            <p:ph sz="half" idx="1"/>
          </p:nvPr>
        </p:nvSpPr>
        <p:spPr/>
        <p:txBody>
          <a:bodyPr>
            <a:normAutofit/>
          </a:bodyPr>
          <a:lstStyle/>
          <a:p>
            <a:r>
              <a:rPr lang="en-US" b="1" dirty="0"/>
              <a:t>Top Size by Revenue: </a:t>
            </a:r>
            <a:r>
              <a:rPr lang="en-US" dirty="0"/>
              <a:t>Medium ($211,018)</a:t>
            </a:r>
          </a:p>
          <a:p>
            <a:r>
              <a:rPr lang="en-US" b="1" dirty="0"/>
              <a:t>Top Color: </a:t>
            </a:r>
            <a:r>
              <a:rPr lang="en-US" dirty="0"/>
              <a:t>Blue ($158,220)</a:t>
            </a:r>
          </a:p>
          <a:p>
            <a:r>
              <a:rPr lang="en-US" dirty="0"/>
              <a:t>Extra small also performs well in revenue ($207,093)</a:t>
            </a:r>
            <a:endParaRPr lang="en-NG" dirty="0"/>
          </a:p>
        </p:txBody>
      </p:sp>
      <p:pic>
        <p:nvPicPr>
          <p:cNvPr id="7" name="Content Placeholder 6">
            <a:extLst>
              <a:ext uri="{FF2B5EF4-FFF2-40B4-BE49-F238E27FC236}">
                <a16:creationId xmlns:a16="http://schemas.microsoft.com/office/drawing/2014/main" id="{1829B8B9-D3C4-0EBC-9E94-95F38C3BF63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59794" y="1690688"/>
            <a:ext cx="4586747" cy="2980626"/>
          </a:xfrm>
        </p:spPr>
      </p:pic>
    </p:spTree>
    <p:extLst>
      <p:ext uri="{BB962C8B-B14F-4D97-AF65-F5344CB8AC3E}">
        <p14:creationId xmlns:p14="http://schemas.microsoft.com/office/powerpoint/2010/main" val="1857606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C4D9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6DD44-1432-7009-7269-B90234AB1FE6}"/>
              </a:ext>
            </a:extLst>
          </p:cNvPr>
          <p:cNvSpPr>
            <a:spLocks noGrp="1"/>
          </p:cNvSpPr>
          <p:nvPr>
            <p:ph type="title"/>
          </p:nvPr>
        </p:nvSpPr>
        <p:spPr/>
        <p:txBody>
          <a:bodyPr>
            <a:normAutofit/>
          </a:bodyPr>
          <a:lstStyle/>
          <a:p>
            <a:r>
              <a:rPr lang="en-US" sz="4000" b="1" dirty="0"/>
              <a:t>Recommendations</a:t>
            </a:r>
            <a:endParaRPr lang="en-NG" sz="4000" b="1" dirty="0"/>
          </a:p>
        </p:txBody>
      </p:sp>
      <p:sp>
        <p:nvSpPr>
          <p:cNvPr id="3" name="Content Placeholder 2">
            <a:extLst>
              <a:ext uri="{FF2B5EF4-FFF2-40B4-BE49-F238E27FC236}">
                <a16:creationId xmlns:a16="http://schemas.microsoft.com/office/drawing/2014/main" id="{A921ACE7-B09F-DE9C-340D-28F9AAF44D6E}"/>
              </a:ext>
            </a:extLst>
          </p:cNvPr>
          <p:cNvSpPr>
            <a:spLocks noGrp="1"/>
          </p:cNvSpPr>
          <p:nvPr>
            <p:ph idx="1"/>
          </p:nvPr>
        </p:nvSpPr>
        <p:spPr/>
        <p:txBody>
          <a:bodyPr/>
          <a:lstStyle/>
          <a:p>
            <a:r>
              <a:rPr lang="en-US" b="1" dirty="0"/>
              <a:t>Replicate March Strategy: </a:t>
            </a:r>
            <a:r>
              <a:rPr lang="en-US" dirty="0"/>
              <a:t>Promotions, campaigns or launches</a:t>
            </a:r>
          </a:p>
          <a:p>
            <a:r>
              <a:rPr lang="en-US" b="1" dirty="0"/>
              <a:t>Retention Tactics: </a:t>
            </a:r>
            <a:r>
              <a:rPr lang="en-US" dirty="0"/>
              <a:t>Loyalty programs, Gen Z reactivation</a:t>
            </a:r>
          </a:p>
          <a:p>
            <a:r>
              <a:rPr lang="en-US" b="1" dirty="0"/>
              <a:t>Optimize Product Strategy: </a:t>
            </a:r>
            <a:r>
              <a:rPr lang="en-US" dirty="0"/>
              <a:t>Raise jogger prices, focus on top sellers and sizes</a:t>
            </a:r>
          </a:p>
          <a:p>
            <a:r>
              <a:rPr lang="en-US" b="1" dirty="0"/>
              <a:t>Geographic Targeting</a:t>
            </a:r>
            <a:r>
              <a:rPr lang="en-US" dirty="0"/>
              <a:t>: Boost effort in SA &amp; underperformers like Tasmania</a:t>
            </a:r>
          </a:p>
          <a:p>
            <a:r>
              <a:rPr lang="en-US" b="1" dirty="0"/>
              <a:t>Highlight Fast Delivery Products: </a:t>
            </a:r>
            <a:r>
              <a:rPr lang="en-US" dirty="0"/>
              <a:t>Use shirt delivery speed as a USP (Unique Selling Point)</a:t>
            </a:r>
            <a:endParaRPr lang="en-NG" dirty="0"/>
          </a:p>
        </p:txBody>
      </p:sp>
    </p:spTree>
    <p:extLst>
      <p:ext uri="{BB962C8B-B14F-4D97-AF65-F5344CB8AC3E}">
        <p14:creationId xmlns:p14="http://schemas.microsoft.com/office/powerpoint/2010/main" val="1672343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a:extLst>
            <a:ext uri="{FF2B5EF4-FFF2-40B4-BE49-F238E27FC236}">
              <a16:creationId xmlns:a16="http://schemas.microsoft.com/office/drawing/2014/main" id="{85288F98-0203-20E3-3C71-DF7935AB21D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B8FC937-3C41-4EC6-75A9-9AD62BEFB251}"/>
              </a:ext>
            </a:extLst>
          </p:cNvPr>
          <p:cNvSpPr/>
          <p:nvPr/>
        </p:nvSpPr>
        <p:spPr>
          <a:xfrm>
            <a:off x="0" y="5648632"/>
            <a:ext cx="12192000" cy="1209368"/>
          </a:xfrm>
          <a:prstGeom prst="rect">
            <a:avLst/>
          </a:prstGeom>
          <a:solidFill>
            <a:srgbClr val="C4D9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 name="TextBox 1">
            <a:extLst>
              <a:ext uri="{FF2B5EF4-FFF2-40B4-BE49-F238E27FC236}">
                <a16:creationId xmlns:a16="http://schemas.microsoft.com/office/drawing/2014/main" id="{64F40F0F-DD73-1543-C18D-B8A14989CB43}"/>
              </a:ext>
            </a:extLst>
          </p:cNvPr>
          <p:cNvSpPr txBox="1"/>
          <p:nvPr/>
        </p:nvSpPr>
        <p:spPr>
          <a:xfrm>
            <a:off x="589936" y="383459"/>
            <a:ext cx="2831689" cy="707886"/>
          </a:xfrm>
          <a:prstGeom prst="rect">
            <a:avLst/>
          </a:prstGeom>
          <a:noFill/>
        </p:spPr>
        <p:txBody>
          <a:bodyPr wrap="square" rtlCol="0">
            <a:spAutoFit/>
          </a:bodyPr>
          <a:lstStyle/>
          <a:p>
            <a:r>
              <a:rPr lang="en-US" sz="4000" b="1" dirty="0"/>
              <a:t>Conclusion</a:t>
            </a:r>
            <a:endParaRPr lang="en-NG" sz="4000" b="1" dirty="0"/>
          </a:p>
        </p:txBody>
      </p:sp>
      <p:sp>
        <p:nvSpPr>
          <p:cNvPr id="3" name="Content Placeholder 2">
            <a:extLst>
              <a:ext uri="{FF2B5EF4-FFF2-40B4-BE49-F238E27FC236}">
                <a16:creationId xmlns:a16="http://schemas.microsoft.com/office/drawing/2014/main" id="{59B4FD65-8457-400E-591F-D77C4F15654A}"/>
              </a:ext>
            </a:extLst>
          </p:cNvPr>
          <p:cNvSpPr txBox="1">
            <a:spLocks/>
          </p:cNvSpPr>
          <p:nvPr/>
        </p:nvSpPr>
        <p:spPr>
          <a:xfrm>
            <a:off x="589936" y="1091345"/>
            <a:ext cx="10515600" cy="4351338"/>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t>Over the course of ten months, the e-commerce store demonstrated strong performance, generating over $1million in revenue from 1000 unique orders. At the heart of this success were Bommer customers, who emerged as the store most valuable demographics, alongside female and genderfluid shoppers who consistently drove higher revenue. Denim stood out as the star product, leading in both units sold and revenue, while cities like Port Hannahburgh despite a small customer base revealed the presence of high spending individuals.</a:t>
            </a:r>
          </a:p>
          <a:p>
            <a:pPr algn="l"/>
            <a:r>
              <a:rPr lang="en-US" dirty="0"/>
              <a:t>However, revenue growth was unstable across months, with only a few standout periods like March, signaling the need for repeatable campaign strategies. Underperforming segments such as Gen Z and regions like Tasmania also revealed untapped potential.</a:t>
            </a:r>
          </a:p>
          <a:p>
            <a:pPr algn="l"/>
            <a:r>
              <a:rPr lang="en-US" dirty="0"/>
              <a:t>By doubling down on high performing customer groups, refining product pricing strategies and replicating successful promotional models, the business is well positioned for lasting growth, stronger customer loyalty and improved profitability.</a:t>
            </a:r>
          </a:p>
        </p:txBody>
      </p:sp>
    </p:spTree>
    <p:extLst>
      <p:ext uri="{BB962C8B-B14F-4D97-AF65-F5344CB8AC3E}">
        <p14:creationId xmlns:p14="http://schemas.microsoft.com/office/powerpoint/2010/main" val="3556862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4D9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DF8C9-8666-30CF-9D1B-76CFF1E352D7}"/>
              </a:ext>
            </a:extLst>
          </p:cNvPr>
          <p:cNvSpPr>
            <a:spLocks noGrp="1"/>
          </p:cNvSpPr>
          <p:nvPr>
            <p:ph type="title"/>
          </p:nvPr>
        </p:nvSpPr>
        <p:spPr/>
        <p:txBody>
          <a:bodyPr>
            <a:normAutofit/>
          </a:bodyPr>
          <a:lstStyle/>
          <a:p>
            <a:r>
              <a:rPr lang="en-US" sz="4000" b="1" dirty="0"/>
              <a:t>Dashboard Overview</a:t>
            </a:r>
            <a:endParaRPr lang="en-NG" sz="4000" b="1" dirty="0"/>
          </a:p>
        </p:txBody>
      </p:sp>
      <p:pic>
        <p:nvPicPr>
          <p:cNvPr id="3" name="Picture 2">
            <a:extLst>
              <a:ext uri="{FF2B5EF4-FFF2-40B4-BE49-F238E27FC236}">
                <a16:creationId xmlns:a16="http://schemas.microsoft.com/office/drawing/2014/main" id="{46CC5975-0777-6D11-7E45-2FEDA4DE2E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382559"/>
            <a:ext cx="10515600" cy="5110316"/>
          </a:xfrm>
          <a:prstGeom prst="rect">
            <a:avLst/>
          </a:prstGeom>
        </p:spPr>
      </p:pic>
    </p:spTree>
    <p:extLst>
      <p:ext uri="{BB962C8B-B14F-4D97-AF65-F5344CB8AC3E}">
        <p14:creationId xmlns:p14="http://schemas.microsoft.com/office/powerpoint/2010/main" val="309061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4D9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0677E-A89A-3326-B4AC-E440A39BE92F}"/>
              </a:ext>
            </a:extLst>
          </p:cNvPr>
          <p:cNvSpPr>
            <a:spLocks noGrp="1"/>
          </p:cNvSpPr>
          <p:nvPr>
            <p:ph type="title"/>
          </p:nvPr>
        </p:nvSpPr>
        <p:spPr/>
        <p:txBody>
          <a:bodyPr>
            <a:normAutofit/>
          </a:bodyPr>
          <a:lstStyle/>
          <a:p>
            <a:r>
              <a:rPr lang="en-US" sz="4000" b="1" dirty="0"/>
              <a:t>Project Overview</a:t>
            </a:r>
            <a:endParaRPr lang="en-NG" sz="4000" b="1" dirty="0"/>
          </a:p>
        </p:txBody>
      </p:sp>
      <p:sp>
        <p:nvSpPr>
          <p:cNvPr id="3" name="Content Placeholder 2">
            <a:extLst>
              <a:ext uri="{FF2B5EF4-FFF2-40B4-BE49-F238E27FC236}">
                <a16:creationId xmlns:a16="http://schemas.microsoft.com/office/drawing/2014/main" id="{6D626990-45CB-80ED-A062-9FE8AF9CFC7E}"/>
              </a:ext>
            </a:extLst>
          </p:cNvPr>
          <p:cNvSpPr>
            <a:spLocks noGrp="1"/>
          </p:cNvSpPr>
          <p:nvPr>
            <p:ph idx="1"/>
          </p:nvPr>
        </p:nvSpPr>
        <p:spPr/>
        <p:txBody>
          <a:bodyPr/>
          <a:lstStyle/>
          <a:p>
            <a:r>
              <a:rPr lang="en-US" dirty="0"/>
              <a:t>Analyzed 10 months of sales data from an online store</a:t>
            </a:r>
          </a:p>
          <a:p>
            <a:r>
              <a:rPr lang="en-US" dirty="0"/>
              <a:t>Goal: Understand customer behavior, sales trend and products performance</a:t>
            </a:r>
          </a:p>
          <a:p>
            <a:r>
              <a:rPr lang="en-US" dirty="0"/>
              <a:t>Tools Used: SQL, EDA, Data Visualization</a:t>
            </a:r>
            <a:endParaRPr lang="en-NG" dirty="0"/>
          </a:p>
        </p:txBody>
      </p:sp>
    </p:spTree>
    <p:extLst>
      <p:ext uri="{BB962C8B-B14F-4D97-AF65-F5344CB8AC3E}">
        <p14:creationId xmlns:p14="http://schemas.microsoft.com/office/powerpoint/2010/main" val="992214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C4D9FF"/>
        </a:solidFill>
        <a:effectLst/>
      </p:bgPr>
    </p:bg>
    <p:spTree>
      <p:nvGrpSpPr>
        <p:cNvPr id="1" name="">
          <a:extLst>
            <a:ext uri="{FF2B5EF4-FFF2-40B4-BE49-F238E27FC236}">
              <a16:creationId xmlns:a16="http://schemas.microsoft.com/office/drawing/2014/main" id="{170602E5-9D32-94DC-A1B9-D1786C6AD4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349F12-1C76-5EBF-259E-DBE07956AE4A}"/>
              </a:ext>
            </a:extLst>
          </p:cNvPr>
          <p:cNvSpPr>
            <a:spLocks noGrp="1"/>
          </p:cNvSpPr>
          <p:nvPr>
            <p:ph type="title"/>
          </p:nvPr>
        </p:nvSpPr>
        <p:spPr/>
        <p:txBody>
          <a:bodyPr>
            <a:normAutofit/>
          </a:bodyPr>
          <a:lstStyle/>
          <a:p>
            <a:r>
              <a:rPr lang="en-US" sz="4000" b="1" dirty="0"/>
              <a:t>Key Objectives</a:t>
            </a:r>
            <a:endParaRPr lang="en-NG" sz="4000" b="1" dirty="0"/>
          </a:p>
        </p:txBody>
      </p:sp>
      <p:sp>
        <p:nvSpPr>
          <p:cNvPr id="3" name="Content Placeholder 2">
            <a:extLst>
              <a:ext uri="{FF2B5EF4-FFF2-40B4-BE49-F238E27FC236}">
                <a16:creationId xmlns:a16="http://schemas.microsoft.com/office/drawing/2014/main" id="{8D56A5E5-9146-ADBC-CF3A-9D751937EADA}"/>
              </a:ext>
            </a:extLst>
          </p:cNvPr>
          <p:cNvSpPr>
            <a:spLocks noGrp="1"/>
          </p:cNvSpPr>
          <p:nvPr>
            <p:ph idx="1"/>
          </p:nvPr>
        </p:nvSpPr>
        <p:spPr/>
        <p:txBody>
          <a:bodyPr/>
          <a:lstStyle/>
          <a:p>
            <a:r>
              <a:rPr lang="en-US" dirty="0"/>
              <a:t>Segment customers by demographics</a:t>
            </a:r>
          </a:p>
          <a:p>
            <a:r>
              <a:rPr lang="en-US" dirty="0"/>
              <a:t>Track revenue and monthly performance</a:t>
            </a:r>
          </a:p>
          <a:p>
            <a:r>
              <a:rPr lang="en-US" dirty="0"/>
              <a:t>Identify top selling products</a:t>
            </a:r>
          </a:p>
          <a:p>
            <a:r>
              <a:rPr lang="en-US" dirty="0"/>
              <a:t>Analyze geographic and demographic revenue</a:t>
            </a:r>
          </a:p>
          <a:p>
            <a:r>
              <a:rPr lang="en-US" dirty="0"/>
              <a:t>Monitor customer retention</a:t>
            </a:r>
          </a:p>
          <a:p>
            <a:r>
              <a:rPr lang="en-US" dirty="0"/>
              <a:t>Improve delivery and operational efficiency</a:t>
            </a:r>
          </a:p>
        </p:txBody>
      </p:sp>
    </p:spTree>
    <p:extLst>
      <p:ext uri="{BB962C8B-B14F-4D97-AF65-F5344CB8AC3E}">
        <p14:creationId xmlns:p14="http://schemas.microsoft.com/office/powerpoint/2010/main" val="1290318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C4D9FF"/>
        </a:solidFill>
        <a:effectLst/>
      </p:bgPr>
    </p:bg>
    <p:spTree>
      <p:nvGrpSpPr>
        <p:cNvPr id="1" name="">
          <a:extLst>
            <a:ext uri="{FF2B5EF4-FFF2-40B4-BE49-F238E27FC236}">
              <a16:creationId xmlns:a16="http://schemas.microsoft.com/office/drawing/2014/main" id="{4601CBB4-0CE9-BB98-D4CF-E9D0BDF9C1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AAC911-4040-53ED-49F0-9FF9ED7AD303}"/>
              </a:ext>
            </a:extLst>
          </p:cNvPr>
          <p:cNvSpPr>
            <a:spLocks noGrp="1"/>
          </p:cNvSpPr>
          <p:nvPr>
            <p:ph type="title"/>
          </p:nvPr>
        </p:nvSpPr>
        <p:spPr/>
        <p:txBody>
          <a:bodyPr>
            <a:normAutofit/>
          </a:bodyPr>
          <a:lstStyle/>
          <a:p>
            <a:r>
              <a:rPr lang="en-US" sz="4000" b="1" dirty="0"/>
              <a:t>Dataset Overview</a:t>
            </a:r>
            <a:endParaRPr lang="en-NG" sz="4000" b="1" dirty="0"/>
          </a:p>
        </p:txBody>
      </p:sp>
      <p:sp>
        <p:nvSpPr>
          <p:cNvPr id="3" name="Content Placeholder 2">
            <a:extLst>
              <a:ext uri="{FF2B5EF4-FFF2-40B4-BE49-F238E27FC236}">
                <a16:creationId xmlns:a16="http://schemas.microsoft.com/office/drawing/2014/main" id="{41B88C73-72C3-255E-A4A2-59E36A110974}"/>
              </a:ext>
            </a:extLst>
          </p:cNvPr>
          <p:cNvSpPr>
            <a:spLocks noGrp="1"/>
          </p:cNvSpPr>
          <p:nvPr>
            <p:ph idx="1"/>
          </p:nvPr>
        </p:nvSpPr>
        <p:spPr/>
        <p:txBody>
          <a:bodyPr/>
          <a:lstStyle/>
          <a:p>
            <a:r>
              <a:rPr lang="en-US" dirty="0"/>
              <a:t>Source: Synthetic kaggle dataset</a:t>
            </a:r>
          </a:p>
          <a:p>
            <a:r>
              <a:rPr lang="en-US" dirty="0"/>
              <a:t>4 interconnected tables (customers, orders, products, sales)</a:t>
            </a:r>
          </a:p>
          <a:p>
            <a:r>
              <a:rPr lang="en-US" dirty="0"/>
              <a:t>1000 orders, 1000 customers, 1260 products</a:t>
            </a:r>
          </a:p>
          <a:p>
            <a:r>
              <a:rPr lang="en-US" dirty="0"/>
              <a:t>No nulls or duplicates found</a:t>
            </a:r>
          </a:p>
        </p:txBody>
      </p:sp>
    </p:spTree>
    <p:extLst>
      <p:ext uri="{BB962C8B-B14F-4D97-AF65-F5344CB8AC3E}">
        <p14:creationId xmlns:p14="http://schemas.microsoft.com/office/powerpoint/2010/main" val="3580650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44F048B-77B5-E6CC-A604-B76A190D60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084" y="309716"/>
            <a:ext cx="10677832" cy="6238568"/>
          </a:xfrm>
          <a:prstGeom prst="rect">
            <a:avLst/>
          </a:prstGeom>
        </p:spPr>
      </p:pic>
    </p:spTree>
    <p:extLst>
      <p:ext uri="{BB962C8B-B14F-4D97-AF65-F5344CB8AC3E}">
        <p14:creationId xmlns:p14="http://schemas.microsoft.com/office/powerpoint/2010/main" val="2767830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C4D9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853B8-594D-6F9A-7E7A-A714279B3D4D}"/>
              </a:ext>
            </a:extLst>
          </p:cNvPr>
          <p:cNvSpPr>
            <a:spLocks noGrp="1"/>
          </p:cNvSpPr>
          <p:nvPr>
            <p:ph type="title"/>
          </p:nvPr>
        </p:nvSpPr>
        <p:spPr/>
        <p:txBody>
          <a:bodyPr/>
          <a:lstStyle/>
          <a:p>
            <a:r>
              <a:rPr lang="en-US" b="1" dirty="0"/>
              <a:t>Key </a:t>
            </a:r>
            <a:r>
              <a:rPr lang="en-US" sz="4000" b="1" dirty="0"/>
              <a:t>Findings</a:t>
            </a:r>
            <a:endParaRPr lang="en-NG" b="1" dirty="0"/>
          </a:p>
        </p:txBody>
      </p:sp>
      <p:sp>
        <p:nvSpPr>
          <p:cNvPr id="3" name="Content Placeholder 2">
            <a:extLst>
              <a:ext uri="{FF2B5EF4-FFF2-40B4-BE49-F238E27FC236}">
                <a16:creationId xmlns:a16="http://schemas.microsoft.com/office/drawing/2014/main" id="{BE6B0F01-2513-4107-518D-4F32C546A97C}"/>
              </a:ext>
            </a:extLst>
          </p:cNvPr>
          <p:cNvSpPr>
            <a:spLocks noGrp="1"/>
          </p:cNvSpPr>
          <p:nvPr>
            <p:ph sz="half" idx="1"/>
          </p:nvPr>
        </p:nvSpPr>
        <p:spPr/>
        <p:txBody>
          <a:bodyPr/>
          <a:lstStyle/>
          <a:p>
            <a:r>
              <a:rPr lang="en-US" b="1" dirty="0"/>
              <a:t>Bommer (57-80): </a:t>
            </a:r>
            <a:r>
              <a:rPr lang="en-US" dirty="0"/>
              <a:t>Largest and most profitable group.</a:t>
            </a:r>
          </a:p>
          <a:p>
            <a:r>
              <a:rPr lang="en-US" dirty="0"/>
              <a:t>378 orders from 240 customers, generating $397,477.</a:t>
            </a:r>
          </a:p>
          <a:p>
            <a:r>
              <a:rPr lang="en-US" b="1" dirty="0"/>
              <a:t>Gen Z (9-24): </a:t>
            </a:r>
            <a:r>
              <a:rPr lang="en-US" dirty="0"/>
              <a:t>Smallest customer base</a:t>
            </a:r>
          </a:p>
          <a:p>
            <a:r>
              <a:rPr lang="en-US" dirty="0"/>
              <a:t>92 orders from 55 customers, with $92,286 revenue.</a:t>
            </a:r>
            <a:endParaRPr lang="en-NG" dirty="0"/>
          </a:p>
        </p:txBody>
      </p:sp>
      <p:pic>
        <p:nvPicPr>
          <p:cNvPr id="6" name="Content Placeholder 5">
            <a:extLst>
              <a:ext uri="{FF2B5EF4-FFF2-40B4-BE49-F238E27FC236}">
                <a16:creationId xmlns:a16="http://schemas.microsoft.com/office/drawing/2014/main" id="{3A49F650-2C5A-4739-AA5C-D2D04093D16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629402" y="1253331"/>
            <a:ext cx="5181597" cy="4351338"/>
          </a:xfrm>
        </p:spPr>
      </p:pic>
    </p:spTree>
    <p:extLst>
      <p:ext uri="{BB962C8B-B14F-4D97-AF65-F5344CB8AC3E}">
        <p14:creationId xmlns:p14="http://schemas.microsoft.com/office/powerpoint/2010/main" val="642643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C4D9FF"/>
        </a:solidFill>
        <a:effectLst/>
      </p:bgPr>
    </p:bg>
    <p:spTree>
      <p:nvGrpSpPr>
        <p:cNvPr id="1" name="">
          <a:extLst>
            <a:ext uri="{FF2B5EF4-FFF2-40B4-BE49-F238E27FC236}">
              <a16:creationId xmlns:a16="http://schemas.microsoft.com/office/drawing/2014/main" id="{49FA445A-B943-1520-E8BA-D2A57A1622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0D322D-450B-EE00-151C-A936F676E481}"/>
              </a:ext>
            </a:extLst>
          </p:cNvPr>
          <p:cNvSpPr>
            <a:spLocks noGrp="1"/>
          </p:cNvSpPr>
          <p:nvPr>
            <p:ph type="title"/>
          </p:nvPr>
        </p:nvSpPr>
        <p:spPr/>
        <p:txBody>
          <a:bodyPr/>
          <a:lstStyle/>
          <a:p>
            <a:r>
              <a:rPr lang="en-US" b="1" dirty="0"/>
              <a:t>Key </a:t>
            </a:r>
            <a:r>
              <a:rPr lang="en-US" sz="4000" b="1" dirty="0"/>
              <a:t>Findings</a:t>
            </a:r>
            <a:endParaRPr lang="en-NG" b="1" dirty="0"/>
          </a:p>
        </p:txBody>
      </p:sp>
      <p:sp>
        <p:nvSpPr>
          <p:cNvPr id="3" name="Content Placeholder 2">
            <a:extLst>
              <a:ext uri="{FF2B5EF4-FFF2-40B4-BE49-F238E27FC236}">
                <a16:creationId xmlns:a16="http://schemas.microsoft.com/office/drawing/2014/main" id="{FC4E2546-4209-653F-C2C7-0353446DBB7F}"/>
              </a:ext>
            </a:extLst>
          </p:cNvPr>
          <p:cNvSpPr>
            <a:spLocks noGrp="1"/>
          </p:cNvSpPr>
          <p:nvPr>
            <p:ph sz="half" idx="1"/>
          </p:nvPr>
        </p:nvSpPr>
        <p:spPr/>
        <p:txBody>
          <a:bodyPr/>
          <a:lstStyle/>
          <a:p>
            <a:r>
              <a:rPr lang="en-US" b="1" dirty="0"/>
              <a:t>Total Revenue: </a:t>
            </a:r>
            <a:r>
              <a:rPr lang="en-US" dirty="0"/>
              <a:t>$1,031,800</a:t>
            </a:r>
          </a:p>
          <a:p>
            <a:r>
              <a:rPr lang="en-US" b="1" dirty="0"/>
              <a:t>AOV: </a:t>
            </a:r>
            <a:r>
              <a:rPr lang="en-US" dirty="0"/>
              <a:t>$1,038 per order</a:t>
            </a:r>
          </a:p>
          <a:p>
            <a:r>
              <a:rPr lang="en-US" b="1" dirty="0"/>
              <a:t>Total Orders: </a:t>
            </a:r>
            <a:r>
              <a:rPr lang="en-US" dirty="0"/>
              <a:t>1000</a:t>
            </a:r>
          </a:p>
          <a:p>
            <a:r>
              <a:rPr lang="en-US" b="1" dirty="0"/>
              <a:t>Top Customers: </a:t>
            </a:r>
            <a:r>
              <a:rPr lang="en-US" dirty="0"/>
              <a:t>Wren Helgass with$7,632 from 5 orders</a:t>
            </a:r>
            <a:endParaRPr lang="en-NG" dirty="0"/>
          </a:p>
        </p:txBody>
      </p:sp>
      <p:pic>
        <p:nvPicPr>
          <p:cNvPr id="8" name="Content Placeholder 7">
            <a:extLst>
              <a:ext uri="{FF2B5EF4-FFF2-40B4-BE49-F238E27FC236}">
                <a16:creationId xmlns:a16="http://schemas.microsoft.com/office/drawing/2014/main" id="{25CEC28B-48E4-98D2-F379-9CC60187518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47444" y="1825625"/>
            <a:ext cx="4806356" cy="2359322"/>
          </a:xfrm>
        </p:spPr>
      </p:pic>
    </p:spTree>
    <p:extLst>
      <p:ext uri="{BB962C8B-B14F-4D97-AF65-F5344CB8AC3E}">
        <p14:creationId xmlns:p14="http://schemas.microsoft.com/office/powerpoint/2010/main" val="562820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C4D9FF"/>
        </a:solidFill>
        <a:effectLst/>
      </p:bgPr>
    </p:bg>
    <p:spTree>
      <p:nvGrpSpPr>
        <p:cNvPr id="1" name="">
          <a:extLst>
            <a:ext uri="{FF2B5EF4-FFF2-40B4-BE49-F238E27FC236}">
              <a16:creationId xmlns:a16="http://schemas.microsoft.com/office/drawing/2014/main" id="{DE279DBC-6587-739E-DF0E-C4CC59D3BD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1C1E63-1EA8-AE6C-6357-ADA47EA42408}"/>
              </a:ext>
            </a:extLst>
          </p:cNvPr>
          <p:cNvSpPr>
            <a:spLocks noGrp="1"/>
          </p:cNvSpPr>
          <p:nvPr>
            <p:ph type="title"/>
          </p:nvPr>
        </p:nvSpPr>
        <p:spPr/>
        <p:txBody>
          <a:bodyPr/>
          <a:lstStyle/>
          <a:p>
            <a:r>
              <a:rPr lang="en-US" b="1" dirty="0"/>
              <a:t>Key </a:t>
            </a:r>
            <a:r>
              <a:rPr lang="en-US" sz="4000" b="1" dirty="0"/>
              <a:t>Findings</a:t>
            </a:r>
            <a:endParaRPr lang="en-NG" b="1" dirty="0"/>
          </a:p>
        </p:txBody>
      </p:sp>
      <p:sp>
        <p:nvSpPr>
          <p:cNvPr id="3" name="Content Placeholder 2">
            <a:extLst>
              <a:ext uri="{FF2B5EF4-FFF2-40B4-BE49-F238E27FC236}">
                <a16:creationId xmlns:a16="http://schemas.microsoft.com/office/drawing/2014/main" id="{DEADC782-DCA6-EB62-2F42-8188557E8FE7}"/>
              </a:ext>
            </a:extLst>
          </p:cNvPr>
          <p:cNvSpPr>
            <a:spLocks noGrp="1"/>
          </p:cNvSpPr>
          <p:nvPr>
            <p:ph sz="half" idx="1"/>
          </p:nvPr>
        </p:nvSpPr>
        <p:spPr/>
        <p:txBody>
          <a:bodyPr/>
          <a:lstStyle/>
          <a:p>
            <a:r>
              <a:rPr lang="en-US" dirty="0"/>
              <a:t>Revenue was highest in March ($131,364) followed by January and July</a:t>
            </a:r>
          </a:p>
          <a:p>
            <a:r>
              <a:rPr lang="en-US" dirty="0"/>
              <a:t>Most months had negative growth except:</a:t>
            </a:r>
          </a:p>
          <a:p>
            <a:r>
              <a:rPr lang="en-US" dirty="0"/>
              <a:t>March (+38.16%)</a:t>
            </a:r>
          </a:p>
          <a:p>
            <a:r>
              <a:rPr lang="en-US" dirty="0"/>
              <a:t>June (+18.53%)</a:t>
            </a:r>
          </a:p>
          <a:p>
            <a:r>
              <a:rPr lang="en-US" dirty="0"/>
              <a:t>July (+14.41%)</a:t>
            </a:r>
            <a:endParaRPr lang="en-NG" dirty="0"/>
          </a:p>
        </p:txBody>
      </p:sp>
      <p:pic>
        <p:nvPicPr>
          <p:cNvPr id="7" name="Content Placeholder 6">
            <a:extLst>
              <a:ext uri="{FF2B5EF4-FFF2-40B4-BE49-F238E27FC236}">
                <a16:creationId xmlns:a16="http://schemas.microsoft.com/office/drawing/2014/main" id="{23B2D117-6B8B-0D35-6B9F-BDE74B52DC4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19800" y="2177102"/>
            <a:ext cx="5656006" cy="3648383"/>
          </a:xfrm>
        </p:spPr>
      </p:pic>
    </p:spTree>
    <p:extLst>
      <p:ext uri="{BB962C8B-B14F-4D97-AF65-F5344CB8AC3E}">
        <p14:creationId xmlns:p14="http://schemas.microsoft.com/office/powerpoint/2010/main" val="2998536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410</TotalTime>
  <Words>596</Words>
  <Application>Microsoft Office PowerPoint</Application>
  <PresentationFormat>Widescreen</PresentationFormat>
  <Paragraphs>69</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Aptos</vt:lpstr>
      <vt:lpstr>Aptos Display</vt:lpstr>
      <vt:lpstr>Arial</vt:lpstr>
      <vt:lpstr>Office Theme</vt:lpstr>
      <vt:lpstr>PowerPoint Presentation</vt:lpstr>
      <vt:lpstr>Dashboard Overview</vt:lpstr>
      <vt:lpstr>Project Overview</vt:lpstr>
      <vt:lpstr>Key Objectives</vt:lpstr>
      <vt:lpstr>Dataset Overview</vt:lpstr>
      <vt:lpstr>PowerPoint Presentation</vt:lpstr>
      <vt:lpstr>Key Findings</vt:lpstr>
      <vt:lpstr>Key Findings</vt:lpstr>
      <vt:lpstr>Key Findings</vt:lpstr>
      <vt:lpstr>Key Findings</vt:lpstr>
      <vt:lpstr>Key Findings</vt:lpstr>
      <vt:lpstr>Key Findings</vt:lpstr>
      <vt:lpstr>Key Findings</vt:lpstr>
      <vt:lpstr>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Francis Blaise</dc:creator>
  <cp:lastModifiedBy>Francis Blaise</cp:lastModifiedBy>
  <cp:revision>8</cp:revision>
  <dcterms:created xsi:type="dcterms:W3CDTF">2025-07-11T01:54:49Z</dcterms:created>
  <dcterms:modified xsi:type="dcterms:W3CDTF">2025-07-11T08:44:59Z</dcterms:modified>
</cp:coreProperties>
</file>