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handoutMasterIdLst>
    <p:handoutMasterId r:id="rId23"/>
  </p:handoutMasterIdLst>
  <p:sldIdLst>
    <p:sldId id="298" r:id="rId4"/>
    <p:sldId id="299" r:id="rId5"/>
    <p:sldId id="300" r:id="rId6"/>
    <p:sldId id="314" r:id="rId7"/>
    <p:sldId id="301" r:id="rId8"/>
    <p:sldId id="303" r:id="rId9"/>
    <p:sldId id="304" r:id="rId10"/>
    <p:sldId id="306" r:id="rId11"/>
    <p:sldId id="305" r:id="rId12"/>
    <p:sldId id="308" r:id="rId13"/>
    <p:sldId id="307" r:id="rId14"/>
    <p:sldId id="309" r:id="rId15"/>
    <p:sldId id="310" r:id="rId16"/>
    <p:sldId id="312" r:id="rId17"/>
    <p:sldId id="311" r:id="rId18"/>
    <p:sldId id="313" r:id="rId19"/>
    <p:sldId id="315" r:id="rId20"/>
    <p:sldId id="316" r:id="rId2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1" d="100"/>
          <a:sy n="81" d="100"/>
        </p:scale>
        <p:origin x="12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11/03/2025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11/03/2025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URSOS GRATUITOS da Escola SENAI &quot;Roberto Mange&quot; - Campinas/SP - Produtor -  Eventos e Conteúdos na Sympla">
            <a:extLst>
              <a:ext uri="{FF2B5EF4-FFF2-40B4-BE49-F238E27FC236}">
                <a16:creationId xmlns:a16="http://schemas.microsoft.com/office/drawing/2014/main" id="{16761DF4-141B-3F07-1F9F-4D5E11D67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940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Prof. Fernanda Fretes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 dirty="0"/>
              <a:t>Prof. Fernanda Fretes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ogo-senai-cor-1 - Anprotec">
            <a:extLst>
              <a:ext uri="{FF2B5EF4-FFF2-40B4-BE49-F238E27FC236}">
                <a16:creationId xmlns:a16="http://schemas.microsoft.com/office/drawing/2014/main" id="{30CF8760-3FE1-6CA4-F9C9-46E50B06CF9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93" b="21264"/>
          <a:stretch/>
        </p:blipFill>
        <p:spPr bwMode="auto">
          <a:xfrm>
            <a:off x="9780101" y="6116109"/>
            <a:ext cx="2411897" cy="74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6" r:id="rId3"/>
    <p:sldLayoutId id="2147483659" r:id="rId4"/>
    <p:sldLayoutId id="2147483660" r:id="rId5"/>
    <p:sldLayoutId id="2147483664" r:id="rId6"/>
    <p:sldLayoutId id="2147483650" r:id="rId7"/>
    <p:sldLayoutId id="2147483652" r:id="rId8"/>
    <p:sldLayoutId id="2147483656" r:id="rId9"/>
    <p:sldLayoutId id="2147483657" r:id="rId10"/>
    <p:sldLayoutId id="2147483654" r:id="rId11"/>
    <p:sldLayoutId id="2147483655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Programação </a:t>
            </a:r>
            <a:r>
              <a:rPr lang="pt-BR" sz="6000" dirty="0" err="1"/>
              <a:t>FrontEnd</a:t>
            </a:r>
            <a:endParaRPr lang="pt-BR" sz="60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4D1B0-607A-D790-4193-B56576476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D143230-B65B-A43A-0D2A-45B158A8E6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B7379C-B291-FC7E-6439-561C24C16FA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B4052B-1565-21E9-0204-DDB161C42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E24268C-03EB-8544-C197-F478DAAAFDC9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49F0022-4E2E-29FD-86E6-FDA357513D56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Removendo através de índice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F3454E1D-238A-C3C3-8F66-5F376A58116B}"/>
              </a:ext>
            </a:extLst>
          </p:cNvPr>
          <p:cNvSpPr txBox="1">
            <a:spLocks/>
          </p:cNvSpPr>
          <p:nvPr/>
        </p:nvSpPr>
        <p:spPr>
          <a:xfrm>
            <a:off x="6317402" y="1487906"/>
            <a:ext cx="5058521" cy="30676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partir do 3 item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excluir 4 itens do conjunto.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Lembrando que o índice se inicia em 0. A 3ª posição é o de valor 40.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Então os itens 40,50,60,70 são excluídos.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F63198E-F2DE-B874-21C0-7EF5CAD7F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2196263"/>
            <a:ext cx="4821356" cy="16509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44B2D4-39EA-7547-D129-65C50FBC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40" y="4897685"/>
            <a:ext cx="7058497" cy="133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275DC-5042-984D-5479-B0D1DA1C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8D57079-ED1A-3101-5277-B1EE5B31C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09476EE-AE25-BD4A-DBD0-F82262C1DE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270A5D-4300-1CED-C750-7E9344F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ítulo 2">
            <a:extLst>
              <a:ext uri="{FF2B5EF4-FFF2-40B4-BE49-F238E27FC236}">
                <a16:creationId xmlns:a16="http://schemas.microsoft.com/office/drawing/2014/main" id="{7902EAA4-930E-A6CF-3FFF-D539FD0F5022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ítulo 2">
            <a:extLst>
              <a:ext uri="{FF2B5EF4-FFF2-40B4-BE49-F238E27FC236}">
                <a16:creationId xmlns:a16="http://schemas.microsoft.com/office/drawing/2014/main" id="{4D5B01AD-0607-8A66-C6E6-6DECE4BC3B66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Map()</a:t>
            </a:r>
          </a:p>
        </p:txBody>
      </p:sp>
      <p:sp>
        <p:nvSpPr>
          <p:cNvPr id="17" name="Título 2">
            <a:extLst>
              <a:ext uri="{FF2B5EF4-FFF2-40B4-BE49-F238E27FC236}">
                <a16:creationId xmlns:a16="http://schemas.microsoft.com/office/drawing/2014/main" id="{6680A039-A0C9-4BA7-C45F-778AFA3CF4CB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que eu consiga manipular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“Map()”,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expressão “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78761C7-8E62-227E-3F62-B7FBEAC2D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29"/>
          <a:stretch/>
        </p:blipFill>
        <p:spPr>
          <a:xfrm>
            <a:off x="461113" y="2651072"/>
            <a:ext cx="5438340" cy="70490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114DEB-8DD2-028F-E03D-686E93088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556" y="2662673"/>
            <a:ext cx="6305740" cy="68170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D7E0182-1C02-A0DE-46D8-212C7ACF9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477" y="3629560"/>
            <a:ext cx="8251123" cy="276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23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204B575-06AA-008F-EA4E-95BA59C618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5BC4A8-7160-8D17-5352-19981C9B62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2802837-FF45-3A46-2249-0C0980E94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81B2729-7494-E341-BE24-26FAB0CE08F3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A1E1B600-C3CB-94C8-FCD7-A0D71CDF4E75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0C067DA-3E67-A3D2-9D85-89738E776DB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 acordo com os dados de um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eu posso usar o comando “Filter()”, que percorre todo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cria uma variável nova como resultado da com o resultado do filtro: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295EBC7-A310-5E95-FF97-0F4AE2E3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17" y="2568731"/>
            <a:ext cx="7954721" cy="11416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782ECE-3B93-5CFE-ED2D-56804C101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017" y="4195772"/>
            <a:ext cx="8020500" cy="161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5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18BA1-B3E6-B150-DB6F-1BC27559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9435F8A-7647-2C15-55A2-E0D3F07FB4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5ACBA7F-5DB8-0978-E822-BD84828B134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FF280A0-1DA0-973F-5E51-2737EA35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F879EC4E-D7B7-1DEB-E25A-C58849CF506E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DF2D8C28-F0A5-E4E5-60A3-1D00C9C80E31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11CB47DA-76FE-06D7-0BD1-A928B43D0E4C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Percorre 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até localizar o primeiro item que satisfaça uma dada condição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646DBC3-D8F2-0787-DCA8-3512CA27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68" y="3010904"/>
            <a:ext cx="10023263" cy="245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8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7509B-6095-8106-E40E-5FD11D041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782A20F-0C0B-EFE3-C271-DB673CC7B1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5F023A6-AD32-8800-55D8-F717C68041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14</a:t>
            </a:fld>
            <a:endParaRPr lang="pt-BR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22F5BB1D-A8C8-91B6-7447-DB771220FCFB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722F50E-16D4-E289-BF66-6C464755A915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Permite que façamos uma extração dos dados dos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objetos com o uso de variáveis distintas. 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893C158-3AAA-3121-D240-DA274791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104" y="2645546"/>
            <a:ext cx="8091754" cy="3125990"/>
          </a:xfrm>
          <a:prstGeom prst="rect">
            <a:avLst/>
          </a:prstGeom>
        </p:spPr>
      </p:pic>
      <p:sp>
        <p:nvSpPr>
          <p:cNvPr id="8" name="Título 3">
            <a:extLst>
              <a:ext uri="{FF2B5EF4-FFF2-40B4-BE49-F238E27FC236}">
                <a16:creationId xmlns:a16="http://schemas.microsoft.com/office/drawing/2014/main" id="{208E4C20-2653-2A12-534A-2843AF12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id="{AD72C40D-413A-5A6F-BC9A-4A2FBEF64CA0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Destruturação</a:t>
            </a:r>
            <a:endParaRPr lang="pt-BR" sz="3000" dirty="0"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7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E250BD4-1EE0-E731-2B2A-751219EF2B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496161-F76A-A2B2-1BF5-8275484552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15</a:t>
            </a:fld>
            <a:endParaRPr lang="pt-BR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391F6CD5-AF76-B9F7-B980-A6F96712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C7C386F8-B724-DA2F-50C9-439E86FAF147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E34A7E6D-4799-7D6C-9EC8-785F88B96F2F}"/>
              </a:ext>
            </a:extLst>
          </p:cNvPr>
          <p:cNvSpPr txBox="1">
            <a:spLocks/>
          </p:cNvSpPr>
          <p:nvPr/>
        </p:nvSpPr>
        <p:spPr>
          <a:xfrm>
            <a:off x="563094" y="756578"/>
            <a:ext cx="5336359" cy="704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Spread</a:t>
            </a: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27982882-7AAF-85E3-D83B-F7F6B2D0FB97}"/>
              </a:ext>
            </a:extLst>
          </p:cNvPr>
          <p:cNvSpPr txBox="1">
            <a:spLocks/>
          </p:cNvSpPr>
          <p:nvPr/>
        </p:nvSpPr>
        <p:spPr>
          <a:xfrm>
            <a:off x="641653" y="1396965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operador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spred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permite que trafeguemos o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como um todo para poder manipular da forma mais adequada, por exemplo, se quisermos agrupar 2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em um só uma boa prática seria: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8D459C5-F41A-3E71-1F02-F07EA3A1B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76" y="2488334"/>
            <a:ext cx="10908325" cy="140522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665877B8-739D-804D-DDC3-5E454C986AF7}"/>
              </a:ext>
            </a:extLst>
          </p:cNvPr>
          <p:cNvSpPr txBox="1"/>
          <p:nvPr/>
        </p:nvSpPr>
        <p:spPr>
          <a:xfrm>
            <a:off x="641653" y="4228202"/>
            <a:ext cx="11035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eu quisesse copiar uma </a:t>
            </a:r>
            <a:r>
              <a:rPr lang="pt-BR" sz="2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outra seria:</a:t>
            </a:r>
          </a:p>
          <a:p>
            <a:pPr fontAlgn="base"/>
            <a:endParaRPr lang="pt-BR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66B6A98-4CD1-2DB8-0164-D5984A37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75" y="4874533"/>
            <a:ext cx="10244699" cy="8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4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020C-5257-2C95-266A-38A7000C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3BA93D2-0D26-C46C-D6F5-015139F4E5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E6A6C8C-6826-FE78-BE29-F04AAB0753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16</a:t>
            </a:fld>
            <a:endParaRPr lang="pt-BR" dirty="0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18FBE8A8-9CE3-3663-3118-EA577547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</p:spPr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84F71A62-89D2-B2F2-0016-FF659EDF281B}"/>
              </a:ext>
            </a:extLst>
          </p:cNvPr>
          <p:cNvSpPr txBox="1">
            <a:spLocks/>
          </p:cNvSpPr>
          <p:nvPr/>
        </p:nvSpPr>
        <p:spPr>
          <a:xfrm>
            <a:off x="641653" y="208334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FA34A34E-34C9-9EE6-40FE-69CB1D8A6EE7}"/>
              </a:ext>
            </a:extLst>
          </p:cNvPr>
          <p:cNvSpPr txBox="1">
            <a:spLocks/>
          </p:cNvSpPr>
          <p:nvPr/>
        </p:nvSpPr>
        <p:spPr>
          <a:xfrm>
            <a:off x="425887" y="1116250"/>
            <a:ext cx="10515600" cy="16270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Também consigo espalhar esses valores, considerando os acréscimos da instrução, por exemplo:</a:t>
            </a:r>
          </a:p>
          <a:p>
            <a:pPr fontAlgn="base"/>
            <a:endParaRPr lang="pt-BR" sz="2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3DBF833-B21C-927E-DDD5-1906EEDA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3" y="2004097"/>
            <a:ext cx="9184852" cy="23852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8481F6E-73C2-18AD-D84E-5B27C2BC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84" y="3480222"/>
            <a:ext cx="3308117" cy="30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1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30A0B05-A087-16F1-EED0-9D447C279E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8DEDAC9-3EC2-0FEB-177C-84F1CB909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331437-9852-B8ED-5ED0-38C3A83CA68E}"/>
              </a:ext>
            </a:extLst>
          </p:cNvPr>
          <p:cNvSpPr txBox="1"/>
          <p:nvPr/>
        </p:nvSpPr>
        <p:spPr>
          <a:xfrm>
            <a:off x="285272" y="305231"/>
            <a:ext cx="11621455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Desenvolva um programa que a partir de um vetor de inteiros com 5 valores inicializados na declaração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apresente o dobro de cada valor armazenado.</a:t>
            </a: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Desenvolva um programa que a partir de um vetor de inteiros com 8 valores inicializados na declaração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apresente a média aritméticas desses valores.</a:t>
            </a: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Desenvolva um programa que leia a idade de 20 pessoas e apresente as idades acima da média.</a:t>
            </a:r>
          </a:p>
          <a:p>
            <a:pPr>
              <a:lnSpc>
                <a:spcPct val="150000"/>
              </a:lnSpc>
            </a:pPr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Desenvolva um programa que leia 10 números e apresente os valores pares.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Caso não tenha nenhum número par apresente a mensagem “Todos os números são ímpares.”</a:t>
            </a:r>
          </a:p>
          <a:p>
            <a:pPr>
              <a:lnSpc>
                <a:spcPct val="150000"/>
              </a:lnSpc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Desenvolva um programa que leia 8 números garantindo que os valores informados estejam entre 100 e 200 </a:t>
            </a:r>
          </a:p>
          <a:p>
            <a:pPr>
              <a:lnSpc>
                <a:spcPct val="150000"/>
              </a:lnSpc>
            </a:pP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(caso não esteja apresente uma mensagem de “valor inválido”). Depois de preenchido apresente os valores armazenados.</a:t>
            </a:r>
          </a:p>
        </p:txBody>
      </p:sp>
    </p:spTree>
    <p:extLst>
      <p:ext uri="{BB962C8B-B14F-4D97-AF65-F5344CB8AC3E}">
        <p14:creationId xmlns:p14="http://schemas.microsoft.com/office/powerpoint/2010/main" val="234210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6D047-292F-03BD-51C0-BA1D7138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7534F11-5988-2CF4-9EF1-82FE20733A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C067628-FCC9-E66F-E562-608E78E633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18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CE66C3-EF13-EA0C-3E0A-84F9E2F4A0BF}"/>
              </a:ext>
            </a:extLst>
          </p:cNvPr>
          <p:cNvSpPr txBox="1"/>
          <p:nvPr/>
        </p:nvSpPr>
        <p:spPr>
          <a:xfrm>
            <a:off x="285272" y="305231"/>
            <a:ext cx="116214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Desenvolva um programa que a partir de um vetor de </a:t>
            </a:r>
            <a:r>
              <a:rPr lang="pt-BR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 10 nomes inicializados na declaração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leia um novo nome e verifique se ele está armazenado no vetor, se estiver, apresenta a posição (índice) onde ele está,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caso contrário, apresente a mensagem “Nome não encontrado!”</a:t>
            </a:r>
          </a:p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Desenvolva uma nova versão do programa anterior em que o usuário terá a quantidade de tentativas limitada a 5.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Caso o nome seja encontrado apresente a posição (índice) onde ele está e em qual tentativa ele foi encontrado.</a:t>
            </a:r>
          </a:p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 Desenvolva um programa que leia 6 números inteiros e armazene em um vetor A.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Carregue um vetor B (de mesmo tipo e tamanho) com a metade dos valores armazenados em A.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Apresente os valores dos dois vetores.</a:t>
            </a:r>
          </a:p>
          <a:p>
            <a:b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 Desenvolva um programa que leia 5 números inteiros e armazene em um vetor A.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Leia 5 números inteiros e armazene em um vetor B. </a:t>
            </a:r>
          </a:p>
          <a:p>
            <a:r>
              <a:rPr lang="pt-BR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Carregue e apresente um vetor C com os valores de A e B alternados. </a:t>
            </a:r>
          </a:p>
        </p:txBody>
      </p:sp>
    </p:spTree>
    <p:extLst>
      <p:ext uri="{BB962C8B-B14F-4D97-AF65-F5344CB8AC3E}">
        <p14:creationId xmlns:p14="http://schemas.microsoft.com/office/powerpoint/2010/main" val="81217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EE2807-ED8D-ACC5-33DD-EDB7A0C312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78817B-0C1D-657F-6EDB-0D16E66A451F}"/>
              </a:ext>
            </a:extLst>
          </p:cNvPr>
          <p:cNvSpPr txBox="1"/>
          <p:nvPr/>
        </p:nvSpPr>
        <p:spPr>
          <a:xfrm>
            <a:off x="329991" y="810667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8C4F347-2B10-A239-866E-DC4EA4D1524E}"/>
              </a:ext>
            </a:extLst>
          </p:cNvPr>
          <p:cNvSpPr txBox="1">
            <a:spLocks/>
          </p:cNvSpPr>
          <p:nvPr/>
        </p:nvSpPr>
        <p:spPr>
          <a:xfrm>
            <a:off x="432000" y="3315477"/>
            <a:ext cx="11193943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 fontAlgn="base"/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lang="pt-BR" sz="32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contamos como 3 tipos de variáveis: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variáveis locais, que estão disponíveis naquele bloco de instrução.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recomendados para valores fixos, que não permitem edições ao longo da execução. </a:t>
            </a:r>
          </a:p>
          <a:p>
            <a:pPr algn="just"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 a característica de ser global, mas deixou de ser uma boa pratica depois do ES6.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C807-0B52-9106-D265-55DC0642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21DF64-2CDF-1EB8-6306-3FA5FE3212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91EA1119-FFC9-8F9D-0178-3623BB4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D6C57AC0-1B38-E915-5B99-1CBB5C5092FF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9C9F24-90CF-4CDB-205D-B51F00B9772E}"/>
              </a:ext>
            </a:extLst>
          </p:cNvPr>
          <p:cNvSpPr txBox="1"/>
          <p:nvPr/>
        </p:nvSpPr>
        <p:spPr>
          <a:xfrm>
            <a:off x="2060370" y="147394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5309FA3-07CC-664C-71D5-73953A9A946D}"/>
              </a:ext>
            </a:extLst>
          </p:cNvPr>
          <p:cNvSpPr txBox="1">
            <a:spLocks/>
          </p:cNvSpPr>
          <p:nvPr/>
        </p:nvSpPr>
        <p:spPr>
          <a:xfrm>
            <a:off x="385763" y="1094827"/>
            <a:ext cx="4471372" cy="53649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Quando pensamos em manipulação de variáveis podemos pensar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Porém as variáveis que criarmos dentro de funções, ficarão disponíveis apenas neste contexto.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obter o resultado dela, devemos coloca-las no retorno e atribuir esse resultando em outra variável. </a:t>
            </a: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F079EA5-41E0-F8A5-29F7-13493A10CC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31" t="4420"/>
          <a:stretch/>
        </p:blipFill>
        <p:spPr>
          <a:xfrm>
            <a:off x="4857135" y="1180247"/>
            <a:ext cx="7158746" cy="482920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B3496C-5457-2731-8027-6A4C59B9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88" y="6295367"/>
            <a:ext cx="9521234" cy="29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84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7D13-380D-84C6-B1ED-23F3C2B6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8A519-0F4E-4CC5-8D91-60BBB0061D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71AEE46-0A17-704F-8B21-0875C3EC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ítulo 6">
            <a:extLst>
              <a:ext uri="{FF2B5EF4-FFF2-40B4-BE49-F238E27FC236}">
                <a16:creationId xmlns:a16="http://schemas.microsoft.com/office/drawing/2014/main" id="{83651896-7F26-5DC9-84FD-B55A55CE963F}"/>
              </a:ext>
            </a:extLst>
          </p:cNvPr>
          <p:cNvSpPr txBox="1">
            <a:spLocks/>
          </p:cNvSpPr>
          <p:nvPr/>
        </p:nvSpPr>
        <p:spPr>
          <a:xfrm>
            <a:off x="432000" y="171962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9BE7FC-5934-122C-7694-58668A058FE0}"/>
              </a:ext>
            </a:extLst>
          </p:cNvPr>
          <p:cNvSpPr txBox="1"/>
          <p:nvPr/>
        </p:nvSpPr>
        <p:spPr>
          <a:xfrm>
            <a:off x="2060370" y="147394"/>
            <a:ext cx="6103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600" b="1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AAF393-3057-ADCB-5618-AF11A49C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813" y="1306440"/>
            <a:ext cx="8474373" cy="468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67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BCC1743-D47E-FCE1-251F-700DCC6E6E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4DDFFFD-D153-6FDA-6616-91BF7BBEEC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4FDF0483-9378-6CD9-6016-E880B6260316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013DFB7-8A77-DB14-186B-81B01FB9EAE7}"/>
              </a:ext>
            </a:extLst>
          </p:cNvPr>
          <p:cNvSpPr txBox="1">
            <a:spLocks/>
          </p:cNvSpPr>
          <p:nvPr/>
        </p:nvSpPr>
        <p:spPr>
          <a:xfrm>
            <a:off x="603526" y="871538"/>
            <a:ext cx="5019071" cy="511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CONST: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Usada para valores (estrutura) fixas. </a:t>
            </a: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 variável se mantem imutável durante toda a execução do sistema, e caso haja tentativa de fazer qualquer movimentação, é dado um erro.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014DF79-8298-089C-CCAA-ED5D4EE2EF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05"/>
          <a:stretch/>
        </p:blipFill>
        <p:spPr>
          <a:xfrm>
            <a:off x="5840361" y="2075570"/>
            <a:ext cx="5019071" cy="2168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5C0630-AE08-70F4-AF4D-7E20A2830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43" y="5096149"/>
            <a:ext cx="8977835" cy="825750"/>
          </a:xfrm>
          <a:prstGeom prst="rect">
            <a:avLst/>
          </a:prstGeom>
        </p:spPr>
      </p:pic>
      <p:sp>
        <p:nvSpPr>
          <p:cNvPr id="13" name="Título 6">
            <a:extLst>
              <a:ext uri="{FF2B5EF4-FFF2-40B4-BE49-F238E27FC236}">
                <a16:creationId xmlns:a16="http://schemas.microsoft.com/office/drawing/2014/main" id="{2073A873-1583-BFA8-15E5-16E808350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549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7D8C71E-57C3-A0F2-1CAB-939D7018BF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F3CD55-6A8D-5B0B-F9C6-366FAF89CDE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8" name="Título 2">
            <a:extLst>
              <a:ext uri="{FF2B5EF4-FFF2-40B4-BE49-F238E27FC236}">
                <a16:creationId xmlns:a16="http://schemas.microsoft.com/office/drawing/2014/main" id="{06FF9107-AF33-214E-199D-9CC2897153D0}"/>
              </a:ext>
            </a:extLst>
          </p:cNvPr>
          <p:cNvSpPr txBox="1">
            <a:spLocks/>
          </p:cNvSpPr>
          <p:nvPr/>
        </p:nvSpPr>
        <p:spPr>
          <a:xfrm>
            <a:off x="1013914" y="1286094"/>
            <a:ext cx="10093971" cy="30810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Coleções:</a:t>
            </a:r>
          </a:p>
          <a:p>
            <a:pPr fontAlgn="base"/>
            <a:endParaRPr lang="pt-BR" sz="48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 um conjunto de valores armazenados em uma única variável.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manipulação desse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também tem suas próprias características e ferramentas. </a:t>
            </a:r>
          </a:p>
          <a:p>
            <a:pPr fontAlgn="base"/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Atavés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chaves, e separados pela virgula, consigo delimitar os valores inseridos. 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DE9316B-A10F-2E5F-8101-B34DF301F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304" y="4367124"/>
            <a:ext cx="9273193" cy="1438945"/>
          </a:xfrm>
          <a:prstGeom prst="rect">
            <a:avLst/>
          </a:prstGeom>
        </p:spPr>
      </p:pic>
      <p:sp>
        <p:nvSpPr>
          <p:cNvPr id="10" name="Título 6">
            <a:extLst>
              <a:ext uri="{FF2B5EF4-FFF2-40B4-BE49-F238E27FC236}">
                <a16:creationId xmlns:a16="http://schemas.microsoft.com/office/drawing/2014/main" id="{499B3D6A-A083-3238-EEAD-23276C5B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44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8B6B8-25E6-4152-7714-119EF2B72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6">
            <a:extLst>
              <a:ext uri="{FF2B5EF4-FFF2-40B4-BE49-F238E27FC236}">
                <a16:creationId xmlns:a16="http://schemas.microsoft.com/office/drawing/2014/main" id="{22C8621B-F8A0-5BB0-69CE-9BDA225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AD297072-16DD-A8C5-8BD5-51BA2427A674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086F092-0A0F-FF8C-7DA7-33C4AB4E2ADD}"/>
              </a:ext>
            </a:extLst>
          </p:cNvPr>
          <p:cNvSpPr txBox="1">
            <a:spLocks/>
          </p:cNvSpPr>
          <p:nvPr/>
        </p:nvSpPr>
        <p:spPr>
          <a:xfrm>
            <a:off x="737289" y="1608100"/>
            <a:ext cx="3923201" cy="1547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índice de todos os itens de uma coleção, por exemplo: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637902C-275E-0D6B-4703-1FB19B9A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3408829"/>
            <a:ext cx="4173643" cy="13748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525B6F3-458F-3CE9-A3A7-D2CB406F4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80"/>
          <a:stretch/>
        </p:blipFill>
        <p:spPr>
          <a:xfrm>
            <a:off x="6698698" y="2134558"/>
            <a:ext cx="4906959" cy="1733003"/>
          </a:xfrm>
          <a:prstGeom prst="rect">
            <a:avLst/>
          </a:prstGeom>
        </p:spPr>
      </p:pic>
      <p:sp>
        <p:nvSpPr>
          <p:cNvPr id="11" name="Título 2">
            <a:extLst>
              <a:ext uri="{FF2B5EF4-FFF2-40B4-BE49-F238E27FC236}">
                <a16:creationId xmlns:a16="http://schemas.microsoft.com/office/drawing/2014/main" id="{DF2ED4BC-145A-BDE8-C9C3-8428E269E98C}"/>
              </a:ext>
            </a:extLst>
          </p:cNvPr>
          <p:cNvSpPr txBox="1">
            <a:spLocks/>
          </p:cNvSpPr>
          <p:nvPr/>
        </p:nvSpPr>
        <p:spPr>
          <a:xfrm>
            <a:off x="5364688" y="675333"/>
            <a:ext cx="5150912" cy="1820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3000" b="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Coleções - Visualização:</a:t>
            </a:r>
          </a:p>
          <a:p>
            <a:pPr fontAlgn="base"/>
            <a:endParaRPr lang="pt-BR" sz="3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sz="30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exibir o valor de todos os itens de uma coleção, por exemplo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DE60F1-946A-C325-BD58-CED40E2DA352}"/>
              </a:ext>
            </a:extLst>
          </p:cNvPr>
          <p:cNvSpPr/>
          <p:nvPr/>
        </p:nvSpPr>
        <p:spPr>
          <a:xfrm>
            <a:off x="985758" y="3429000"/>
            <a:ext cx="3143789" cy="344522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EE19531-BC30-C5E2-64D0-FC60E64B1E9D}"/>
              </a:ext>
            </a:extLst>
          </p:cNvPr>
          <p:cNvSpPr/>
          <p:nvPr/>
        </p:nvSpPr>
        <p:spPr>
          <a:xfrm>
            <a:off x="7018312" y="2411629"/>
            <a:ext cx="3844412" cy="330927"/>
          </a:xfrm>
          <a:prstGeom prst="rect">
            <a:avLst/>
          </a:prstGeom>
          <a:noFill/>
          <a:ln w="57150">
            <a:solidFill>
              <a:srgbClr val="A500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71D7AB4-B32A-F9EF-372E-8B88A636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411" y="4032562"/>
            <a:ext cx="4906959" cy="1072951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EDBA7608-1163-AD85-C04A-E500D5063A29}"/>
              </a:ext>
            </a:extLst>
          </p:cNvPr>
          <p:cNvSpPr/>
          <p:nvPr/>
        </p:nvSpPr>
        <p:spPr>
          <a:xfrm>
            <a:off x="6698698" y="4096252"/>
            <a:ext cx="4483640" cy="409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4ADDFBCE-D82F-38A7-F1E7-1725FB3C81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35"/>
          <a:stretch/>
        </p:blipFill>
        <p:spPr>
          <a:xfrm>
            <a:off x="6698699" y="5433160"/>
            <a:ext cx="4967672" cy="8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7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C5DC7-7D87-0F6B-BDCA-D9D88D3F4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D6A4800-7F6D-00CD-3A57-65B9EE577E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1B89DBB-4424-2200-1C34-35E717110B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488115B-B8F6-3464-945A-9E847370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5CD395C0-76A9-B56E-39DD-3C33413F30D6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FC8D9216-0A74-26C4-332B-F62C844E8D92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ao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92145F-018C-8134-8DAB-6388393FC0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38" t="14296" r="35532" b="3014"/>
          <a:stretch/>
        </p:blipFill>
        <p:spPr>
          <a:xfrm>
            <a:off x="816077" y="1755839"/>
            <a:ext cx="4849609" cy="2018587"/>
          </a:xfrm>
          <a:prstGeom prst="rect">
            <a:avLst/>
          </a:prstGeom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19567B02-D814-873F-E03D-574CEFDFC275}"/>
              </a:ext>
            </a:extLst>
          </p:cNvPr>
          <p:cNvSpPr txBox="1">
            <a:spLocks/>
          </p:cNvSpPr>
          <p:nvPr/>
        </p:nvSpPr>
        <p:spPr>
          <a:xfrm>
            <a:off x="6196980" y="3250889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Inserindo um valor no </a:t>
            </a:r>
            <a:r>
              <a:rPr lang="pt-BR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lista</a:t>
            </a: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92581C-A58D-588E-E387-594D3CF10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910" y="4462626"/>
            <a:ext cx="6121376" cy="17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91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24131495-7271-D19C-B3D4-01DE46EA3A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pt-BR"/>
              <a:t>Prof. Fernanda Fretes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6C4BB8-3C0B-5996-956C-7A9A3A39D0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F1791D5-851F-9DB7-3EE0-8D487A2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bg1">
                    <a:lumMod val="65000"/>
                  </a:schemeClr>
                </a:solidFill>
              </a:rPr>
              <a:t>FrontEnd</a:t>
            </a:r>
            <a:endParaRPr lang="pt-BR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Título 2">
            <a:extLst>
              <a:ext uri="{FF2B5EF4-FFF2-40B4-BE49-F238E27FC236}">
                <a16:creationId xmlns:a16="http://schemas.microsoft.com/office/drawing/2014/main" id="{B5903B90-1A97-438E-EB0B-00E6D991D368}"/>
              </a:ext>
            </a:extLst>
          </p:cNvPr>
          <p:cNvSpPr txBox="1">
            <a:spLocks/>
          </p:cNvSpPr>
          <p:nvPr/>
        </p:nvSpPr>
        <p:spPr>
          <a:xfrm>
            <a:off x="816077" y="3594852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ítulo 2">
            <a:extLst>
              <a:ext uri="{FF2B5EF4-FFF2-40B4-BE49-F238E27FC236}">
                <a16:creationId xmlns:a16="http://schemas.microsoft.com/office/drawing/2014/main" id="{CA4B37B8-DD76-995C-A0F2-D7DF14B8C0EE}"/>
              </a:ext>
            </a:extLst>
          </p:cNvPr>
          <p:cNvSpPr txBox="1">
            <a:spLocks/>
          </p:cNvSpPr>
          <p:nvPr/>
        </p:nvSpPr>
        <p:spPr>
          <a:xfrm>
            <a:off x="759641" y="1067640"/>
            <a:ext cx="5336359" cy="11642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último valor</a:t>
            </a:r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2">
            <a:extLst>
              <a:ext uri="{FF2B5EF4-FFF2-40B4-BE49-F238E27FC236}">
                <a16:creationId xmlns:a16="http://schemas.microsoft.com/office/drawing/2014/main" id="{F6FF8EDB-99C2-B8A2-0898-6D43B95B67BD}"/>
              </a:ext>
            </a:extLst>
          </p:cNvPr>
          <p:cNvSpPr txBox="1">
            <a:spLocks/>
          </p:cNvSpPr>
          <p:nvPr/>
        </p:nvSpPr>
        <p:spPr>
          <a:xfrm>
            <a:off x="6096000" y="2231923"/>
            <a:ext cx="5058521" cy="1579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24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Excluindo o primeiro elemento do </a:t>
            </a:r>
            <a:r>
              <a:rPr lang="pt-BR" sz="24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4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D6BEA35F-195B-2D8C-9AD0-32DD122BB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1" y="1911355"/>
            <a:ext cx="4326194" cy="16834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FD0DC17-B119-A03A-EB89-02F970FC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59917"/>
            <a:ext cx="5432381" cy="17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39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Vermelho Laranj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255</TotalTime>
  <Words>901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Corbel</vt:lpstr>
      <vt:lpstr>Times New Roman</vt:lpstr>
      <vt:lpstr>Personalizado</vt:lpstr>
      <vt:lpstr>Programação 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FrontEnd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FrontEnd</dc:title>
  <dc:creator>Nanda Fretes</dc:creator>
  <cp:lastModifiedBy>Fernanda Fretes</cp:lastModifiedBy>
  <cp:revision>7</cp:revision>
  <dcterms:created xsi:type="dcterms:W3CDTF">2024-06-11T13:39:06Z</dcterms:created>
  <dcterms:modified xsi:type="dcterms:W3CDTF">2025-03-12T01:37:35Z</dcterms:modified>
</cp:coreProperties>
</file>