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43891200" cy="32918400"/>
  <p:notesSz cx="6858000" cy="9144000"/>
  <p:embeddedFontLst>
    <p:embeddedFont>
      <p:font typeface="Yanone Kaffeesatz Regular" panose="02000000000000000000" pitchFamily="2" charset="0"/>
      <p:regular r:id="rId3"/>
    </p:embeddedFont>
    <p:embeddedFont>
      <p:font typeface="Yanone Kaffeesatz Bold" panose="02000000000000000000" pitchFamily="2" charset="0"/>
      <p:bold r:id="rId4"/>
    </p:embeddedFont>
    <p:embeddedFont>
      <p:font typeface="Inconsolata" panose="00000509000000000000" pitchFamily="49" charset="0"/>
      <p:regular r:id="rId5"/>
      <p:bold r:id="rId6"/>
    </p:embeddedFont>
    <p:embeddedFont>
      <p:font typeface="Yanone Kaffeesatz" panose="00000500000000000000" pitchFamily="50" charset="0"/>
      <p:regular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FED"/>
    <a:srgbClr val="1FEDAF"/>
    <a:srgbClr val="1F5DED"/>
    <a:srgbClr val="EDA81F"/>
    <a:srgbClr val="ED411F"/>
    <a:srgbClr val="4670D4"/>
    <a:srgbClr val="FFFFFF"/>
    <a:srgbClr val="4C7AE6"/>
    <a:srgbClr val="4CE6B8"/>
    <a:srgbClr val="824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0" autoAdjust="0"/>
    <p:restoredTop sz="95114" autoAdjust="0"/>
  </p:normalViewPr>
  <p:slideViewPr>
    <p:cSldViewPr snapToGrid="0">
      <p:cViewPr varScale="1">
        <p:scale>
          <a:sx n="17" d="100"/>
          <a:sy n="17" d="100"/>
        </p:scale>
        <p:origin x="1538" y="103"/>
      </p:cViewPr>
      <p:guideLst>
        <p:guide orient="horz" pos="10368"/>
        <p:guide pos="1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4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0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349-074A-49A1-BE93-8540B272945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75E6-1FD7-452F-8712-84EB8FC5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09069"/>
              </p:ext>
            </p:extLst>
          </p:nvPr>
        </p:nvGraphicFramePr>
        <p:xfrm>
          <a:off x="29288559" y="3633960"/>
          <a:ext cx="13151268" cy="656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7817">
                  <a:extLst>
                    <a:ext uri="{9D8B030D-6E8A-4147-A177-3AD203B41FA5}">
                      <a16:colId xmlns:a16="http://schemas.microsoft.com/office/drawing/2014/main" val="2177998070"/>
                    </a:ext>
                  </a:extLst>
                </a:gridCol>
                <a:gridCol w="3287817">
                  <a:extLst>
                    <a:ext uri="{9D8B030D-6E8A-4147-A177-3AD203B41FA5}">
                      <a16:colId xmlns:a16="http://schemas.microsoft.com/office/drawing/2014/main" val="2223959884"/>
                    </a:ext>
                  </a:extLst>
                </a:gridCol>
                <a:gridCol w="3287817">
                  <a:extLst>
                    <a:ext uri="{9D8B030D-6E8A-4147-A177-3AD203B41FA5}">
                      <a16:colId xmlns:a16="http://schemas.microsoft.com/office/drawing/2014/main" val="1187968145"/>
                    </a:ext>
                  </a:extLst>
                </a:gridCol>
                <a:gridCol w="3287817">
                  <a:extLst>
                    <a:ext uri="{9D8B030D-6E8A-4147-A177-3AD203B41FA5}">
                      <a16:colId xmlns:a16="http://schemas.microsoft.com/office/drawing/2014/main" val="659686585"/>
                    </a:ext>
                  </a:extLst>
                </a:gridCol>
              </a:tblGrid>
              <a:tr h="16417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Cannot write tests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Cannot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explain purpose of written tests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Multiple but </a:t>
                      </a: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unrelated tests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Tests cover a </a:t>
                      </a: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problem space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73876"/>
                  </a:ext>
                </a:extLst>
              </a:tr>
              <a:tr h="16417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Cannot write functions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Primitive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operations on primitive types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Complex expressions, </a:t>
                      </a: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no function semantics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Semantics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of function calls &amp; return contexts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441799"/>
                  </a:ext>
                </a:extLst>
              </a:tr>
              <a:tr h="16417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Does not identify relevant tasks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Identifies tasks,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but no logical separation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Decomposed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tasks, no semantic composition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Semantic decomposition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&amp; </a:t>
                      </a:r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composition of tasks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76471"/>
                  </a:ext>
                </a:extLst>
              </a:tr>
              <a:tr h="16417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Just dives into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writing code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Mechanical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use of </a:t>
                      </a:r>
                    </a:p>
                    <a:p>
                      <a:pPr algn="ctr"/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design recipe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Representations seen within problem context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Mechanism</a:t>
                      </a:r>
                      <a:r>
                        <a:rPr lang="en-US" sz="32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s of how representations relate</a:t>
                      </a:r>
                      <a:endParaRPr lang="en-US" sz="32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FEDA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EDA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75987"/>
                  </a:ext>
                </a:extLst>
              </a:tr>
            </a:tbl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50022" y="712594"/>
            <a:ext cx="10146160" cy="283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0" b="1" dirty="0" smtClean="0">
                <a:solidFill>
                  <a:srgbClr val="1F5DED"/>
                </a:solidFill>
                <a:latin typeface="Yanone Kaffeesatz Bold" panose="02000000000000000000" pitchFamily="2" charset="0"/>
              </a:rPr>
              <a:t>exploring evolution of program design skills</a:t>
            </a:r>
            <a:endParaRPr lang="en-US" sz="9000" b="1" dirty="0">
              <a:solidFill>
                <a:srgbClr val="1F5DED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93024" y="3691926"/>
            <a:ext cx="3863270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smtClean="0">
                <a:solidFill>
                  <a:srgbClr val="1F5DED"/>
                </a:solidFill>
                <a:latin typeface="Yanone Kaffeesatz Regular" panose="02000000000000000000" pitchFamily="2" charset="0"/>
              </a:rPr>
              <a:t>Francisco Castro</a:t>
            </a:r>
          </a:p>
          <a:p>
            <a:pPr algn="ctr"/>
            <a:r>
              <a:rPr lang="en-US" sz="4000" dirty="0" smtClean="0">
                <a:solidFill>
                  <a:srgbClr val="1F5DED"/>
                </a:solidFill>
                <a:latin typeface="Yanone Kaffeesatz Regular" panose="02000000000000000000" pitchFamily="2" charset="0"/>
              </a:rPr>
              <a:t>fgcastro@cs.wpi.edu</a:t>
            </a:r>
            <a:endParaRPr lang="en-US" sz="4000" dirty="0">
              <a:solidFill>
                <a:srgbClr val="1F5DED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33320" y="5264351"/>
            <a:ext cx="6471856" cy="9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6000" dirty="0" smtClean="0">
                <a:solidFill>
                  <a:srgbClr val="1FEDAF"/>
                </a:solidFill>
                <a:latin typeface="Yanone Kaffeesatz Bold" panose="02000000000000000000" pitchFamily="2" charset="0"/>
              </a:rPr>
              <a:t>Introduction</a:t>
            </a:r>
            <a:endParaRPr lang="en-US" sz="6000" dirty="0">
              <a:solidFill>
                <a:srgbClr val="1FEDAF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18811" y="14409079"/>
            <a:ext cx="5748690" cy="9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6000" dirty="0" smtClean="0">
                <a:solidFill>
                  <a:srgbClr val="1FEDAF"/>
                </a:solidFill>
                <a:latin typeface="Yanone Kaffeesatz Bold" panose="02000000000000000000" pitchFamily="2" charset="0"/>
              </a:rPr>
              <a:t>How to Design Programs</a:t>
            </a:r>
            <a:endParaRPr lang="en-US" sz="6000" dirty="0">
              <a:solidFill>
                <a:srgbClr val="1FEDAF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3019939" y="1291339"/>
            <a:ext cx="2687958" cy="9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6000" dirty="0" smtClean="0">
                <a:solidFill>
                  <a:srgbClr val="1FEDAF"/>
                </a:solidFill>
                <a:latin typeface="Yanone Kaffeesatz Bold" panose="02000000000000000000" pitchFamily="2" charset="0"/>
              </a:rPr>
              <a:t>Methods</a:t>
            </a:r>
            <a:endParaRPr lang="en-US" sz="6000" dirty="0">
              <a:solidFill>
                <a:srgbClr val="1FEDAF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0439103" y="19917196"/>
            <a:ext cx="8389897" cy="9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6000" dirty="0" smtClean="0">
                <a:solidFill>
                  <a:srgbClr val="1FEDAF"/>
                </a:solidFill>
                <a:latin typeface="Yanone Kaffeesatz Bold" panose="02000000000000000000" pitchFamily="2" charset="0"/>
              </a:rPr>
              <a:t>Ongoing Work and Open Questions</a:t>
            </a:r>
            <a:endParaRPr lang="en-US" sz="6000" dirty="0">
              <a:solidFill>
                <a:srgbClr val="1FEDAF"/>
              </a:solidFill>
              <a:latin typeface="Yanone Kaffeesatz Bold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4509" y="28418300"/>
            <a:ext cx="4117723" cy="20519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0053" y="27903084"/>
            <a:ext cx="4278465" cy="3305844"/>
          </a:xfrm>
          <a:prstGeom prst="rect">
            <a:avLst/>
          </a:prstGeom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9880535" y="27365556"/>
            <a:ext cx="9437457" cy="68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 smtClean="0">
                <a:solidFill>
                  <a:srgbClr val="1FEDAF"/>
                </a:solidFill>
                <a:latin typeface="Yanone Kaffeesatz" panose="00000500000000000000" pitchFamily="50" charset="0"/>
              </a:rPr>
              <a:t>References and Acknowledgments</a:t>
            </a:r>
            <a:endParaRPr lang="en-US" sz="4000" b="1" dirty="0">
              <a:solidFill>
                <a:srgbClr val="1FEDAF"/>
              </a:solidFill>
              <a:latin typeface="Yanone Kaffeesatz" panose="00000500000000000000" pitchFamily="50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880535" y="28263738"/>
            <a:ext cx="10261246" cy="357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rabicPeriod"/>
            </a:pPr>
            <a:r>
              <a:rPr lang="en-US" sz="2200" dirty="0" smtClean="0">
                <a:latin typeface="Yanone Kaffeesatz Regular" panose="02000000000000000000" pitchFamily="2" charset="0"/>
              </a:rPr>
              <a:t>Francisco </a:t>
            </a:r>
            <a:r>
              <a:rPr lang="en-US" sz="2200" dirty="0">
                <a:latin typeface="Yanone Kaffeesatz Regular" panose="02000000000000000000" pitchFamily="2" charset="0"/>
              </a:rPr>
              <a:t>Castro and </a:t>
            </a:r>
            <a:r>
              <a:rPr lang="en-US" sz="2200" dirty="0" err="1">
                <a:latin typeface="Yanone Kaffeesatz Regular" panose="02000000000000000000" pitchFamily="2" charset="0"/>
              </a:rPr>
              <a:t>Kathi</a:t>
            </a:r>
            <a:r>
              <a:rPr lang="en-US" sz="2200" dirty="0">
                <a:latin typeface="Yanone Kaffeesatz Regular" panose="02000000000000000000" pitchFamily="2" charset="0"/>
              </a:rPr>
              <a:t> </a:t>
            </a:r>
            <a:r>
              <a:rPr lang="en-US" sz="2200" dirty="0" err="1">
                <a:latin typeface="Yanone Kaffeesatz Regular" panose="02000000000000000000" pitchFamily="2" charset="0"/>
              </a:rPr>
              <a:t>Fisler</a:t>
            </a:r>
            <a:r>
              <a:rPr lang="en-US" sz="2200" dirty="0">
                <a:latin typeface="Yanone Kaffeesatz Regular" panose="02000000000000000000" pitchFamily="2" charset="0"/>
              </a:rPr>
              <a:t>. 2016. On the Interplay Between Bottom-Up and Datatype-Driven Program Design. In Proceedings of SIGCSE ’16. New York, NY, USA: ACM, </a:t>
            </a:r>
            <a:r>
              <a:rPr lang="en-US" sz="2200" dirty="0" smtClean="0">
                <a:latin typeface="Yanone Kaffeesatz Regular" panose="02000000000000000000" pitchFamily="2" charset="0"/>
              </a:rPr>
              <a:t>205–210.</a:t>
            </a:r>
          </a:p>
          <a:p>
            <a:pPr marL="228600" indent="-228600">
              <a:buAutoNum type="arabicPeriod"/>
            </a:pPr>
            <a:r>
              <a:rPr lang="en-US" sz="2200" dirty="0" smtClean="0">
                <a:latin typeface="Yanone Kaffeesatz Regular" panose="02000000000000000000" pitchFamily="2" charset="0"/>
              </a:rPr>
              <a:t>Matthias </a:t>
            </a:r>
            <a:r>
              <a:rPr lang="en-US" sz="2200" dirty="0" err="1">
                <a:latin typeface="Yanone Kaffeesatz Regular" panose="02000000000000000000" pitchFamily="2" charset="0"/>
              </a:rPr>
              <a:t>Felleisen</a:t>
            </a:r>
            <a:r>
              <a:rPr lang="en-US" sz="2200" dirty="0">
                <a:latin typeface="Yanone Kaffeesatz Regular" panose="02000000000000000000" pitchFamily="2" charset="0"/>
              </a:rPr>
              <a:t>, Robert </a:t>
            </a:r>
            <a:r>
              <a:rPr lang="en-US" sz="2200" dirty="0" err="1">
                <a:latin typeface="Yanone Kaffeesatz Regular" panose="02000000000000000000" pitchFamily="2" charset="0"/>
              </a:rPr>
              <a:t>Findler</a:t>
            </a:r>
            <a:r>
              <a:rPr lang="en-US" sz="2200" dirty="0">
                <a:latin typeface="Yanone Kaffeesatz Regular" panose="02000000000000000000" pitchFamily="2" charset="0"/>
              </a:rPr>
              <a:t>, Matthew Flatt, and </a:t>
            </a:r>
            <a:r>
              <a:rPr lang="en-US" sz="2200" dirty="0" err="1">
                <a:latin typeface="Yanone Kaffeesatz Regular" panose="02000000000000000000" pitchFamily="2" charset="0"/>
              </a:rPr>
              <a:t>Shriram</a:t>
            </a:r>
            <a:r>
              <a:rPr lang="en-US" sz="2200" dirty="0">
                <a:latin typeface="Yanone Kaffeesatz Regular" panose="02000000000000000000" pitchFamily="2" charset="0"/>
              </a:rPr>
              <a:t> </a:t>
            </a:r>
            <a:r>
              <a:rPr lang="en-US" sz="2200" dirty="0" err="1">
                <a:latin typeface="Yanone Kaffeesatz Regular" panose="02000000000000000000" pitchFamily="2" charset="0"/>
              </a:rPr>
              <a:t>Krishnamurthi</a:t>
            </a:r>
            <a:r>
              <a:rPr lang="en-US" sz="2200" dirty="0">
                <a:latin typeface="Yanone Kaffeesatz Regular" panose="02000000000000000000" pitchFamily="2" charset="0"/>
              </a:rPr>
              <a:t>. How to Design Programs. MIT Press, 2001. http://www.htdp.org</a:t>
            </a:r>
            <a:r>
              <a:rPr lang="en-US" sz="2200" dirty="0" smtClean="0">
                <a:latin typeface="Yanone Kaffeesatz Regular" panose="02000000000000000000" pitchFamily="2" charset="0"/>
              </a:rPr>
              <a:t>/.</a:t>
            </a:r>
          </a:p>
          <a:p>
            <a:pPr marL="228600" indent="-228600">
              <a:buAutoNum type="arabicPeriod"/>
            </a:pPr>
            <a:r>
              <a:rPr lang="en-US" sz="2200" dirty="0" smtClean="0">
                <a:latin typeface="Yanone Kaffeesatz Regular" panose="02000000000000000000" pitchFamily="2" charset="0"/>
              </a:rPr>
              <a:t>Judy </a:t>
            </a:r>
            <a:r>
              <a:rPr lang="en-US" sz="2200" dirty="0" err="1">
                <a:latin typeface="Yanone Kaffeesatz Regular" panose="02000000000000000000" pitchFamily="2" charset="0"/>
              </a:rPr>
              <a:t>Sheard</a:t>
            </a:r>
            <a:r>
              <a:rPr lang="en-US" sz="2200" dirty="0">
                <a:latin typeface="Yanone Kaffeesatz Regular" panose="02000000000000000000" pitchFamily="2" charset="0"/>
              </a:rPr>
              <a:t>, Angela Carbone, Raymond Lister, Beth Simon, Errol Thompson, and Jacqueline </a:t>
            </a:r>
            <a:r>
              <a:rPr lang="en-US" sz="2200" dirty="0" err="1">
                <a:latin typeface="Yanone Kaffeesatz Regular" panose="02000000000000000000" pitchFamily="2" charset="0"/>
              </a:rPr>
              <a:t>Whalley</a:t>
            </a:r>
            <a:r>
              <a:rPr lang="en-US" sz="2200" dirty="0">
                <a:latin typeface="Yanone Kaffeesatz Regular" panose="02000000000000000000" pitchFamily="2" charset="0"/>
              </a:rPr>
              <a:t>. 2008. Going SOLO to Assess Novice Programmers. In Proceedings of </a:t>
            </a:r>
            <a:r>
              <a:rPr lang="en-US" sz="2200" dirty="0" err="1">
                <a:latin typeface="Yanone Kaffeesatz Regular" panose="02000000000000000000" pitchFamily="2" charset="0"/>
              </a:rPr>
              <a:t>ITiCSE</a:t>
            </a:r>
            <a:r>
              <a:rPr lang="en-US" sz="2200" dirty="0">
                <a:latin typeface="Yanone Kaffeesatz Regular" panose="02000000000000000000" pitchFamily="2" charset="0"/>
              </a:rPr>
              <a:t> ’08. New York, NY, USA: ACM, </a:t>
            </a:r>
            <a:r>
              <a:rPr lang="en-US" sz="2200" dirty="0" smtClean="0">
                <a:latin typeface="Yanone Kaffeesatz Regular" panose="02000000000000000000" pitchFamily="2" charset="0"/>
              </a:rPr>
              <a:t>209–213.</a:t>
            </a:r>
          </a:p>
          <a:p>
            <a:pPr marL="228600" indent="-228600">
              <a:buAutoNum type="arabicPeriod"/>
            </a:pPr>
            <a:r>
              <a:rPr lang="en-US" sz="2200" dirty="0" smtClean="0">
                <a:latin typeface="Yanone Kaffeesatz Regular" panose="02000000000000000000" pitchFamily="2" charset="0"/>
              </a:rPr>
              <a:t>Elliot </a:t>
            </a:r>
            <a:r>
              <a:rPr lang="en-US" sz="2200" dirty="0" err="1">
                <a:latin typeface="Yanone Kaffeesatz Regular" panose="02000000000000000000" pitchFamily="2" charset="0"/>
              </a:rPr>
              <a:t>Soloway</a:t>
            </a:r>
            <a:r>
              <a:rPr lang="en-US" sz="2200" dirty="0">
                <a:latin typeface="Yanone Kaffeesatz Regular" panose="02000000000000000000" pitchFamily="2" charset="0"/>
              </a:rPr>
              <a:t>. Learning to Program = Learning to Construct Mechanisms and Explanations. </a:t>
            </a:r>
            <a:r>
              <a:rPr lang="en-US" sz="2200" dirty="0" err="1">
                <a:latin typeface="Yanone Kaffeesatz Regular" panose="02000000000000000000" pitchFamily="2" charset="0"/>
              </a:rPr>
              <a:t>Commun</a:t>
            </a:r>
            <a:r>
              <a:rPr lang="en-US" sz="2200" dirty="0">
                <a:latin typeface="Yanone Kaffeesatz Regular" panose="02000000000000000000" pitchFamily="2" charset="0"/>
              </a:rPr>
              <a:t>. ACM, 29(9):850–858, Sept. 1986</a:t>
            </a:r>
            <a:r>
              <a:rPr lang="en-US" sz="2200" dirty="0" smtClean="0">
                <a:latin typeface="Yanone Kaffeesatz Regular" panose="02000000000000000000" pitchFamily="2" charset="0"/>
              </a:rPr>
              <a:t>.</a:t>
            </a:r>
          </a:p>
          <a:p>
            <a:endParaRPr lang="en-US" sz="800" dirty="0">
              <a:latin typeface="Yanone Kaffeesatz Regular" panose="02000000000000000000" pitchFamily="2" charset="0"/>
            </a:endParaRPr>
          </a:p>
          <a:p>
            <a:r>
              <a:rPr lang="en-US" sz="2200" dirty="0">
                <a:latin typeface="Yanone Kaffeesatz Regular" panose="02000000000000000000" pitchFamily="2" charset="0"/>
              </a:rPr>
              <a:t>Several </a:t>
            </a:r>
            <a:r>
              <a:rPr lang="en-US" sz="2200" dirty="0" err="1">
                <a:latin typeface="Yanone Kaffeesatz Regular" panose="02000000000000000000" pitchFamily="2" charset="0"/>
              </a:rPr>
              <a:t>CSEd</a:t>
            </a:r>
            <a:r>
              <a:rPr lang="en-US" sz="2200" dirty="0">
                <a:latin typeface="Yanone Kaffeesatz Regular" panose="02000000000000000000" pitchFamily="2" charset="0"/>
              </a:rPr>
              <a:t> researchers offered valuable advice on the methods used in this work. This work is supported by the National Science </a:t>
            </a:r>
            <a:r>
              <a:rPr lang="en-US" sz="2200" dirty="0" smtClean="0">
                <a:latin typeface="Yanone Kaffeesatz Regular" panose="02000000000000000000" pitchFamily="2" charset="0"/>
              </a:rPr>
              <a:t>Foundation grant 1500039. </a:t>
            </a:r>
            <a:endParaRPr lang="en-US" sz="2200" dirty="0">
              <a:latin typeface="Yanone Kaffeesatz Regular" panose="020000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959863" y="19492052"/>
            <a:ext cx="23067801" cy="7368852"/>
          </a:xfrm>
          <a:prstGeom prst="roundRect">
            <a:avLst>
              <a:gd name="adj" fmla="val 4733"/>
            </a:avLst>
          </a:prstGeom>
          <a:noFill/>
          <a:ln w="63500">
            <a:solidFill>
              <a:srgbClr val="1FE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2458700" y="861155"/>
            <a:ext cx="30568964" cy="18114168"/>
          </a:xfrm>
          <a:prstGeom prst="roundRect">
            <a:avLst>
              <a:gd name="adj" fmla="val 3039"/>
            </a:avLst>
          </a:prstGeom>
          <a:noFill/>
          <a:ln w="63500">
            <a:solidFill>
              <a:srgbClr val="1FE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844075" y="6453175"/>
            <a:ext cx="10924922" cy="776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latin typeface="Yanone Kaffeesatz Regular" panose="02000000000000000000" pitchFamily="2" charset="0"/>
              </a:rPr>
              <a:t>Learning effective </a:t>
            </a:r>
            <a:r>
              <a:rPr lang="en-US" sz="4000" dirty="0">
                <a:solidFill>
                  <a:srgbClr val="671FED"/>
                </a:solidFill>
                <a:latin typeface="Yanone Kaffeesatz Bold" panose="02000000000000000000" pitchFamily="2" charset="0"/>
              </a:rPr>
              <a:t>program design</a:t>
            </a:r>
            <a:r>
              <a:rPr lang="en-US" sz="4000" dirty="0">
                <a:solidFill>
                  <a:srgbClr val="671FED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4000" dirty="0">
                <a:latin typeface="Yanone Kaffeesatz Regular" panose="02000000000000000000" pitchFamily="2" charset="0"/>
              </a:rPr>
              <a:t>remains a nontrivial goal for novice programmers in introductory </a:t>
            </a:r>
            <a:r>
              <a:rPr lang="en-US" sz="4000" dirty="0" smtClean="0">
                <a:latin typeface="Yanone Kaffeesatz Regular" panose="02000000000000000000" pitchFamily="2" charset="0"/>
              </a:rPr>
              <a:t>computing courses</a:t>
            </a:r>
          </a:p>
          <a:p>
            <a:pPr marL="457200" indent="-457200">
              <a:spcBef>
                <a:spcPts val="1800"/>
              </a:spcBef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Yanone Kaffeesatz Regular" panose="02000000000000000000" pitchFamily="2" charset="0"/>
              </a:rPr>
              <a:t>We </a:t>
            </a:r>
            <a:r>
              <a:rPr lang="en-US" sz="4000" dirty="0">
                <a:latin typeface="Yanone Kaffeesatz Regular" panose="02000000000000000000" pitchFamily="2" charset="0"/>
              </a:rPr>
              <a:t>report on the first phase of a project </a:t>
            </a:r>
            <a:r>
              <a:rPr lang="en-US" sz="4000" dirty="0" smtClean="0">
                <a:latin typeface="Yanone Kaffeesatz Regular" panose="02000000000000000000" pitchFamily="2" charset="0"/>
              </a:rPr>
              <a:t>exploring </a:t>
            </a:r>
            <a:r>
              <a:rPr lang="en-US" sz="4000" dirty="0">
                <a:latin typeface="Yanone Kaffeesatz Regular" panose="02000000000000000000" pitchFamily="2" charset="0"/>
              </a:rPr>
              <a:t>the </a:t>
            </a:r>
            <a:r>
              <a:rPr lang="en-US" sz="4000" dirty="0">
                <a:solidFill>
                  <a:srgbClr val="671FED"/>
                </a:solidFill>
                <a:latin typeface="Yanone Kaffeesatz Bold" panose="02000000000000000000" pitchFamily="2" charset="0"/>
              </a:rPr>
              <a:t>evolution of students’ design skills</a:t>
            </a:r>
            <a:r>
              <a:rPr lang="en-US" sz="4000" dirty="0">
                <a:latin typeface="Yanone Kaffeesatz Regular" panose="02000000000000000000" pitchFamily="2" charset="0"/>
              </a:rPr>
              <a:t> in a two-course introductory </a:t>
            </a:r>
            <a:r>
              <a:rPr lang="en-US" sz="4000" dirty="0" smtClean="0">
                <a:latin typeface="Yanone Kaffeesatz Regular" panose="02000000000000000000" pitchFamily="2" charset="0"/>
              </a:rPr>
              <a:t>sequence that uses the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How to Design Programs</a:t>
            </a:r>
            <a:r>
              <a:rPr lang="en-US" sz="4000" dirty="0" smtClean="0">
                <a:solidFill>
                  <a:srgbClr val="671FED"/>
                </a:solidFill>
                <a:latin typeface="Yanone Kaffeesatz Regular" panose="02000000000000000000" pitchFamily="2" charset="0"/>
              </a:rPr>
              <a:t> (HTDP) </a:t>
            </a:r>
            <a:r>
              <a:rPr lang="en-US" sz="4000" dirty="0" smtClean="0">
                <a:latin typeface="Yanone Kaffeesatz Regular" panose="02000000000000000000" pitchFamily="2" charset="0"/>
              </a:rPr>
              <a:t>curriculum</a:t>
            </a:r>
          </a:p>
          <a:p>
            <a:pPr marL="457200" indent="-457200">
              <a:spcBef>
                <a:spcPts val="1800"/>
              </a:spcBef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Yanone Kaffeesatz Regular" panose="02000000000000000000" pitchFamily="2" charset="0"/>
              </a:rPr>
              <a:t>The </a:t>
            </a:r>
            <a:r>
              <a:rPr lang="en-US" sz="4000" dirty="0">
                <a:latin typeface="Yanone Kaffeesatz Regular" panose="02000000000000000000" pitchFamily="2" charset="0"/>
              </a:rPr>
              <a:t>program design </a:t>
            </a:r>
            <a:r>
              <a:rPr lang="en-US" sz="4000" dirty="0" smtClean="0">
                <a:latin typeface="Yanone Kaffeesatz Regular" panose="02000000000000000000" pitchFamily="2" charset="0"/>
              </a:rPr>
              <a:t>skills fostered by HTDP and </a:t>
            </a:r>
            <a:r>
              <a:rPr lang="en-US" sz="4000" dirty="0">
                <a:latin typeface="Yanone Kaffeesatz Regular" panose="02000000000000000000" pitchFamily="2" charset="0"/>
              </a:rPr>
              <a:t>how students learn with </a:t>
            </a:r>
            <a:r>
              <a:rPr lang="en-US" sz="4000" dirty="0" smtClean="0">
                <a:latin typeface="Yanone Kaffeesatz Regular" panose="02000000000000000000" pitchFamily="2" charset="0"/>
              </a:rPr>
              <a:t>HTDP </a:t>
            </a:r>
            <a:r>
              <a:rPr lang="en-US" sz="4000" dirty="0">
                <a:latin typeface="Yanone Kaffeesatz Regular" panose="02000000000000000000" pitchFamily="2" charset="0"/>
              </a:rPr>
              <a:t>remains largely unexplored in </a:t>
            </a:r>
            <a:r>
              <a:rPr lang="en-US" sz="4000" dirty="0" err="1">
                <a:latin typeface="Yanone Kaffeesatz Regular" panose="02000000000000000000" pitchFamily="2" charset="0"/>
              </a:rPr>
              <a:t>CSEd</a:t>
            </a:r>
            <a:r>
              <a:rPr lang="en-US" sz="4000" dirty="0">
                <a:latin typeface="Yanone Kaffeesatz Regular" panose="02000000000000000000" pitchFamily="2" charset="0"/>
              </a:rPr>
              <a:t> research</a:t>
            </a:r>
            <a:endParaRPr lang="en-US" sz="4000" dirty="0" smtClean="0">
              <a:latin typeface="Yanone Kaffeesatz Regular" panose="02000000000000000000" pitchFamily="2" charset="0"/>
            </a:endParaRPr>
          </a:p>
          <a:p>
            <a:pPr marL="457200" indent="-457200">
              <a:spcBef>
                <a:spcPts val="1800"/>
              </a:spcBef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Yanone Kaffeesatz Regular" panose="02000000000000000000" pitchFamily="2" charset="0"/>
              </a:rPr>
              <a:t>We collected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code output</a:t>
            </a:r>
            <a:r>
              <a:rPr lang="en-US" sz="4000" dirty="0" smtClean="0">
                <a:latin typeface="Yanone Kaffeesatz Regular" panose="02000000000000000000" pitchFamily="2" charset="0"/>
              </a:rPr>
              <a:t>,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interview</a:t>
            </a:r>
            <a:r>
              <a:rPr lang="en-US" sz="4000" dirty="0" smtClean="0">
                <a:latin typeface="Yanone Kaffeesatz Regular" panose="02000000000000000000" pitchFamily="2" charset="0"/>
              </a:rPr>
              <a:t>, </a:t>
            </a:r>
            <a:r>
              <a:rPr lang="en-US" sz="4000" dirty="0">
                <a:latin typeface="Yanone Kaffeesatz Regular" panose="02000000000000000000" pitchFamily="2" charset="0"/>
              </a:rPr>
              <a:t>and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think-aloud data</a:t>
            </a:r>
            <a:r>
              <a:rPr lang="en-US" sz="4000" dirty="0" smtClean="0">
                <a:latin typeface="Yanone Kaffeesatz Regular" panose="02000000000000000000" pitchFamily="2" charset="0"/>
              </a:rPr>
              <a:t> from students taking </a:t>
            </a:r>
            <a:r>
              <a:rPr lang="en-US" sz="4000" dirty="0">
                <a:latin typeface="Yanone Kaffeesatz Regular" panose="02000000000000000000" pitchFamily="2" charset="0"/>
              </a:rPr>
              <a:t>CS1 </a:t>
            </a:r>
            <a:r>
              <a:rPr lang="en-US" sz="4000" dirty="0" smtClean="0">
                <a:latin typeface="Yanone Kaffeesatz Regular" panose="02000000000000000000" pitchFamily="2" charset="0"/>
              </a:rPr>
              <a:t>through to CS2</a:t>
            </a:r>
          </a:p>
          <a:p>
            <a:pPr marL="457200" indent="-457200">
              <a:spcBef>
                <a:spcPts val="1800"/>
              </a:spcBef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Yanone Kaffeesatz Regular" panose="02000000000000000000" pitchFamily="2" charset="0"/>
              </a:rPr>
              <a:t>Initial </a:t>
            </a:r>
            <a:r>
              <a:rPr lang="en-US" sz="4000" dirty="0">
                <a:latin typeface="Yanone Kaffeesatz Regular" panose="02000000000000000000" pitchFamily="2" charset="0"/>
              </a:rPr>
              <a:t>analysis of the CS1 </a:t>
            </a:r>
            <a:r>
              <a:rPr lang="en-US" sz="4000" dirty="0" smtClean="0">
                <a:latin typeface="Yanone Kaffeesatz Regular" panose="02000000000000000000" pitchFamily="2" charset="0"/>
              </a:rPr>
              <a:t>data </a:t>
            </a:r>
            <a:r>
              <a:rPr lang="en-US" sz="4000" dirty="0">
                <a:latin typeface="Yanone Kaffeesatz Regular" panose="02000000000000000000" pitchFamily="2" charset="0"/>
              </a:rPr>
              <a:t>yielded a </a:t>
            </a:r>
            <a:r>
              <a:rPr lang="en-US" sz="4000" dirty="0">
                <a:solidFill>
                  <a:srgbClr val="671FED"/>
                </a:solidFill>
                <a:latin typeface="Yanone Kaffeesatz Bold" panose="02000000000000000000" pitchFamily="2" charset="0"/>
              </a:rPr>
              <a:t>multi-strand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framework</a:t>
            </a:r>
            <a:r>
              <a:rPr lang="en-US" sz="4000" dirty="0" smtClean="0">
                <a:solidFill>
                  <a:srgbClr val="671FED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4000" dirty="0" smtClean="0">
                <a:latin typeface="Yanone Kaffeesatz Regular" panose="02000000000000000000" pitchFamily="2" charset="0"/>
              </a:rPr>
              <a:t>for </a:t>
            </a:r>
            <a:r>
              <a:rPr lang="en-US" sz="4000" dirty="0">
                <a:latin typeface="Yanone Kaffeesatz Regular" panose="02000000000000000000" pitchFamily="2" charset="0"/>
              </a:rPr>
              <a:t>multiple, interrelated program design skills and </a:t>
            </a:r>
            <a:r>
              <a:rPr lang="en-US" sz="4000" dirty="0" smtClean="0">
                <a:latin typeface="Yanone Kaffeesatz Regular" panose="02000000000000000000" pitchFamily="2" charset="0"/>
              </a:rPr>
              <a:t>their progressions</a:t>
            </a:r>
            <a:endParaRPr lang="en-US" sz="4000" dirty="0">
              <a:latin typeface="Yanone Kaffeesatz Regular" panose="020000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98349" y="19853481"/>
            <a:ext cx="15019039" cy="11987079"/>
            <a:chOff x="2143475" y="17825121"/>
            <a:chExt cx="15019039" cy="11987079"/>
          </a:xfrm>
        </p:grpSpPr>
        <p:sp>
          <p:nvSpPr>
            <p:cNvPr id="5" name="Rounded Rectangle 4"/>
            <p:cNvSpPr/>
            <p:nvPr/>
          </p:nvSpPr>
          <p:spPr>
            <a:xfrm>
              <a:off x="3486154" y="17842266"/>
              <a:ext cx="13676360" cy="11954694"/>
            </a:xfrm>
            <a:prstGeom prst="roundRect">
              <a:avLst>
                <a:gd name="adj" fmla="val 1891"/>
              </a:avLst>
            </a:prstGeom>
            <a:solidFill>
              <a:schemeClr val="tx1">
                <a:lumMod val="75000"/>
                <a:lumOff val="2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entagon 5"/>
            <p:cNvSpPr/>
            <p:nvPr/>
          </p:nvSpPr>
          <p:spPr>
            <a:xfrm>
              <a:off x="2143475" y="17825121"/>
              <a:ext cx="2666300" cy="1379787"/>
            </a:xfrm>
            <a:prstGeom prst="homePlate">
              <a:avLst/>
            </a:prstGeom>
            <a:solidFill>
              <a:srgbClr val="671FED"/>
            </a:solidFill>
            <a:ln w="76200" cap="rnd">
              <a:solidFill>
                <a:srgbClr val="1FEDA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/>
              <a:r>
                <a:rPr lang="en-US" sz="3200" dirty="0" smtClean="0">
                  <a:latin typeface="Yanone Kaffeesatz Regular" panose="02000000000000000000" pitchFamily="2" charset="0"/>
                </a:rPr>
                <a:t>1: The Data Definition</a:t>
              </a:r>
              <a:endParaRPr lang="en-US" sz="3200" dirty="0">
                <a:latin typeface="Yanone Kaffeesatz Regular" panose="02000000000000000000" pitchFamily="2" charset="0"/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>
              <a:off x="2143475" y="19685766"/>
              <a:ext cx="2666300" cy="1379787"/>
            </a:xfrm>
            <a:prstGeom prst="homePlate">
              <a:avLst/>
            </a:prstGeom>
            <a:solidFill>
              <a:srgbClr val="671FED"/>
            </a:solidFill>
            <a:ln w="76200" cap="rnd">
              <a:solidFill>
                <a:srgbClr val="1FEDA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/>
              <a:r>
                <a:rPr lang="en-US" sz="3200" dirty="0" smtClean="0">
                  <a:latin typeface="Yanone Kaffeesatz Regular" panose="02000000000000000000" pitchFamily="2" charset="0"/>
                </a:rPr>
                <a:t>2: Examples </a:t>
              </a:r>
            </a:p>
            <a:p>
              <a:pPr marL="114300"/>
              <a:r>
                <a:rPr lang="en-US" sz="3200" dirty="0" smtClean="0">
                  <a:latin typeface="Yanone Kaffeesatz Regular" panose="02000000000000000000" pitchFamily="2" charset="0"/>
                </a:rPr>
                <a:t>of Data</a:t>
              </a:r>
              <a:endParaRPr lang="en-US" sz="3200" dirty="0">
                <a:latin typeface="Yanone Kaffeesatz Regular" panose="02000000000000000000" pitchFamily="2" charset="0"/>
              </a:endParaRPr>
            </a:p>
          </p:txBody>
        </p:sp>
        <p:sp>
          <p:nvSpPr>
            <p:cNvPr id="25" name="Pentagon 24"/>
            <p:cNvSpPr/>
            <p:nvPr/>
          </p:nvSpPr>
          <p:spPr>
            <a:xfrm>
              <a:off x="2143475" y="21536788"/>
              <a:ext cx="2666300" cy="1379787"/>
            </a:xfrm>
            <a:prstGeom prst="homePlate">
              <a:avLst/>
            </a:prstGeom>
            <a:solidFill>
              <a:srgbClr val="671FED"/>
            </a:solidFill>
            <a:ln w="76200" cap="rnd">
              <a:solidFill>
                <a:srgbClr val="1FEDA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/>
              <a:r>
                <a:rPr lang="en-US" sz="3200" dirty="0" smtClean="0">
                  <a:latin typeface="Yanone Kaffeesatz Regular" panose="02000000000000000000" pitchFamily="2" charset="0"/>
                </a:rPr>
                <a:t>3: Contract and Purpose</a:t>
              </a:r>
              <a:endParaRPr lang="en-US" sz="3200" dirty="0">
                <a:latin typeface="Yanone Kaffeesatz Regular" panose="02000000000000000000" pitchFamily="2" charset="0"/>
              </a:endParaRPr>
            </a:p>
          </p:txBody>
        </p:sp>
        <p:sp>
          <p:nvSpPr>
            <p:cNvPr id="26" name="Pentagon 25"/>
            <p:cNvSpPr/>
            <p:nvPr/>
          </p:nvSpPr>
          <p:spPr>
            <a:xfrm>
              <a:off x="2143475" y="23372764"/>
              <a:ext cx="2666300" cy="1379787"/>
            </a:xfrm>
            <a:prstGeom prst="homePlate">
              <a:avLst/>
            </a:prstGeom>
            <a:solidFill>
              <a:srgbClr val="671FED"/>
            </a:solidFill>
            <a:ln w="76200" cap="rnd">
              <a:solidFill>
                <a:srgbClr val="1FEDA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/>
              <a:r>
                <a:rPr lang="en-US" sz="2800" dirty="0" smtClean="0">
                  <a:latin typeface="Yanone Kaffeesatz Regular" panose="02000000000000000000" pitchFamily="2" charset="0"/>
                </a:rPr>
                <a:t>4: Test Cases / Function Examples</a:t>
              </a:r>
              <a:endParaRPr lang="en-US" sz="2800" dirty="0">
                <a:latin typeface="Yanone Kaffeesatz Regular" panose="02000000000000000000" pitchFamily="2" charset="0"/>
              </a:endParaRPr>
            </a:p>
          </p:txBody>
        </p:sp>
        <p:sp>
          <p:nvSpPr>
            <p:cNvPr id="27" name="Pentagon 26"/>
            <p:cNvSpPr/>
            <p:nvPr/>
          </p:nvSpPr>
          <p:spPr>
            <a:xfrm>
              <a:off x="2143475" y="25865199"/>
              <a:ext cx="2666300" cy="1379787"/>
            </a:xfrm>
            <a:prstGeom prst="homePlate">
              <a:avLst/>
            </a:prstGeom>
            <a:solidFill>
              <a:srgbClr val="671FED"/>
            </a:solidFill>
            <a:ln w="76200" cap="rnd">
              <a:solidFill>
                <a:srgbClr val="1FEDA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/>
              <a:r>
                <a:rPr lang="en-US" sz="3200" dirty="0" smtClean="0">
                  <a:latin typeface="Yanone Kaffeesatz Regular" panose="02000000000000000000" pitchFamily="2" charset="0"/>
                </a:rPr>
                <a:t>5: Datatype Template</a:t>
              </a:r>
              <a:endParaRPr lang="en-US" sz="3200" dirty="0">
                <a:latin typeface="Yanone Kaffeesatz Regular" panose="02000000000000000000" pitchFamily="2" charset="0"/>
              </a:endParaRPr>
            </a:p>
          </p:txBody>
        </p:sp>
        <p:sp>
          <p:nvSpPr>
            <p:cNvPr id="28" name="Pentagon 27"/>
            <p:cNvSpPr/>
            <p:nvPr/>
          </p:nvSpPr>
          <p:spPr>
            <a:xfrm>
              <a:off x="2143475" y="28432413"/>
              <a:ext cx="2666300" cy="1379787"/>
            </a:xfrm>
            <a:prstGeom prst="homePlate">
              <a:avLst/>
            </a:prstGeom>
            <a:solidFill>
              <a:srgbClr val="671FED"/>
            </a:solidFill>
            <a:ln w="76200" cap="rnd">
              <a:solidFill>
                <a:srgbClr val="1FEDA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/>
              <a:r>
                <a:rPr lang="en-US" sz="3200" dirty="0" smtClean="0">
                  <a:latin typeface="Yanone Kaffeesatz Regular" panose="02000000000000000000" pitchFamily="2" charset="0"/>
                </a:rPr>
                <a:t>6: Function Details</a:t>
              </a:r>
              <a:endParaRPr lang="en-US" sz="3200" dirty="0">
                <a:latin typeface="Yanone Kaffeesatz Regular" panose="020000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50311" y="18027245"/>
              <a:ext cx="92193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; A list-of-string is</a:t>
              </a: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; - empty or</a:t>
              </a: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; - (cons string list-of-string</a:t>
              </a:r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50311" y="19960161"/>
              <a:ext cx="10775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/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define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names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cons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barry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cons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barry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cons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jesse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empty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))))</a:t>
              </a:r>
            </a:p>
            <a:p>
              <a:pPr marL="457200" lvl="1"/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define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one-name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cons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"jay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empty</a:t>
              </a:r>
              <a:r>
                <a:rPr lang="en-US" sz="2400" dirty="0" smtClean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))</a:t>
              </a:r>
              <a:endParaRPr lang="en-US" sz="2400" dirty="0">
                <a:solidFill>
                  <a:schemeClr val="bg1"/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50311" y="21626517"/>
              <a:ext cx="107753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; find-name : list-of-string string -&gt; </a:t>
              </a:r>
              <a:r>
                <a:rPr lang="en-US" sz="240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boolean</a:t>
              </a:r>
              <a:endPara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; Produces true if the given string appears in a given list, </a:t>
              </a:r>
              <a:endPara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  <a:p>
              <a:pPr marL="457200" lvl="1"/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; false </a:t>
              </a:r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otherwise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50311" y="23462492"/>
              <a:ext cx="107753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/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check-expect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find-name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empty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barry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false</a:t>
              </a:r>
              <a:r>
                <a:rPr lang="en-US" sz="2400" dirty="0" smtClean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endParaRPr lang="en-US" sz="2400" dirty="0">
                <a:solidFill>
                  <a:schemeClr val="bg1"/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  <a:p>
              <a:pPr marL="457200" lvl="1"/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check-expect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find-name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names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barry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true</a:t>
              </a:r>
              <a:r>
                <a:rPr lang="en-US" sz="2400" dirty="0" smtClean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endParaRPr lang="en-US" sz="2400" dirty="0">
                <a:solidFill>
                  <a:schemeClr val="bg1"/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  <a:p>
              <a:pPr marL="457200" lvl="1"/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check-expect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find-name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names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"wally</a:t>
              </a:r>
              <a:r>
                <a:rPr 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"</a:t>
              </a:r>
              <a:r>
                <a:rPr lang="en-US" sz="2400" dirty="0" smtClean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r>
                <a:rPr lang="en-US" sz="2400" dirty="0" smtClean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false</a:t>
              </a:r>
              <a:r>
                <a:rPr lang="en-US" sz="2400" dirty="0" smtClean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endParaRPr lang="en-US" sz="2400" dirty="0">
                <a:solidFill>
                  <a:schemeClr val="bg1"/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22476" y="25216264"/>
              <a:ext cx="1203519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/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; </a:t>
              </a:r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List Template</a:t>
              </a: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#|</a:t>
              </a: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(define (list-function list-input)</a:t>
              </a: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  (</a:t>
              </a:r>
              <a:r>
                <a:rPr lang="en-US" sz="2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cond</a:t>
              </a:r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 [(empty? list-input) ... ]</a:t>
              </a: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        [(cons? list-input) ... (first list-input)</a:t>
              </a: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                            ... (list-function (rest list-input)) ... ]))</a:t>
              </a:r>
            </a:p>
            <a:p>
              <a:pPr marL="457200" lvl="1"/>
              <a:r>
                <a:rPr lang="en-US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|#</a:t>
              </a:r>
              <a:endParaRPr lang="en-US" sz="2400" dirty="0">
                <a:solidFill>
                  <a:schemeClr val="bg1"/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22475" y="28094117"/>
              <a:ext cx="124253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1"/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define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find-name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names-list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457200" lvl="1"/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cond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[(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empty?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names-list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false</a:t>
              </a:r>
              <a:r>
                <a:rPr lang="en-US" sz="2400" dirty="0" smtClean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]</a:t>
              </a:r>
              <a:endParaRPr lang="en-US" sz="2400" dirty="0">
                <a:solidFill>
                  <a:schemeClr val="bg1"/>
                </a:solidFill>
                <a:latin typeface="Inconsolata" panose="00000509000000000000" pitchFamily="49" charset="0"/>
                <a:cs typeface="Courier New" panose="02070309020205020404" pitchFamily="49" charset="0"/>
              </a:endParaRPr>
            </a:p>
            <a:p>
              <a:pPr marL="457200" lvl="1"/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[(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cons?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names-list</a:t>
              </a:r>
              <a:r>
                <a:rPr lang="en-US" sz="2400" dirty="0" smtClean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r>
                <a:rPr lang="en-US" sz="2400" dirty="0" smtClean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cond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[(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string=?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first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names-list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true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]</a:t>
              </a:r>
            </a:p>
            <a:p>
              <a:pPr marL="457200" lvl="1"/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                                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[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else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find-name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rest</a:t>
              </a:r>
              <a:r>
                <a:rPr lang="en-US" sz="2400" dirty="0">
                  <a:latin typeface="Inconsolata" panose="00000509000000000000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names-list</a:t>
              </a:r>
              <a:r>
                <a:rPr lang="en-US" sz="2400" dirty="0">
                  <a:solidFill>
                    <a:schemeClr val="bg1"/>
                  </a:solidFill>
                  <a:latin typeface="Inconsolata" panose="00000509000000000000" pitchFamily="49" charset="0"/>
                  <a:cs typeface="Courier New" panose="02070309020205020404" pitchFamily="49" charset="0"/>
                </a:rPr>
                <a:t>))])]))</a:t>
              </a:r>
            </a:p>
          </p:txBody>
        </p:sp>
      </p:grp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933322" y="15532195"/>
            <a:ext cx="8511560" cy="253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buClr>
                <a:srgbClr val="824CE6"/>
              </a:buClr>
            </a:pP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HTDP</a:t>
            </a:r>
            <a:r>
              <a:rPr lang="en-US" sz="4000" dirty="0" smtClean="0">
                <a:latin typeface="Yanone Kaffeesatz Regular" panose="02000000000000000000" pitchFamily="2" charset="0"/>
              </a:rPr>
              <a:t> is </a:t>
            </a:r>
            <a:r>
              <a:rPr lang="en-US" sz="4000" dirty="0">
                <a:latin typeface="Yanone Kaffeesatz Regular" panose="02000000000000000000" pitchFamily="2" charset="0"/>
              </a:rPr>
              <a:t>an introductory computing curriculum used in </a:t>
            </a:r>
            <a:r>
              <a:rPr lang="en-US" sz="4000" dirty="0">
                <a:solidFill>
                  <a:srgbClr val="671FED"/>
                </a:solidFill>
                <a:latin typeface="Yanone Kaffeesatz Regular" panose="02000000000000000000" pitchFamily="2" charset="0"/>
              </a:rPr>
              <a:t>higher education </a:t>
            </a:r>
            <a:r>
              <a:rPr lang="en-US" sz="4000" dirty="0">
                <a:latin typeface="Yanone Kaffeesatz Regular" panose="02000000000000000000" pitchFamily="2" charset="0"/>
              </a:rPr>
              <a:t>institutions and some </a:t>
            </a:r>
            <a:r>
              <a:rPr lang="en-US" sz="4000" dirty="0">
                <a:solidFill>
                  <a:srgbClr val="671FED"/>
                </a:solidFill>
                <a:latin typeface="Yanone Kaffeesatz Regular" panose="02000000000000000000" pitchFamily="2" charset="0"/>
              </a:rPr>
              <a:t>K-12 </a:t>
            </a:r>
            <a:r>
              <a:rPr lang="en-US" sz="4000" dirty="0" smtClean="0">
                <a:solidFill>
                  <a:srgbClr val="671FED"/>
                </a:solidFill>
                <a:latin typeface="Yanone Kaffeesatz Regular" panose="02000000000000000000" pitchFamily="2" charset="0"/>
              </a:rPr>
              <a:t>programs</a:t>
            </a:r>
            <a:r>
              <a:rPr lang="en-US" sz="4000" dirty="0" smtClean="0">
                <a:latin typeface="Yanone Kaffeesatz Regular" panose="02000000000000000000" pitchFamily="2" charset="0"/>
              </a:rPr>
              <a:t> </a:t>
            </a:r>
            <a:r>
              <a:rPr lang="en-US" sz="4000" dirty="0">
                <a:latin typeface="Yanone Kaffeesatz Regular" panose="02000000000000000000" pitchFamily="2" charset="0"/>
              </a:rPr>
              <a:t>that teaches a </a:t>
            </a:r>
            <a:r>
              <a:rPr lang="en-US" sz="4000" dirty="0">
                <a:solidFill>
                  <a:srgbClr val="671FED"/>
                </a:solidFill>
                <a:latin typeface="Yanone Kaffeesatz Bold" panose="02000000000000000000" pitchFamily="2" charset="0"/>
              </a:rPr>
              <a:t>multi-step process</a:t>
            </a:r>
            <a:r>
              <a:rPr lang="en-US" sz="4000" dirty="0">
                <a:latin typeface="Yanone Kaffeesatz Bold" panose="02000000000000000000" pitchFamily="2" charset="0"/>
              </a:rPr>
              <a:t> </a:t>
            </a:r>
            <a:r>
              <a:rPr lang="en-US" sz="4000" dirty="0">
                <a:latin typeface="Yanone Kaffeesatz Regular" panose="02000000000000000000" pitchFamily="2" charset="0"/>
              </a:rPr>
              <a:t>of program </a:t>
            </a:r>
            <a:r>
              <a:rPr lang="en-US" sz="4000" dirty="0" smtClean="0">
                <a:latin typeface="Yanone Kaffeesatz Regular" panose="02000000000000000000" pitchFamily="2" charset="0"/>
              </a:rPr>
              <a:t>design</a:t>
            </a:r>
            <a:r>
              <a:rPr lang="en-US" sz="4000" dirty="0">
                <a:latin typeface="Yanone Kaffeesatz Regular" panose="02000000000000000000" pitchFamily="2" charset="0"/>
              </a:rPr>
              <a:t> </a:t>
            </a:r>
            <a:r>
              <a:rPr lang="en-US" sz="4000" dirty="0" smtClean="0">
                <a:latin typeface="Yanone Kaffeesatz Regular" panose="02000000000000000000" pitchFamily="2" charset="0"/>
              </a:rPr>
              <a:t>called the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design recipe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85649" y="18477983"/>
            <a:ext cx="3854651" cy="1050782"/>
          </a:xfrm>
          <a:prstGeom prst="roundRect">
            <a:avLst/>
          </a:prstGeom>
          <a:solidFill>
            <a:srgbClr val="1FE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DESIGN RECIPE STEPS</a:t>
            </a:r>
            <a:endParaRPr lang="en-US" sz="40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25043289" y="3752771"/>
            <a:ext cx="4124546" cy="1333500"/>
          </a:xfrm>
          <a:prstGeom prst="roundRect">
            <a:avLst/>
          </a:prstGeom>
          <a:solidFill>
            <a:srgbClr val="1FEDAF"/>
          </a:solidFill>
          <a:ln w="38100">
            <a:solidFill>
              <a:srgbClr val="1F5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Methodical Choice of Tests and Examples</a:t>
            </a:r>
            <a:endParaRPr lang="en-US" sz="36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5043289" y="7112869"/>
            <a:ext cx="4124546" cy="1333500"/>
          </a:xfrm>
          <a:prstGeom prst="roundRect">
            <a:avLst/>
          </a:prstGeom>
          <a:solidFill>
            <a:srgbClr val="1FEDAF"/>
          </a:solidFill>
          <a:ln w="38100">
            <a:solidFill>
              <a:srgbClr val="1F5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Decomposing Tasks and Composing Solutions</a:t>
            </a:r>
            <a:endParaRPr lang="en-US" sz="36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5043289" y="8792918"/>
            <a:ext cx="4124546" cy="1333500"/>
          </a:xfrm>
          <a:prstGeom prst="roundRect">
            <a:avLst/>
          </a:prstGeom>
          <a:solidFill>
            <a:srgbClr val="1FEDAF"/>
          </a:solidFill>
          <a:ln w="38100">
            <a:solidFill>
              <a:srgbClr val="1F5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Leverage Multiple Function Representations</a:t>
            </a:r>
            <a:endParaRPr lang="en-US" sz="36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25043289" y="5432820"/>
            <a:ext cx="4124546" cy="1333500"/>
          </a:xfrm>
          <a:prstGeom prst="roundRect">
            <a:avLst/>
          </a:prstGeom>
          <a:solidFill>
            <a:srgbClr val="1FEDAF"/>
          </a:solidFill>
          <a:ln w="38100">
            <a:solidFill>
              <a:srgbClr val="1F5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Writing and Evaluating Function Bodies</a:t>
            </a:r>
            <a:endParaRPr lang="en-US" sz="36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0" name="Flowchart: Off-page Connector 109"/>
          <p:cNvSpPr/>
          <p:nvPr/>
        </p:nvSpPr>
        <p:spPr>
          <a:xfrm>
            <a:off x="29377459" y="1724271"/>
            <a:ext cx="2952994" cy="2154340"/>
          </a:xfrm>
          <a:prstGeom prst="flowChartOffpageConnector">
            <a:avLst/>
          </a:prstGeom>
          <a:solidFill>
            <a:srgbClr val="4670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Prestructural</a:t>
            </a:r>
            <a:endParaRPr lang="en-US" sz="36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1" name="Flowchart: Off-page Connector 110"/>
          <p:cNvSpPr/>
          <p:nvPr/>
        </p:nvSpPr>
        <p:spPr>
          <a:xfrm>
            <a:off x="32698086" y="1713078"/>
            <a:ext cx="2952994" cy="2154340"/>
          </a:xfrm>
          <a:prstGeom prst="flowChartOffpageConnector">
            <a:avLst/>
          </a:prstGeom>
          <a:solidFill>
            <a:srgbClr val="4670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Unistructural</a:t>
            </a:r>
            <a:endParaRPr lang="en-US" sz="36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2" name="Flowchart: Off-page Connector 111"/>
          <p:cNvSpPr/>
          <p:nvPr/>
        </p:nvSpPr>
        <p:spPr>
          <a:xfrm>
            <a:off x="36018713" y="1724271"/>
            <a:ext cx="2952994" cy="2154340"/>
          </a:xfrm>
          <a:prstGeom prst="flowChartOffpageConnector">
            <a:avLst/>
          </a:prstGeom>
          <a:solidFill>
            <a:srgbClr val="4670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Multistructural</a:t>
            </a:r>
            <a:endParaRPr lang="en-US" sz="36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3" name="Flowchart: Off-page Connector 112"/>
          <p:cNvSpPr/>
          <p:nvPr/>
        </p:nvSpPr>
        <p:spPr>
          <a:xfrm>
            <a:off x="39339340" y="1724271"/>
            <a:ext cx="2952994" cy="2154340"/>
          </a:xfrm>
          <a:prstGeom prst="flowChartOffpageConnector">
            <a:avLst/>
          </a:prstGeom>
          <a:solidFill>
            <a:srgbClr val="4670D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Relational</a:t>
            </a:r>
            <a:endParaRPr lang="en-US" sz="36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2917642" y="10407106"/>
            <a:ext cx="269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Yanone Kaffeesatz Regular" panose="02000000000000000000" pitchFamily="2" charset="0"/>
              </a:rPr>
              <a:t>Syntactic</a:t>
            </a:r>
            <a:endParaRPr lang="en-US" sz="4000" dirty="0">
              <a:latin typeface="Yanone Kaffeesatz Regular" panose="02000000000000000000" pitchFamily="2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470758" y="10407106"/>
            <a:ext cx="269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Yanone Kaffeesatz Regular" panose="02000000000000000000" pitchFamily="2" charset="0"/>
              </a:rPr>
              <a:t>Semantic</a:t>
            </a:r>
            <a:endParaRPr lang="en-US" sz="4000" dirty="0">
              <a:latin typeface="Yanone Kaffeesatz Regular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102" y="2476084"/>
            <a:ext cx="1202962" cy="12029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446" y="2476084"/>
            <a:ext cx="1193529" cy="11935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356" y="2476084"/>
            <a:ext cx="1202962" cy="12029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192" y="2476084"/>
            <a:ext cx="1193529" cy="1193529"/>
          </a:xfrm>
          <a:prstGeom prst="rect">
            <a:avLst/>
          </a:prstGeom>
        </p:spPr>
      </p:pic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4270"/>
              </p:ext>
            </p:extLst>
          </p:nvPr>
        </p:nvGraphicFramePr>
        <p:xfrm>
          <a:off x="14252844" y="3442286"/>
          <a:ext cx="8820968" cy="142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621">
                  <a:extLst>
                    <a:ext uri="{9D8B030D-6E8A-4147-A177-3AD203B41FA5}">
                      <a16:colId xmlns:a16="http://schemas.microsoft.com/office/drawing/2014/main" val="2177998070"/>
                    </a:ext>
                  </a:extLst>
                </a:gridCol>
                <a:gridCol w="1102621">
                  <a:extLst>
                    <a:ext uri="{9D8B030D-6E8A-4147-A177-3AD203B41FA5}">
                      <a16:colId xmlns:a16="http://schemas.microsoft.com/office/drawing/2014/main" val="2223959884"/>
                    </a:ext>
                  </a:extLst>
                </a:gridCol>
                <a:gridCol w="1102621">
                  <a:extLst>
                    <a:ext uri="{9D8B030D-6E8A-4147-A177-3AD203B41FA5}">
                      <a16:colId xmlns:a16="http://schemas.microsoft.com/office/drawing/2014/main" val="1187968145"/>
                    </a:ext>
                  </a:extLst>
                </a:gridCol>
                <a:gridCol w="1102621">
                  <a:extLst>
                    <a:ext uri="{9D8B030D-6E8A-4147-A177-3AD203B41FA5}">
                      <a16:colId xmlns:a16="http://schemas.microsoft.com/office/drawing/2014/main" val="659686585"/>
                    </a:ext>
                  </a:extLst>
                </a:gridCol>
                <a:gridCol w="1102621">
                  <a:extLst>
                    <a:ext uri="{9D8B030D-6E8A-4147-A177-3AD203B41FA5}">
                      <a16:colId xmlns:a16="http://schemas.microsoft.com/office/drawing/2014/main" val="896121142"/>
                    </a:ext>
                  </a:extLst>
                </a:gridCol>
                <a:gridCol w="1102621">
                  <a:extLst>
                    <a:ext uri="{9D8B030D-6E8A-4147-A177-3AD203B41FA5}">
                      <a16:colId xmlns:a16="http://schemas.microsoft.com/office/drawing/2014/main" val="1915419833"/>
                    </a:ext>
                  </a:extLst>
                </a:gridCol>
                <a:gridCol w="1102621">
                  <a:extLst>
                    <a:ext uri="{9D8B030D-6E8A-4147-A177-3AD203B41FA5}">
                      <a16:colId xmlns:a16="http://schemas.microsoft.com/office/drawing/2014/main" val="1282241353"/>
                    </a:ext>
                  </a:extLst>
                </a:gridCol>
                <a:gridCol w="1102621">
                  <a:extLst>
                    <a:ext uri="{9D8B030D-6E8A-4147-A177-3AD203B41FA5}">
                      <a16:colId xmlns:a16="http://schemas.microsoft.com/office/drawing/2014/main" val="3714519776"/>
                    </a:ext>
                  </a:extLst>
                </a:gridCol>
              </a:tblGrid>
              <a:tr h="710967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5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5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5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ED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ED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tx1"/>
                          </a:solidFill>
                          <a:latin typeface="Yanone Kaffeesatz Bold" panose="02000000000000000000" pitchFamily="2" charset="0"/>
                        </a:rPr>
                        <a:t>n = 6</a:t>
                      </a:r>
                      <a:endParaRPr lang="en-US" sz="4000" b="0" dirty="0">
                        <a:solidFill>
                          <a:schemeClr val="tx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73876"/>
                  </a:ext>
                </a:extLst>
              </a:tr>
              <a:tr h="710967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5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5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5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ED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solidFill>
                          <a:schemeClr val="bg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tx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F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solidFill>
                            <a:schemeClr val="tx1"/>
                          </a:solidFill>
                          <a:latin typeface="Yanone Kaffeesatz Bold" panose="02000000000000000000" pitchFamily="2" charset="0"/>
                        </a:rPr>
                        <a:t>n = 7</a:t>
                      </a:r>
                      <a:endParaRPr lang="en-US" sz="4000" dirty="0">
                        <a:solidFill>
                          <a:schemeClr val="tx1"/>
                        </a:solidFill>
                        <a:latin typeface="Yanone Kaffeesatz Bold" panose="02000000000000000000" pitchFamily="2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441799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2633929" y="3491534"/>
            <a:ext cx="151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Yanone Kaffeesatz Bold" panose="02000000000000000000" pitchFamily="2" charset="0"/>
              </a:rPr>
              <a:t>Male</a:t>
            </a:r>
          </a:p>
          <a:p>
            <a:pPr algn="r"/>
            <a:r>
              <a:rPr lang="en-US" sz="4000" dirty="0" smtClean="0">
                <a:latin typeface="Yanone Kaffeesatz Bold" panose="02000000000000000000" pitchFamily="2" charset="0"/>
              </a:rPr>
              <a:t>Female</a:t>
            </a:r>
            <a:endParaRPr lang="en-US" sz="4000" dirty="0">
              <a:latin typeface="Yanone Kaffeesatz Bold" panose="02000000000000000000" pitchFamily="2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951359" y="4966443"/>
            <a:ext cx="8984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Yanone Kaffeesatz Regular" panose="02000000000000000000" pitchFamily="2" charset="0"/>
              </a:rPr>
              <a:t>First Exam Grade:     </a:t>
            </a:r>
            <a:r>
              <a:rPr lang="en-US" sz="4000" dirty="0" smtClean="0">
                <a:solidFill>
                  <a:srgbClr val="1F5DED"/>
                </a:solidFill>
                <a:latin typeface="Yanone Kaffeesatz Bold" panose="02000000000000000000" pitchFamily="2" charset="0"/>
              </a:rPr>
              <a:t>A (90-100)</a:t>
            </a:r>
            <a:r>
              <a:rPr lang="en-US" sz="4000" dirty="0" smtClean="0">
                <a:latin typeface="Yanone Kaffeesatz Bold" panose="02000000000000000000" pitchFamily="2" charset="0"/>
              </a:rPr>
              <a:t>     </a:t>
            </a:r>
            <a:r>
              <a:rPr lang="en-US" sz="4000" dirty="0" smtClean="0">
                <a:solidFill>
                  <a:srgbClr val="1FEDAF"/>
                </a:solidFill>
                <a:latin typeface="Yanone Kaffeesatz Bold" panose="02000000000000000000" pitchFamily="2" charset="0"/>
              </a:rPr>
              <a:t>B (80-89)</a:t>
            </a:r>
            <a:r>
              <a:rPr lang="en-US" sz="4000" dirty="0" smtClean="0">
                <a:latin typeface="Yanone Kaffeesatz Bold" panose="02000000000000000000" pitchFamily="2" charset="0"/>
              </a:rPr>
              <a:t>    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C (65-79)</a:t>
            </a:r>
            <a:endParaRPr lang="en-US" sz="4000" dirty="0">
              <a:solidFill>
                <a:srgbClr val="671FED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2957484" y="2529821"/>
            <a:ext cx="11468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Yanone Kaffeesatz Regular" panose="02000000000000000000" pitchFamily="2" charset="0"/>
              </a:rPr>
              <a:t>Participants: </a:t>
            </a:r>
            <a:r>
              <a:rPr lang="en-US" sz="4000" dirty="0" smtClean="0">
                <a:solidFill>
                  <a:srgbClr val="671FED"/>
                </a:solidFill>
                <a:latin typeface="Yanone Kaffeesatz Regular" panose="02000000000000000000" pitchFamily="2" charset="0"/>
              </a:rPr>
              <a:t>13 volunteer students</a:t>
            </a:r>
            <a:r>
              <a:rPr lang="en-US" sz="4000" dirty="0" smtClean="0">
                <a:latin typeface="Yanone Kaffeesatz Regular" panose="02000000000000000000" pitchFamily="2" charset="0"/>
              </a:rPr>
              <a:t> taking CS1 through to CS2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12951359" y="6031809"/>
            <a:ext cx="11219346" cy="0"/>
          </a:xfrm>
          <a:prstGeom prst="line">
            <a:avLst/>
          </a:prstGeom>
          <a:ln w="63500">
            <a:solidFill>
              <a:srgbClr val="1FEDA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3478444" y="6580297"/>
            <a:ext cx="6621728" cy="905256"/>
            <a:chOff x="12921739" y="2692836"/>
            <a:chExt cx="6621728" cy="905256"/>
          </a:xfrm>
        </p:grpSpPr>
        <p:sp>
          <p:nvSpPr>
            <p:cNvPr id="47" name="Chevron 46"/>
            <p:cNvSpPr/>
            <p:nvPr/>
          </p:nvSpPr>
          <p:spPr>
            <a:xfrm>
              <a:off x="16044552" y="2692836"/>
              <a:ext cx="3498915" cy="905256"/>
            </a:xfrm>
            <a:prstGeom prst="chevron">
              <a:avLst/>
            </a:prstGeom>
            <a:solidFill>
              <a:srgbClr val="EDA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Yanone Kaffeesatz Bold" panose="02000000000000000000" pitchFamily="2" charset="0"/>
                </a:rPr>
                <a:t>CS2 – Object Or.</a:t>
              </a:r>
              <a:endParaRPr lang="en-US" sz="4000" dirty="0">
                <a:solidFill>
                  <a:schemeClr val="bg1"/>
                </a:solidFill>
                <a:latin typeface="Yanone Kaffeesatz Bold" panose="02000000000000000000" pitchFamily="2" charset="0"/>
              </a:endParaRPr>
            </a:p>
          </p:txBody>
        </p:sp>
        <p:sp>
          <p:nvSpPr>
            <p:cNvPr id="48" name="Pentagon 47"/>
            <p:cNvSpPr/>
            <p:nvPr/>
          </p:nvSpPr>
          <p:spPr>
            <a:xfrm>
              <a:off x="12921739" y="2693845"/>
              <a:ext cx="3498915" cy="903238"/>
            </a:xfrm>
            <a:prstGeom prst="homePlate">
              <a:avLst/>
            </a:prstGeom>
            <a:solidFill>
              <a:srgbClr val="ED4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4000" dirty="0" smtClean="0">
                  <a:latin typeface="Yanone Kaffeesatz Bold" panose="02000000000000000000" pitchFamily="2" charset="0"/>
                </a:rPr>
                <a:t>CS1 – Functional</a:t>
              </a:r>
              <a:endParaRPr lang="en-US" sz="4000" dirty="0">
                <a:latin typeface="Yanone Kaffeesatz Bold" panose="02000000000000000000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833952" y="7680437"/>
            <a:ext cx="3895102" cy="1956038"/>
            <a:chOff x="13794825" y="4813931"/>
            <a:chExt cx="3895102" cy="1956038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4825" y="4962058"/>
              <a:ext cx="1659784" cy="165978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3889" y="4813931"/>
              <a:ext cx="1956038" cy="1956038"/>
            </a:xfrm>
            <a:prstGeom prst="rect">
              <a:avLst/>
            </a:prstGeom>
          </p:spPr>
        </p:pic>
      </p:grpSp>
      <p:cxnSp>
        <p:nvCxnSpPr>
          <p:cNvPr id="81" name="Straight Connector 80"/>
          <p:cNvCxnSpPr/>
          <p:nvPr/>
        </p:nvCxnSpPr>
        <p:spPr>
          <a:xfrm>
            <a:off x="24766065" y="3717120"/>
            <a:ext cx="0" cy="6400800"/>
          </a:xfrm>
          <a:prstGeom prst="line">
            <a:avLst/>
          </a:prstGeom>
          <a:ln w="88900">
            <a:solidFill>
              <a:srgbClr val="1FEDA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1016229" y="6561863"/>
            <a:ext cx="3539152" cy="28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latin typeface="Yanone Kaffeesatz Regular" panose="02000000000000000000" pitchFamily="2" charset="0"/>
              </a:rPr>
              <a:t>Some </a:t>
            </a:r>
            <a:r>
              <a:rPr lang="en-US" sz="4000" dirty="0">
                <a:latin typeface="Yanone Kaffeesatz Regular" panose="02000000000000000000" pitchFamily="2" charset="0"/>
              </a:rPr>
              <a:t>themes </a:t>
            </a:r>
            <a:r>
              <a:rPr lang="en-US" sz="4000" dirty="0" smtClean="0">
                <a:latin typeface="Yanone Kaffeesatz Regular" panose="02000000000000000000" pitchFamily="2" charset="0"/>
              </a:rPr>
              <a:t>suggest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progression of sophistication</a:t>
            </a:r>
            <a:r>
              <a:rPr lang="en-US" sz="4000" dirty="0" smtClean="0">
                <a:latin typeface="Yanone Kaffeesatz Regular" panose="02000000000000000000" pitchFamily="2" charset="0"/>
              </a:rPr>
              <a:t> </a:t>
            </a:r>
            <a:r>
              <a:rPr lang="en-US" sz="4000" dirty="0">
                <a:latin typeface="Yanone Kaffeesatz Regular" panose="02000000000000000000" pitchFamily="2" charset="0"/>
              </a:rPr>
              <a:t>within a </a:t>
            </a:r>
            <a:r>
              <a:rPr lang="en-US" sz="4000" dirty="0" smtClean="0">
                <a:latin typeface="Yanone Kaffeesatz Regular" panose="02000000000000000000" pitchFamily="2" charset="0"/>
              </a:rPr>
              <a:t>core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skill</a:t>
            </a:r>
          </a:p>
          <a:p>
            <a:pPr algn="r">
              <a:spcBef>
                <a:spcPts val="1800"/>
              </a:spcBef>
              <a:buClr>
                <a:srgbClr val="793FE3"/>
              </a:buClr>
              <a:buSzPct val="100000"/>
            </a:pPr>
            <a:endParaRPr lang="en-US" sz="800" dirty="0">
              <a:latin typeface="Yanone Kaffeesatz Regular" panose="02000000000000000000" pitchFamily="2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3123903" y="9848595"/>
            <a:ext cx="7315200" cy="1556633"/>
          </a:xfrm>
          <a:prstGeom prst="roundRect">
            <a:avLst/>
          </a:prstGeom>
          <a:solidFill>
            <a:srgbClr val="1FEDAF"/>
          </a:solidFill>
          <a:ln w="63500">
            <a:solidFill>
              <a:srgbClr val="1F5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>
                <a:latin typeface="Yanone Kaffeesatz Regular" panose="02000000000000000000" pitchFamily="2" charset="0"/>
              </a:rPr>
              <a:t>We open </a:t>
            </a:r>
            <a:r>
              <a:rPr lang="en-US" sz="4000" dirty="0" smtClean="0">
                <a:latin typeface="Yanone Kaffeesatz Regular" panose="02000000000000000000" pitchFamily="2" charset="0"/>
              </a:rPr>
              <a:t>coded </a:t>
            </a:r>
            <a:r>
              <a:rPr lang="en-US" sz="4000" dirty="0">
                <a:solidFill>
                  <a:srgbClr val="671FED"/>
                </a:solidFill>
                <a:latin typeface="Yanone Kaffeesatz Regular" panose="02000000000000000000" pitchFamily="2" charset="0"/>
              </a:rPr>
              <a:t>interview</a:t>
            </a:r>
            <a:r>
              <a:rPr lang="en-US" sz="4000" dirty="0">
                <a:latin typeface="Yanone Kaffeesatz Regular" panose="02000000000000000000" pitchFamily="2" charset="0"/>
              </a:rPr>
              <a:t> and </a:t>
            </a:r>
            <a:r>
              <a:rPr lang="en-US" sz="4000" dirty="0">
                <a:solidFill>
                  <a:srgbClr val="671FED"/>
                </a:solidFill>
                <a:latin typeface="Yanone Kaffeesatz Regular" panose="02000000000000000000" pitchFamily="2" charset="0"/>
              </a:rPr>
              <a:t>think-aloud</a:t>
            </a:r>
            <a:r>
              <a:rPr lang="en-US" sz="4000" dirty="0">
                <a:latin typeface="Yanone Kaffeesatz Regular" panose="02000000000000000000" pitchFamily="2" charset="0"/>
              </a:rPr>
              <a:t> data </a:t>
            </a:r>
            <a:r>
              <a:rPr lang="en-US" sz="4000" dirty="0" smtClean="0">
                <a:latin typeface="Yanone Kaffeesatz Regular" panose="02000000000000000000" pitchFamily="2" charset="0"/>
              </a:rPr>
              <a:t>to </a:t>
            </a:r>
            <a:r>
              <a:rPr lang="en-US" sz="4000" dirty="0">
                <a:latin typeface="Yanone Kaffeesatz Regular" panose="02000000000000000000" pitchFamily="2" charset="0"/>
              </a:rPr>
              <a:t>identify emergent </a:t>
            </a:r>
            <a:r>
              <a:rPr lang="en-US" sz="4000" dirty="0">
                <a:solidFill>
                  <a:srgbClr val="671FED"/>
                </a:solidFill>
                <a:latin typeface="Yanone Kaffeesatz Regular" panose="02000000000000000000" pitchFamily="2" charset="0"/>
              </a:rPr>
              <a:t>themes</a:t>
            </a:r>
          </a:p>
        </p:txBody>
      </p:sp>
      <p:cxnSp>
        <p:nvCxnSpPr>
          <p:cNvPr id="42" name="Elbow Connector 41"/>
          <p:cNvCxnSpPr>
            <a:stCxn id="84" idx="3"/>
            <a:endCxn id="82" idx="2"/>
          </p:cNvCxnSpPr>
          <p:nvPr/>
        </p:nvCxnSpPr>
        <p:spPr>
          <a:xfrm flipV="1">
            <a:off x="20439103" y="9446188"/>
            <a:ext cx="2346702" cy="1180724"/>
          </a:xfrm>
          <a:prstGeom prst="bentConnector2">
            <a:avLst/>
          </a:prstGeom>
          <a:ln w="63500">
            <a:solidFill>
              <a:srgbClr val="1F5DED"/>
            </a:solidFill>
            <a:miter lim="800000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14359743" y="11707025"/>
            <a:ext cx="4130402" cy="191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latin typeface="Yanone Kaffeesatz Regular" panose="02000000000000000000" pitchFamily="2" charset="0"/>
              </a:rPr>
              <a:t>Some </a:t>
            </a:r>
            <a:r>
              <a:rPr lang="en-US" sz="4000" dirty="0">
                <a:latin typeface="Yanone Kaffeesatz Regular" panose="02000000000000000000" pitchFamily="2" charset="0"/>
              </a:rPr>
              <a:t>themes </a:t>
            </a:r>
            <a:r>
              <a:rPr lang="en-US" sz="4000" dirty="0" smtClean="0">
                <a:latin typeface="Yanone Kaffeesatz Regular" panose="02000000000000000000" pitchFamily="2" charset="0"/>
              </a:rPr>
              <a:t>suggest </a:t>
            </a:r>
            <a:r>
              <a:rPr lang="en-US" sz="4000" dirty="0" smtClean="0">
                <a:solidFill>
                  <a:srgbClr val="671FED"/>
                </a:solidFill>
                <a:latin typeface="Yanone Kaffeesatz Bold" panose="02000000000000000000" pitchFamily="2" charset="0"/>
              </a:rPr>
              <a:t>factors</a:t>
            </a:r>
            <a:r>
              <a:rPr lang="en-US" sz="4000" dirty="0" smtClean="0">
                <a:latin typeface="Yanone Kaffeesatz Regular" panose="02000000000000000000" pitchFamily="2" charset="0"/>
              </a:rPr>
              <a:t> that contribute to design decisions/practice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14081055" y="11405228"/>
            <a:ext cx="1" cy="2539372"/>
          </a:xfrm>
          <a:prstGeom prst="line">
            <a:avLst/>
          </a:prstGeom>
          <a:ln w="63500">
            <a:solidFill>
              <a:srgbClr val="1F5DED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13795"/>
              </p:ext>
            </p:extLst>
          </p:nvPr>
        </p:nvGraphicFramePr>
        <p:xfrm>
          <a:off x="12988295" y="14471682"/>
          <a:ext cx="2820387" cy="1561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387">
                  <a:extLst>
                    <a:ext uri="{9D8B030D-6E8A-4147-A177-3AD203B41FA5}">
                      <a16:colId xmlns:a16="http://schemas.microsoft.com/office/drawing/2014/main" val="3240420902"/>
                    </a:ext>
                  </a:extLst>
                </a:gridCol>
              </a:tblGrid>
              <a:tr h="780821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Quality attributes</a:t>
                      </a:r>
                      <a:endParaRPr lang="en-US" sz="36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71FED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71FED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10243"/>
                  </a:ext>
                </a:extLst>
              </a:tr>
              <a:tr h="780821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Knowledge</a:t>
                      </a:r>
                      <a:r>
                        <a:rPr lang="en-US" sz="3600" b="0" baseline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 recall</a:t>
                      </a:r>
                      <a:endParaRPr lang="en-US" sz="36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71FED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71FED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761777"/>
                  </a:ext>
                </a:extLst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>
          <a:xfrm>
            <a:off x="39149193" y="10265886"/>
            <a:ext cx="0" cy="965994"/>
          </a:xfrm>
          <a:prstGeom prst="line">
            <a:avLst/>
          </a:prstGeom>
          <a:ln w="63500">
            <a:solidFill>
              <a:srgbClr val="1FEDA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4933893" y="23158225"/>
            <a:ext cx="3865215" cy="2550937"/>
          </a:xfrm>
          <a:prstGeom prst="roundRect">
            <a:avLst>
              <a:gd name="adj" fmla="val 9697"/>
            </a:avLst>
          </a:prstGeom>
          <a:solidFill>
            <a:srgbClr val="ED411F"/>
          </a:solidFill>
          <a:ln w="76200">
            <a:solidFill>
              <a:srgbClr val="EDA81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Regular" panose="02000000000000000000" pitchFamily="2" charset="0"/>
              </a:rPr>
              <a:t>Think about the problem space: input/output space, boundary cases</a:t>
            </a:r>
            <a:endParaRPr lang="en-US" sz="3600" dirty="0">
              <a:solidFill>
                <a:schemeClr val="bg1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21968064" y="13579909"/>
            <a:ext cx="20049081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Yanone Kaffeesatz Regular" panose="02000000000000000000" pitchFamily="2" charset="0"/>
              </a:rPr>
              <a:t>The multi-strand framework provides a more nuanced understanding of the evolution of students’ design skills: </a:t>
            </a:r>
            <a:r>
              <a:rPr lang="en-US" sz="4000" dirty="0">
                <a:latin typeface="Yanone Kaffeesatz Regular" panose="02000000000000000000" pitchFamily="2" charset="0"/>
              </a:rPr>
              <a:t>i</a:t>
            </a:r>
            <a:r>
              <a:rPr lang="en-US" sz="4000" dirty="0" smtClean="0">
                <a:latin typeface="Yanone Kaffeesatz Regular" panose="02000000000000000000" pitchFamily="2" charset="0"/>
              </a:rPr>
              <a:t>t captures (1) </a:t>
            </a:r>
            <a:r>
              <a:rPr lang="en-US" sz="4000" dirty="0" smtClean="0">
                <a:solidFill>
                  <a:srgbClr val="671FED"/>
                </a:solidFill>
                <a:latin typeface="Yanone Kaffeesatz Regular" panose="02000000000000000000" pitchFamily="2" charset="0"/>
              </a:rPr>
              <a:t>different skills targeted/promoted by the curriculum</a:t>
            </a:r>
            <a:r>
              <a:rPr lang="en-US" sz="4000" dirty="0" smtClean="0">
                <a:latin typeface="Yanone Kaffeesatz Regular" panose="02000000000000000000" pitchFamily="2" charset="0"/>
              </a:rPr>
              <a:t> and (2) </a:t>
            </a:r>
            <a:r>
              <a:rPr lang="en-US" sz="4000" dirty="0" smtClean="0">
                <a:solidFill>
                  <a:srgbClr val="671FED"/>
                </a:solidFill>
                <a:latin typeface="Yanone Kaffeesatz Regular" panose="02000000000000000000" pitchFamily="2" charset="0"/>
              </a:rPr>
              <a:t>variances in the ways students develop in these skills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4538256" y="27302434"/>
            <a:ext cx="4260854" cy="1554480"/>
          </a:xfrm>
          <a:prstGeom prst="roundRect">
            <a:avLst/>
          </a:prstGeom>
          <a:solidFill>
            <a:srgbClr val="ED411F"/>
          </a:solidFill>
          <a:ln w="76200">
            <a:solidFill>
              <a:srgbClr val="EDA81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Regular" panose="02000000000000000000" pitchFamily="2" charset="0"/>
              </a:rPr>
              <a:t>Does the code structure match the data?</a:t>
            </a:r>
            <a:endParaRPr lang="en-US" sz="3600" dirty="0">
              <a:solidFill>
                <a:schemeClr val="bg1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3377904" y="20193617"/>
            <a:ext cx="5421205" cy="1317796"/>
          </a:xfrm>
          <a:prstGeom prst="roundRect">
            <a:avLst>
              <a:gd name="adj" fmla="val 12812"/>
            </a:avLst>
          </a:prstGeom>
          <a:solidFill>
            <a:srgbClr val="ED411F"/>
          </a:solidFill>
          <a:ln w="76200">
            <a:solidFill>
              <a:srgbClr val="EDA81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Regular" panose="02000000000000000000" pitchFamily="2" charset="0"/>
              </a:rPr>
              <a:t>Think about the shape of the data</a:t>
            </a:r>
            <a:endParaRPr lang="en-US" sz="3600" dirty="0">
              <a:solidFill>
                <a:schemeClr val="bg1"/>
              </a:solidFill>
              <a:latin typeface="Yanone Kaffeesatz Regular" panose="02000000000000000000" pitchFamily="2" charset="0"/>
            </a:endParaRPr>
          </a:p>
        </p:txBody>
      </p:sp>
      <p:cxnSp>
        <p:nvCxnSpPr>
          <p:cNvPr id="44" name="Straight Connector 43"/>
          <p:cNvCxnSpPr>
            <a:stCxn id="89" idx="1"/>
          </p:cNvCxnSpPr>
          <p:nvPr/>
        </p:nvCxnSpPr>
        <p:spPr>
          <a:xfrm flipH="1">
            <a:off x="11430000" y="20852515"/>
            <a:ext cx="1947904" cy="3013"/>
          </a:xfrm>
          <a:prstGeom prst="line">
            <a:avLst/>
          </a:prstGeom>
          <a:ln w="38100">
            <a:solidFill>
              <a:srgbClr val="EDA81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8" idx="1"/>
          </p:cNvCxnSpPr>
          <p:nvPr/>
        </p:nvCxnSpPr>
        <p:spPr>
          <a:xfrm flipH="1">
            <a:off x="12951360" y="28079674"/>
            <a:ext cx="1586896" cy="0"/>
          </a:xfrm>
          <a:prstGeom prst="line">
            <a:avLst/>
          </a:prstGeom>
          <a:ln w="38100">
            <a:solidFill>
              <a:srgbClr val="EDA81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85" idx="1"/>
          </p:cNvCxnSpPr>
          <p:nvPr/>
        </p:nvCxnSpPr>
        <p:spPr>
          <a:xfrm flipH="1" flipV="1">
            <a:off x="14017252" y="22933732"/>
            <a:ext cx="916641" cy="1499962"/>
          </a:xfrm>
          <a:prstGeom prst="line">
            <a:avLst/>
          </a:prstGeom>
          <a:ln w="38100">
            <a:solidFill>
              <a:srgbClr val="EDA81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1"/>
          </p:cNvCxnSpPr>
          <p:nvPr/>
        </p:nvCxnSpPr>
        <p:spPr>
          <a:xfrm flipH="1">
            <a:off x="14017252" y="24433694"/>
            <a:ext cx="916641" cy="1617329"/>
          </a:xfrm>
          <a:prstGeom prst="line">
            <a:avLst/>
          </a:prstGeom>
          <a:ln w="38100">
            <a:solidFill>
              <a:srgbClr val="EDA81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85" idx="1"/>
          </p:cNvCxnSpPr>
          <p:nvPr/>
        </p:nvCxnSpPr>
        <p:spPr>
          <a:xfrm flipH="1">
            <a:off x="14017252" y="24433694"/>
            <a:ext cx="916641" cy="0"/>
          </a:xfrm>
          <a:prstGeom prst="line">
            <a:avLst/>
          </a:prstGeom>
          <a:ln w="38100">
            <a:solidFill>
              <a:srgbClr val="EDA81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42731"/>
              </p:ext>
            </p:extLst>
          </p:nvPr>
        </p:nvGraphicFramePr>
        <p:xfrm>
          <a:off x="16024912" y="14471682"/>
          <a:ext cx="3760326" cy="1561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326">
                  <a:extLst>
                    <a:ext uri="{9D8B030D-6E8A-4147-A177-3AD203B41FA5}">
                      <a16:colId xmlns:a16="http://schemas.microsoft.com/office/drawing/2014/main" val="3258338817"/>
                    </a:ext>
                  </a:extLst>
                </a:gridCol>
              </a:tblGrid>
              <a:tr h="780821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Value judgments</a:t>
                      </a:r>
                      <a:endParaRPr lang="en-US" sz="36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71FED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71FED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929133"/>
                  </a:ext>
                </a:extLst>
              </a:tr>
              <a:tr h="780821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rgbClr val="1F5DED"/>
                          </a:solidFill>
                          <a:latin typeface="Yanone Kaffeesatz Regular" panose="02000000000000000000" pitchFamily="2" charset="0"/>
                        </a:rPr>
                        <a:t>Metacognitive reflections</a:t>
                      </a:r>
                      <a:endParaRPr lang="en-US" sz="3600" b="0" dirty="0">
                        <a:solidFill>
                          <a:srgbClr val="1F5DED"/>
                        </a:solidFill>
                        <a:latin typeface="Yanone Kaffeesatz Regular" panose="02000000000000000000" pitchFamily="2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671FED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671FED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015254"/>
                  </a:ext>
                </a:extLst>
              </a:tr>
            </a:tbl>
          </a:graphicData>
        </a:graphic>
      </p:graphicFrame>
      <p:sp>
        <p:nvSpPr>
          <p:cNvPr id="93" name="Rounded Rectangle 92"/>
          <p:cNvSpPr/>
          <p:nvPr/>
        </p:nvSpPr>
        <p:spPr>
          <a:xfrm>
            <a:off x="9707260" y="16754469"/>
            <a:ext cx="9091849" cy="2939004"/>
          </a:xfrm>
          <a:prstGeom prst="roundRect">
            <a:avLst>
              <a:gd name="adj" fmla="val 12812"/>
            </a:avLst>
          </a:prstGeom>
          <a:solidFill>
            <a:srgbClr val="ED411F"/>
          </a:solidFill>
          <a:ln w="76200">
            <a:solidFill>
              <a:srgbClr val="EDA81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Yanone Kaffeesatz Regular" panose="02000000000000000000" pitchFamily="2" charset="0"/>
              </a:rPr>
              <a:t>The recipe promotes abstract and concrete thinking. Each step builds on another, scaffolding the process of program design, while also serving as a diagnostic for educators.</a:t>
            </a:r>
            <a:endParaRPr lang="en-US" sz="3600" dirty="0">
              <a:solidFill>
                <a:schemeClr val="bg1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78460" y="19828715"/>
            <a:ext cx="1828800" cy="137160"/>
          </a:xfrm>
          <a:prstGeom prst="rect">
            <a:avLst/>
          </a:prstGeom>
          <a:solidFill>
            <a:srgbClr val="EDA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93" idx="1"/>
            <a:endCxn id="39" idx="0"/>
          </p:cNvCxnSpPr>
          <p:nvPr/>
        </p:nvCxnSpPr>
        <p:spPr>
          <a:xfrm rot="10800000" flipV="1">
            <a:off x="8792860" y="18223971"/>
            <a:ext cx="914400" cy="1604744"/>
          </a:xfrm>
          <a:prstGeom prst="bentConnector2">
            <a:avLst/>
          </a:prstGeom>
          <a:ln w="38100">
            <a:solidFill>
              <a:srgbClr val="EDA81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28934805" y="12418688"/>
            <a:ext cx="6115598" cy="9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6000" dirty="0" smtClean="0">
                <a:solidFill>
                  <a:srgbClr val="1FEDAF"/>
                </a:solidFill>
                <a:latin typeface="Yanone Kaffeesatz Bold" panose="02000000000000000000" pitchFamily="2" charset="0"/>
              </a:rPr>
              <a:t>Observations and Findings</a:t>
            </a:r>
            <a:endParaRPr lang="en-US" sz="6000" dirty="0">
              <a:solidFill>
                <a:srgbClr val="1FEDAF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20690563" y="15260140"/>
            <a:ext cx="3810525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solidFill>
                  <a:srgbClr val="1F5DED"/>
                </a:solidFill>
                <a:latin typeface="Yanone Kaffeesatz Bold" panose="02000000000000000000" pitchFamily="2" charset="0"/>
              </a:rPr>
              <a:t>Non-uniform and non-linear skill progressions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24676165" y="15178258"/>
            <a:ext cx="0" cy="1463040"/>
          </a:xfrm>
          <a:prstGeom prst="line">
            <a:avLst/>
          </a:prstGeom>
          <a:ln w="88900">
            <a:solidFill>
              <a:srgbClr val="1FEDA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24803619" y="15260140"/>
            <a:ext cx="8671041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latin typeface="Yanone Kaffeesatz Regular" panose="02000000000000000000" pitchFamily="2" charset="0"/>
              </a:rPr>
              <a:t>Student progress across skills were not simultaneous. There were also instances of regression within skills.</a:t>
            </a: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21050886" y="17076145"/>
            <a:ext cx="3450202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solidFill>
                  <a:srgbClr val="1F5DED"/>
                </a:solidFill>
                <a:latin typeface="Yanone Kaffeesatz Bold" panose="02000000000000000000" pitchFamily="2" charset="0"/>
              </a:rPr>
              <a:t>Skills vary in abstractness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4676165" y="16994263"/>
            <a:ext cx="0" cy="1463040"/>
          </a:xfrm>
          <a:prstGeom prst="line">
            <a:avLst/>
          </a:prstGeom>
          <a:ln w="88900">
            <a:solidFill>
              <a:srgbClr val="1FEDA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 Box 7"/>
          <p:cNvSpPr txBox="1">
            <a:spLocks noChangeArrowheads="1"/>
          </p:cNvSpPr>
          <p:nvPr/>
        </p:nvSpPr>
        <p:spPr bwMode="auto">
          <a:xfrm>
            <a:off x="24803619" y="17076145"/>
            <a:ext cx="8671041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latin typeface="Yanone Kaffeesatz Regular" panose="02000000000000000000" pitchFamily="2" charset="0"/>
              </a:rPr>
              <a:t>Skills vary in their mechanical application and the degree of abstract thinking they require.</a:t>
            </a:r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33766760" y="15255519"/>
            <a:ext cx="2725328" cy="314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solidFill>
                  <a:srgbClr val="1F5DED"/>
                </a:solidFill>
                <a:latin typeface="Yanone Kaffeesatz Bold" panose="02000000000000000000" pitchFamily="2" charset="0"/>
              </a:rPr>
              <a:t>Need to consider the interaction of problems and activities with the framework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36639565" y="15255519"/>
            <a:ext cx="0" cy="3200400"/>
          </a:xfrm>
          <a:prstGeom prst="line">
            <a:avLst/>
          </a:prstGeom>
          <a:ln w="88900">
            <a:solidFill>
              <a:srgbClr val="1FEDA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36878260" y="15271177"/>
            <a:ext cx="6039183" cy="314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latin typeface="Yanone Kaffeesatz Regular" panose="02000000000000000000" pitchFamily="2" charset="0"/>
              </a:rPr>
              <a:t>The nature of problems can push students towards particular levels within the framework. The types of activity may affect insights drawn about students’ skill levels.</a:t>
            </a:r>
          </a:p>
        </p:txBody>
      </p: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21057120" y="21789636"/>
            <a:ext cx="8878890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solidFill>
                  <a:srgbClr val="1F5DED"/>
                </a:solidFill>
                <a:latin typeface="Yanone Kaffeesatz Bold" panose="02000000000000000000" pitchFamily="2" charset="0"/>
              </a:rPr>
              <a:t>Understanding relationships across skill progressions and between skills and identified factors of design practice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20856541" y="21799194"/>
            <a:ext cx="0" cy="1280160"/>
          </a:xfrm>
          <a:prstGeom prst="line">
            <a:avLst/>
          </a:prstGeom>
          <a:ln w="88900">
            <a:solidFill>
              <a:srgbClr val="1FEDA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0898752" y="23215743"/>
            <a:ext cx="9037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Yanone Kaffeesatz Regular" panose="02000000000000000000" pitchFamily="2" charset="0"/>
              </a:rPr>
              <a:t>Are students’ performance in one skill indicative of their performance in other skills?</a:t>
            </a:r>
          </a:p>
          <a:p>
            <a:pPr marL="457200" indent="-457200"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Yanone Kaffeesatz Regular" panose="02000000000000000000" pitchFamily="2" charset="0"/>
              </a:rPr>
              <a:t>Do factors in design practice influence students’ skill levels? – e.g. do they promote jumps between skill levels?</a:t>
            </a:r>
            <a:endParaRPr lang="en-US" sz="3600" dirty="0">
              <a:latin typeface="Yanone Kaffeesatz Regular" panose="02000000000000000000" pitchFamily="2" charset="0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32139646" y="20006794"/>
            <a:ext cx="8401391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solidFill>
                  <a:srgbClr val="1F5DED"/>
                </a:solidFill>
                <a:latin typeface="Yanone Kaffeesatz Bold" panose="02000000000000000000" pitchFamily="2" charset="0"/>
              </a:rPr>
              <a:t>Aligning the framework with expert assessments of HTDP-based work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31939068" y="20016352"/>
            <a:ext cx="0" cy="1280160"/>
          </a:xfrm>
          <a:prstGeom prst="line">
            <a:avLst/>
          </a:prstGeom>
          <a:ln w="88900">
            <a:solidFill>
              <a:srgbClr val="1FEDA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1908994" y="21239543"/>
            <a:ext cx="903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Yanone Kaffeesatz Regular" panose="02000000000000000000" pitchFamily="2" charset="0"/>
              </a:rPr>
              <a:t>Does the framework capture the key nuances that expert instructors use to assess students?</a:t>
            </a:r>
            <a:endParaRPr lang="en-US" sz="3600" dirty="0">
              <a:latin typeface="Yanone Kaffeesatz Regular" panose="02000000000000000000" pitchFamily="2" charset="0"/>
            </a:endParaRPr>
          </a:p>
        </p:txBody>
      </p: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32139646" y="22757911"/>
            <a:ext cx="8401391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800"/>
              </a:spcBef>
              <a:buClr>
                <a:srgbClr val="793FE3"/>
              </a:buClr>
              <a:buSzPct val="100000"/>
            </a:pPr>
            <a:r>
              <a:rPr lang="en-US" sz="4000" dirty="0" smtClean="0">
                <a:solidFill>
                  <a:srgbClr val="1F5DED"/>
                </a:solidFill>
                <a:latin typeface="Yanone Kaffeesatz Bold" panose="02000000000000000000" pitchFamily="2" charset="0"/>
              </a:rPr>
              <a:t>Usability of the framework across programming language shifts and other courses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31939068" y="22767469"/>
            <a:ext cx="0" cy="1280160"/>
          </a:xfrm>
          <a:prstGeom prst="line">
            <a:avLst/>
          </a:prstGeom>
          <a:ln w="88900">
            <a:solidFill>
              <a:srgbClr val="1FEDA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1908994" y="24184018"/>
            <a:ext cx="9689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Yanone Kaffeesatz Regular" panose="02000000000000000000" pitchFamily="2" charset="0"/>
              </a:rPr>
              <a:t>Which skills do students transfer when they shift programming languages?</a:t>
            </a:r>
          </a:p>
          <a:p>
            <a:pPr marL="457200" indent="-457200">
              <a:buClr>
                <a:srgbClr val="793FE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Yanone Kaffeesatz Regular" panose="02000000000000000000" pitchFamily="2" charset="0"/>
              </a:rPr>
              <a:t>Do students in other courses (HTDP and non-HTDP based) in other institutions manifest similar skills and skill progressions?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25043289" y="1711204"/>
            <a:ext cx="4124546" cy="1742494"/>
          </a:xfrm>
          <a:prstGeom prst="roundRect">
            <a:avLst>
              <a:gd name="adj" fmla="val 12294"/>
            </a:avLst>
          </a:prstGeom>
          <a:solidFill>
            <a:srgbClr val="671FE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Yanone Kaffeesatz Bold" panose="02000000000000000000" pitchFamily="2" charset="0"/>
              </a:rPr>
              <a:t>Multi-strand Skill Framework</a:t>
            </a:r>
            <a:endParaRPr lang="en-US" sz="4400" dirty="0">
              <a:solidFill>
                <a:schemeClr val="bg1"/>
              </a:solidFill>
              <a:latin typeface="Yanone Kaffeesatz Bold" panose="02000000000000000000" pitchFamily="2" charset="0"/>
            </a:endParaRPr>
          </a:p>
        </p:txBody>
      </p:sp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6190252" y="3691926"/>
            <a:ext cx="3934501" cy="1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 smtClean="0">
                <a:solidFill>
                  <a:srgbClr val="1F5DED"/>
                </a:solidFill>
                <a:latin typeface="Yanone Kaffeesatz Regular" panose="02000000000000000000" pitchFamily="2" charset="0"/>
              </a:rPr>
              <a:t>Kathi</a:t>
            </a:r>
            <a:r>
              <a:rPr lang="en-US" sz="4000" dirty="0" smtClean="0">
                <a:solidFill>
                  <a:srgbClr val="1F5DED"/>
                </a:solidFill>
                <a:latin typeface="Yanone Kaffeesatz Regular" panose="02000000000000000000" pitchFamily="2" charset="0"/>
              </a:rPr>
              <a:t> </a:t>
            </a:r>
            <a:r>
              <a:rPr lang="en-US" sz="4000" dirty="0" err="1" smtClean="0">
                <a:solidFill>
                  <a:srgbClr val="1F5DED"/>
                </a:solidFill>
                <a:latin typeface="Yanone Kaffeesatz Regular" panose="02000000000000000000" pitchFamily="2" charset="0"/>
              </a:rPr>
              <a:t>Fisler</a:t>
            </a:r>
            <a:endParaRPr lang="en-US" sz="4000" dirty="0" smtClean="0">
              <a:solidFill>
                <a:srgbClr val="1F5DED"/>
              </a:solidFill>
              <a:latin typeface="Yanone Kaffeesatz Regular" panose="02000000000000000000" pitchFamily="2" charset="0"/>
            </a:endParaRPr>
          </a:p>
          <a:p>
            <a:pPr algn="ctr"/>
            <a:r>
              <a:rPr lang="en-US" sz="4000" dirty="0" smtClean="0">
                <a:solidFill>
                  <a:srgbClr val="1F5DED"/>
                </a:solidFill>
                <a:latin typeface="Yanone Kaffeesatz Regular" panose="02000000000000000000" pitchFamily="2" charset="0"/>
              </a:rPr>
              <a:t>kfisler@cs.brown.edu</a:t>
            </a:r>
            <a:endParaRPr lang="en-US" sz="4000" dirty="0">
              <a:solidFill>
                <a:srgbClr val="1F5DED"/>
              </a:solidFill>
              <a:latin typeface="Yanone Kaffeesatz Regular" panose="02000000000000000000" pitchFamily="2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21518647" y="12179237"/>
            <a:ext cx="21031200" cy="0"/>
          </a:xfrm>
          <a:prstGeom prst="line">
            <a:avLst/>
          </a:prstGeom>
          <a:ln w="63500">
            <a:solidFill>
              <a:srgbClr val="1FEDA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2522</TotalTime>
  <Words>1025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Yanone Kaffeesatz Regular</vt:lpstr>
      <vt:lpstr>Arial</vt:lpstr>
      <vt:lpstr>Yanone Kaffeesatz Bold</vt:lpstr>
      <vt:lpstr>Inconsolata</vt:lpstr>
      <vt:lpstr>Yanone Kaffeesatz</vt:lpstr>
      <vt:lpstr>Calibri Light</vt:lpstr>
      <vt:lpstr>Calibri</vt:lpstr>
      <vt:lpstr>Courier New</vt:lpstr>
      <vt:lpstr>Office Theme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Enrique Vicente Castro</dc:creator>
  <cp:lastModifiedBy>Francisco Enrique Vicente Castro</cp:lastModifiedBy>
  <cp:revision>222</cp:revision>
  <dcterms:created xsi:type="dcterms:W3CDTF">2017-07-27T17:27:12Z</dcterms:created>
  <dcterms:modified xsi:type="dcterms:W3CDTF">2017-08-07T14:44:52Z</dcterms:modified>
</cp:coreProperties>
</file>