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67" r:id="rId5"/>
    <p:sldId id="270" r:id="rId6"/>
    <p:sldId id="271" r:id="rId7"/>
    <p:sldId id="272" r:id="rId8"/>
    <p:sldId id="268" r:id="rId9"/>
    <p:sldId id="264" r:id="rId10"/>
    <p:sldId id="276" r:id="rId11"/>
    <p:sldId id="275" r:id="rId12"/>
    <p:sldId id="273" r:id="rId13"/>
    <p:sldId id="259" r:id="rId14"/>
    <p:sldId id="260" r:id="rId15"/>
    <p:sldId id="26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A1814-5924-234E-9C2A-DF22C07BA311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5307A-D8C9-FF49-9A74-85870303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1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we described were from across the grade distribution</a:t>
            </a:r>
            <a:r>
              <a:rPr lang="en-US" baseline="0" dirty="0" smtClean="0"/>
              <a:t> on exam1 – one A, two B, one 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5307A-D8C9-FF49-9A74-858703038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work on fixing code that doesn’t quite work, but that isn’t the same as switching schemas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5307A-D8C9-FF49-9A74-858703038C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1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or may not keep this in</a:t>
            </a:r>
            <a:r>
              <a:rPr lang="en-US" baseline="0" dirty="0" smtClean="0"/>
              <a:t> the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5307A-D8C9-FF49-9A74-858703038C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or may not keep this in</a:t>
            </a:r>
            <a:r>
              <a:rPr lang="en-US" baseline="0" dirty="0" smtClean="0"/>
              <a:t> the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5307A-D8C9-FF49-9A74-858703038C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err="1" smtClean="0"/>
              <a:t>studA</a:t>
            </a:r>
            <a:r>
              <a:rPr lang="en-US" baseline="0" dirty="0" smtClean="0"/>
              <a:t> from the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5307A-D8C9-FF49-9A74-858703038C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6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studC</a:t>
            </a:r>
            <a:r>
              <a:rPr lang="en-US" baseline="0" dirty="0" smtClean="0"/>
              <a:t> from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5307A-D8C9-FF49-9A74-858703038C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8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FINISHING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5307A-D8C9-FF49-9A74-858703038C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2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4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0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053CD-E8EA-014A-A82B-7AC1738CF472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E974-51CA-E64C-A401-092B901DB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4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8963"/>
            <a:ext cx="7772400" cy="22114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Sometimes, Rainfall Accumulates:</a:t>
            </a:r>
            <a:br>
              <a:rPr lang="en-US" dirty="0" smtClean="0"/>
            </a:br>
            <a:r>
              <a:rPr lang="en-US" sz="3600" i="1" dirty="0" smtClean="0"/>
              <a:t>Talk-</a:t>
            </a:r>
            <a:r>
              <a:rPr lang="en-US" sz="3600" i="1" dirty="0" err="1" smtClean="0"/>
              <a:t>alouds</a:t>
            </a:r>
            <a:r>
              <a:rPr lang="en-US" sz="3600" i="1" dirty="0" smtClean="0"/>
              <a:t> with novice</a:t>
            </a:r>
            <a:br>
              <a:rPr lang="en-US" sz="3600" i="1" dirty="0" smtClean="0"/>
            </a:br>
            <a:r>
              <a:rPr lang="en-US" sz="3600" i="1" dirty="0" smtClean="0"/>
              <a:t> functional programmers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Kathi Fisler (Brown University)</a:t>
            </a:r>
          </a:p>
          <a:p>
            <a:r>
              <a:rPr lang="en-US" dirty="0" smtClean="0"/>
              <a:t>Francis Castro (WPI)</a:t>
            </a:r>
            <a:endParaRPr lang="en-US" dirty="0"/>
          </a:p>
        </p:txBody>
      </p:sp>
      <p:pic>
        <p:nvPicPr>
          <p:cNvPr id="9" name="Picture 8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08" y="5558299"/>
            <a:ext cx="285086" cy="565459"/>
          </a:xfrm>
          <a:prstGeom prst="rect">
            <a:avLst/>
          </a:prstGeom>
        </p:spPr>
      </p:pic>
      <p:pic>
        <p:nvPicPr>
          <p:cNvPr id="11" name="Picture 10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2173217" y="5710699"/>
            <a:ext cx="285086" cy="565459"/>
          </a:xfrm>
          <a:prstGeom prst="rect">
            <a:avLst/>
          </a:prstGeom>
        </p:spPr>
      </p:pic>
      <p:pic>
        <p:nvPicPr>
          <p:cNvPr id="12" name="Picture 11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2789634" y="5833743"/>
            <a:ext cx="285086" cy="565459"/>
          </a:xfrm>
          <a:prstGeom prst="rect">
            <a:avLst/>
          </a:prstGeom>
        </p:spPr>
      </p:pic>
      <p:pic>
        <p:nvPicPr>
          <p:cNvPr id="13" name="Picture 12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55" y="5553480"/>
            <a:ext cx="285086" cy="565459"/>
          </a:xfrm>
          <a:prstGeom prst="rect">
            <a:avLst/>
          </a:prstGeom>
        </p:spPr>
      </p:pic>
      <p:pic>
        <p:nvPicPr>
          <p:cNvPr id="14" name="Picture 13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3070864" y="5705880"/>
            <a:ext cx="285086" cy="565459"/>
          </a:xfrm>
          <a:prstGeom prst="rect">
            <a:avLst/>
          </a:prstGeom>
        </p:spPr>
      </p:pic>
      <p:pic>
        <p:nvPicPr>
          <p:cNvPr id="15" name="Picture 14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3687281" y="5828924"/>
            <a:ext cx="285086" cy="565459"/>
          </a:xfrm>
          <a:prstGeom prst="rect">
            <a:avLst/>
          </a:prstGeom>
        </p:spPr>
      </p:pic>
      <p:pic>
        <p:nvPicPr>
          <p:cNvPr id="16" name="Picture 15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8" y="5760252"/>
            <a:ext cx="285086" cy="565459"/>
          </a:xfrm>
          <a:prstGeom prst="rect">
            <a:avLst/>
          </a:prstGeom>
        </p:spPr>
      </p:pic>
      <p:pic>
        <p:nvPicPr>
          <p:cNvPr id="17" name="Picture 16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1420057" y="5912652"/>
            <a:ext cx="285086" cy="565459"/>
          </a:xfrm>
          <a:prstGeom prst="rect">
            <a:avLst/>
          </a:prstGeom>
        </p:spPr>
      </p:pic>
      <p:pic>
        <p:nvPicPr>
          <p:cNvPr id="18" name="Picture 17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2036474" y="6035696"/>
            <a:ext cx="285086" cy="565459"/>
          </a:xfrm>
          <a:prstGeom prst="rect">
            <a:avLst/>
          </a:prstGeom>
        </p:spPr>
      </p:pic>
      <p:pic>
        <p:nvPicPr>
          <p:cNvPr id="19" name="Picture 18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0" y="5760253"/>
            <a:ext cx="285086" cy="565459"/>
          </a:xfrm>
          <a:prstGeom prst="rect">
            <a:avLst/>
          </a:prstGeom>
        </p:spPr>
      </p:pic>
      <p:pic>
        <p:nvPicPr>
          <p:cNvPr id="20" name="Picture 19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734339" y="5912653"/>
            <a:ext cx="285086" cy="565459"/>
          </a:xfrm>
          <a:prstGeom prst="rect">
            <a:avLst/>
          </a:prstGeom>
        </p:spPr>
      </p:pic>
      <p:pic>
        <p:nvPicPr>
          <p:cNvPr id="21" name="Picture 20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350756" y="6035697"/>
            <a:ext cx="285086" cy="565459"/>
          </a:xfrm>
          <a:prstGeom prst="rect">
            <a:avLst/>
          </a:prstGeom>
        </p:spPr>
      </p:pic>
      <p:pic>
        <p:nvPicPr>
          <p:cNvPr id="22" name="Picture 21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92" y="5599652"/>
            <a:ext cx="285086" cy="565459"/>
          </a:xfrm>
          <a:prstGeom prst="rect">
            <a:avLst/>
          </a:prstGeom>
        </p:spPr>
      </p:pic>
      <p:pic>
        <p:nvPicPr>
          <p:cNvPr id="23" name="Picture 22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3968801" y="5752052"/>
            <a:ext cx="285086" cy="565459"/>
          </a:xfrm>
          <a:prstGeom prst="rect">
            <a:avLst/>
          </a:prstGeom>
        </p:spPr>
      </p:pic>
      <p:pic>
        <p:nvPicPr>
          <p:cNvPr id="24" name="Picture 23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4585218" y="5875096"/>
            <a:ext cx="285086" cy="565459"/>
          </a:xfrm>
          <a:prstGeom prst="rect">
            <a:avLst/>
          </a:prstGeom>
        </p:spPr>
      </p:pic>
      <p:pic>
        <p:nvPicPr>
          <p:cNvPr id="25" name="Picture 24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325" y="5909415"/>
            <a:ext cx="285086" cy="565459"/>
          </a:xfrm>
          <a:prstGeom prst="rect">
            <a:avLst/>
          </a:prstGeom>
        </p:spPr>
      </p:pic>
      <p:pic>
        <p:nvPicPr>
          <p:cNvPr id="26" name="Picture 25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4593134" y="6061815"/>
            <a:ext cx="285086" cy="565459"/>
          </a:xfrm>
          <a:prstGeom prst="rect">
            <a:avLst/>
          </a:prstGeom>
        </p:spPr>
      </p:pic>
      <p:pic>
        <p:nvPicPr>
          <p:cNvPr id="27" name="Picture 26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209551" y="6184859"/>
            <a:ext cx="285086" cy="565459"/>
          </a:xfrm>
          <a:prstGeom prst="rect">
            <a:avLst/>
          </a:prstGeom>
        </p:spPr>
      </p:pic>
      <p:pic>
        <p:nvPicPr>
          <p:cNvPr id="28" name="Picture 27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65" y="5710699"/>
            <a:ext cx="285086" cy="565459"/>
          </a:xfrm>
          <a:prstGeom prst="rect">
            <a:avLst/>
          </a:prstGeom>
        </p:spPr>
      </p:pic>
      <p:pic>
        <p:nvPicPr>
          <p:cNvPr id="29" name="Picture 28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5525674" y="5863099"/>
            <a:ext cx="285086" cy="565459"/>
          </a:xfrm>
          <a:prstGeom prst="rect">
            <a:avLst/>
          </a:prstGeom>
        </p:spPr>
      </p:pic>
      <p:pic>
        <p:nvPicPr>
          <p:cNvPr id="30" name="Picture 29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6142091" y="5986143"/>
            <a:ext cx="285086" cy="565459"/>
          </a:xfrm>
          <a:prstGeom prst="rect">
            <a:avLst/>
          </a:prstGeom>
        </p:spPr>
      </p:pic>
      <p:pic>
        <p:nvPicPr>
          <p:cNvPr id="31" name="Picture 30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320" y="5760252"/>
            <a:ext cx="285086" cy="565459"/>
          </a:xfrm>
          <a:prstGeom prst="rect">
            <a:avLst/>
          </a:prstGeom>
        </p:spPr>
      </p:pic>
      <p:pic>
        <p:nvPicPr>
          <p:cNvPr id="32" name="Picture 31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6363129" y="5912652"/>
            <a:ext cx="285086" cy="565459"/>
          </a:xfrm>
          <a:prstGeom prst="rect">
            <a:avLst/>
          </a:prstGeom>
        </p:spPr>
      </p:pic>
      <p:pic>
        <p:nvPicPr>
          <p:cNvPr id="33" name="Picture 32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6979546" y="6035696"/>
            <a:ext cx="285086" cy="565459"/>
          </a:xfrm>
          <a:prstGeom prst="rect">
            <a:avLst/>
          </a:prstGeom>
        </p:spPr>
      </p:pic>
      <p:pic>
        <p:nvPicPr>
          <p:cNvPr id="34" name="Picture 33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76" y="5979557"/>
            <a:ext cx="285086" cy="565459"/>
          </a:xfrm>
          <a:prstGeom prst="rect">
            <a:avLst/>
          </a:prstGeom>
        </p:spPr>
      </p:pic>
      <p:pic>
        <p:nvPicPr>
          <p:cNvPr id="35" name="Picture 34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7200585" y="6131957"/>
            <a:ext cx="285086" cy="565459"/>
          </a:xfrm>
          <a:prstGeom prst="rect">
            <a:avLst/>
          </a:prstGeom>
        </p:spPr>
      </p:pic>
      <p:pic>
        <p:nvPicPr>
          <p:cNvPr id="36" name="Picture 35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7817002" y="6255001"/>
            <a:ext cx="285086" cy="565459"/>
          </a:xfrm>
          <a:prstGeom prst="rect">
            <a:avLst/>
          </a:prstGeom>
        </p:spPr>
      </p:pic>
      <p:pic>
        <p:nvPicPr>
          <p:cNvPr id="37" name="Picture 36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142" y="5650406"/>
            <a:ext cx="285086" cy="565459"/>
          </a:xfrm>
          <a:prstGeom prst="rect">
            <a:avLst/>
          </a:prstGeom>
        </p:spPr>
      </p:pic>
      <p:pic>
        <p:nvPicPr>
          <p:cNvPr id="38" name="Picture 37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7847951" y="5802806"/>
            <a:ext cx="285086" cy="565459"/>
          </a:xfrm>
          <a:prstGeom prst="rect">
            <a:avLst/>
          </a:prstGeom>
        </p:spPr>
      </p:pic>
      <p:pic>
        <p:nvPicPr>
          <p:cNvPr id="39" name="Picture 38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8464368" y="5925850"/>
            <a:ext cx="285086" cy="565459"/>
          </a:xfrm>
          <a:prstGeom prst="rect">
            <a:avLst/>
          </a:prstGeom>
        </p:spPr>
      </p:pic>
      <p:pic>
        <p:nvPicPr>
          <p:cNvPr id="40" name="Picture 39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491" y="5846842"/>
            <a:ext cx="285086" cy="565459"/>
          </a:xfrm>
          <a:prstGeom prst="rect">
            <a:avLst/>
          </a:prstGeom>
        </p:spPr>
      </p:pic>
      <p:pic>
        <p:nvPicPr>
          <p:cNvPr id="41" name="Picture 40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1358671" y="5591452"/>
            <a:ext cx="285086" cy="565459"/>
          </a:xfrm>
          <a:prstGeom prst="rect">
            <a:avLst/>
          </a:prstGeom>
        </p:spPr>
      </p:pic>
      <p:pic>
        <p:nvPicPr>
          <p:cNvPr id="42" name="Picture 41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5738797" y="6379957"/>
            <a:ext cx="285086" cy="565459"/>
          </a:xfrm>
          <a:prstGeom prst="rect">
            <a:avLst/>
          </a:prstGeom>
        </p:spPr>
      </p:pic>
      <p:pic>
        <p:nvPicPr>
          <p:cNvPr id="43" name="Picture 42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50" y="6077301"/>
            <a:ext cx="285086" cy="565459"/>
          </a:xfrm>
          <a:prstGeom prst="rect">
            <a:avLst/>
          </a:prstGeom>
        </p:spPr>
      </p:pic>
      <p:pic>
        <p:nvPicPr>
          <p:cNvPr id="44" name="Picture 43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2916259" y="6229701"/>
            <a:ext cx="285086" cy="565459"/>
          </a:xfrm>
          <a:prstGeom prst="rect">
            <a:avLst/>
          </a:prstGeom>
        </p:spPr>
      </p:pic>
      <p:pic>
        <p:nvPicPr>
          <p:cNvPr id="45" name="Picture 44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3532676" y="6352745"/>
            <a:ext cx="285086" cy="565459"/>
          </a:xfrm>
          <a:prstGeom prst="rect">
            <a:avLst/>
          </a:prstGeom>
        </p:spPr>
      </p:pic>
      <p:pic>
        <p:nvPicPr>
          <p:cNvPr id="46" name="Picture 45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99" y="6022511"/>
            <a:ext cx="285086" cy="565459"/>
          </a:xfrm>
          <a:prstGeom prst="rect">
            <a:avLst/>
          </a:prstGeom>
        </p:spPr>
      </p:pic>
      <p:pic>
        <p:nvPicPr>
          <p:cNvPr id="47" name="Picture 46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3668508" y="6174911"/>
            <a:ext cx="285086" cy="565459"/>
          </a:xfrm>
          <a:prstGeom prst="rect">
            <a:avLst/>
          </a:prstGeom>
        </p:spPr>
      </p:pic>
      <p:pic>
        <p:nvPicPr>
          <p:cNvPr id="48" name="Picture 47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4284925" y="6297955"/>
            <a:ext cx="285086" cy="565459"/>
          </a:xfrm>
          <a:prstGeom prst="rect">
            <a:avLst/>
          </a:prstGeom>
        </p:spPr>
      </p:pic>
      <p:pic>
        <p:nvPicPr>
          <p:cNvPr id="49" name="Picture 48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4" y="6119437"/>
            <a:ext cx="285086" cy="565459"/>
          </a:xfrm>
          <a:prstGeom prst="rect">
            <a:avLst/>
          </a:prstGeom>
        </p:spPr>
      </p:pic>
      <p:pic>
        <p:nvPicPr>
          <p:cNvPr id="50" name="Picture 49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1021033" y="6271837"/>
            <a:ext cx="285086" cy="565459"/>
          </a:xfrm>
          <a:prstGeom prst="rect">
            <a:avLst/>
          </a:prstGeom>
        </p:spPr>
      </p:pic>
      <p:pic>
        <p:nvPicPr>
          <p:cNvPr id="51" name="Picture 50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1637450" y="6394881"/>
            <a:ext cx="285086" cy="565459"/>
          </a:xfrm>
          <a:prstGeom prst="rect">
            <a:avLst/>
          </a:prstGeom>
        </p:spPr>
      </p:pic>
      <p:pic>
        <p:nvPicPr>
          <p:cNvPr id="52" name="Picture 51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90" y="6091617"/>
            <a:ext cx="285086" cy="565459"/>
          </a:xfrm>
          <a:prstGeom prst="rect">
            <a:avLst/>
          </a:prstGeom>
        </p:spPr>
      </p:pic>
      <p:pic>
        <p:nvPicPr>
          <p:cNvPr id="53" name="Picture 52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6022299" y="6244017"/>
            <a:ext cx="285086" cy="565459"/>
          </a:xfrm>
          <a:prstGeom prst="rect">
            <a:avLst/>
          </a:prstGeom>
        </p:spPr>
      </p:pic>
      <p:pic>
        <p:nvPicPr>
          <p:cNvPr id="54" name="Picture 53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6638716" y="6367061"/>
            <a:ext cx="285086" cy="565459"/>
          </a:xfrm>
          <a:prstGeom prst="rect">
            <a:avLst/>
          </a:prstGeom>
        </p:spPr>
      </p:pic>
      <p:pic>
        <p:nvPicPr>
          <p:cNvPr id="55" name="Picture 54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09" y="5996790"/>
            <a:ext cx="285086" cy="565459"/>
          </a:xfrm>
          <a:prstGeom prst="rect">
            <a:avLst/>
          </a:prstGeom>
        </p:spPr>
      </p:pic>
      <p:pic>
        <p:nvPicPr>
          <p:cNvPr id="56" name="Picture 55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8068918" y="6149190"/>
            <a:ext cx="285086" cy="565459"/>
          </a:xfrm>
          <a:prstGeom prst="rect">
            <a:avLst/>
          </a:prstGeom>
        </p:spPr>
      </p:pic>
      <p:pic>
        <p:nvPicPr>
          <p:cNvPr id="57" name="Picture 56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8685335" y="6272234"/>
            <a:ext cx="285086" cy="565459"/>
          </a:xfrm>
          <a:prstGeom prst="rect">
            <a:avLst/>
          </a:prstGeom>
        </p:spPr>
      </p:pic>
      <p:pic>
        <p:nvPicPr>
          <p:cNvPr id="58" name="Picture 57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6919268" y="6256914"/>
            <a:ext cx="285086" cy="565459"/>
          </a:xfrm>
          <a:prstGeom prst="rect">
            <a:avLst/>
          </a:prstGeom>
        </p:spPr>
      </p:pic>
      <p:pic>
        <p:nvPicPr>
          <p:cNvPr id="59" name="Picture 58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7535685" y="6379958"/>
            <a:ext cx="285086" cy="565459"/>
          </a:xfrm>
          <a:prstGeom prst="rect">
            <a:avLst/>
          </a:prstGeom>
        </p:spPr>
      </p:pic>
      <p:pic>
        <p:nvPicPr>
          <p:cNvPr id="60" name="Picture 59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4181642" y="6226100"/>
            <a:ext cx="285086" cy="565459"/>
          </a:xfrm>
          <a:prstGeom prst="rect">
            <a:avLst/>
          </a:prstGeom>
        </p:spPr>
      </p:pic>
      <p:pic>
        <p:nvPicPr>
          <p:cNvPr id="61" name="Picture 60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4798059" y="6349144"/>
            <a:ext cx="285086" cy="565459"/>
          </a:xfrm>
          <a:prstGeom prst="rect">
            <a:avLst/>
          </a:prstGeom>
        </p:spPr>
      </p:pic>
      <p:pic>
        <p:nvPicPr>
          <p:cNvPr id="62" name="Picture 61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160059" y="6182196"/>
            <a:ext cx="285086" cy="565459"/>
          </a:xfrm>
          <a:prstGeom prst="rect">
            <a:avLst/>
          </a:prstGeom>
        </p:spPr>
      </p:pic>
      <p:pic>
        <p:nvPicPr>
          <p:cNvPr id="63" name="Picture 62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776476" y="6305240"/>
            <a:ext cx="285086" cy="565459"/>
          </a:xfrm>
          <a:prstGeom prst="rect">
            <a:avLst/>
          </a:prstGeom>
        </p:spPr>
      </p:pic>
      <p:pic>
        <p:nvPicPr>
          <p:cNvPr id="64" name="Picture 63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0000">
            <a:off x="2146237" y="6256915"/>
            <a:ext cx="285086" cy="565459"/>
          </a:xfrm>
          <a:prstGeom prst="rect">
            <a:avLst/>
          </a:prstGeom>
        </p:spPr>
      </p:pic>
      <p:pic>
        <p:nvPicPr>
          <p:cNvPr id="65" name="Picture 64" descr="rain_dr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0">
            <a:off x="2762654" y="6379959"/>
            <a:ext cx="285086" cy="5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798" y="1603640"/>
            <a:ext cx="82644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Compute the average </a:t>
            </a:r>
            <a:r>
              <a:rPr lang="en-US" sz="2800" i="1" dirty="0"/>
              <a:t>of non-negative </a:t>
            </a:r>
            <a:r>
              <a:rPr lang="en-US" sz="2800" i="1" dirty="0" smtClean="0"/>
              <a:t>numbers that </a:t>
            </a:r>
            <a:r>
              <a:rPr lang="en-US" sz="2800" i="1" dirty="0"/>
              <a:t>occur prior to -</a:t>
            </a:r>
            <a:r>
              <a:rPr lang="en-US" sz="2800" i="1" dirty="0" smtClean="0"/>
              <a:t>999 in an input list</a:t>
            </a:r>
            <a:r>
              <a:rPr lang="en-US" sz="2800" i="1" dirty="0" smtClean="0">
                <a:solidFill>
                  <a:srgbClr val="000000"/>
                </a:solidFill>
              </a:rPr>
              <a:t>. </a:t>
            </a:r>
            <a:r>
              <a:rPr lang="en-US" sz="2800" i="1" dirty="0" smtClean="0">
                <a:solidFill>
                  <a:srgbClr val="000000"/>
                </a:solidFill>
              </a:rPr>
              <a:t>If </a:t>
            </a:r>
            <a:r>
              <a:rPr lang="en-US" sz="2800" i="1" dirty="0">
                <a:solidFill>
                  <a:srgbClr val="000000"/>
                </a:solidFill>
              </a:rPr>
              <a:t>you cannot compute the average for whatever reason, return -1. </a:t>
            </a:r>
            <a:endParaRPr lang="en-US" sz="2800" i="1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798" y="876856"/>
            <a:ext cx="481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Reminder: The Rainfall problem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8207" y="3342342"/>
            <a:ext cx="5171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(our wording is in the paper; it provided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additional context for the problem)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1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772165" y="1058707"/>
            <a:ext cx="603408" cy="48735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8757" y="1596546"/>
            <a:ext cx="603408" cy="48735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681"/>
            <a:ext cx="8229600" cy="82472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Student #1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3832112" y="2533450"/>
            <a:ext cx="5219476" cy="5275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925" y="1088943"/>
            <a:ext cx="229186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writes entire template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924" y="3060982"/>
            <a:ext cx="2291861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add accumulator to track sum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925" y="2067367"/>
            <a:ext cx="229186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returns -1 on empty list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923" y="4120195"/>
            <a:ext cx="3296541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changes empty answer to accumulator value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925" y="5191894"/>
            <a:ext cx="3296541" cy="1200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trashes on where to put the division that she knows is part of average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7195" y="1104058"/>
            <a:ext cx="674134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>
                <a:latin typeface="Courier"/>
                <a:cs typeface="Courier"/>
              </a:rPr>
              <a:t>define</a:t>
            </a:r>
            <a:r>
              <a:rPr lang="en-US" dirty="0">
                <a:latin typeface="Courier"/>
                <a:cs typeface="Courier"/>
              </a:rPr>
              <a:t> (rainfall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acc</a:t>
            </a:r>
            <a:r>
              <a:rPr lang="en-US" dirty="0">
                <a:latin typeface="Courier"/>
                <a:cs typeface="Courier"/>
              </a:rPr>
              <a:t>)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b="1" dirty="0" err="1">
                <a:latin typeface="Courier"/>
                <a:cs typeface="Courier"/>
              </a:rPr>
              <a:t>cond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[</a:t>
            </a:r>
            <a:r>
              <a:rPr lang="en-US" dirty="0">
                <a:latin typeface="Courier"/>
                <a:cs typeface="Courier"/>
              </a:rPr>
              <a:t>(empty?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err="1">
                <a:latin typeface="Courier"/>
                <a:cs typeface="Courier"/>
              </a:rPr>
              <a:t>acc</a:t>
            </a:r>
            <a:r>
              <a:rPr lang="en-US" dirty="0">
                <a:latin typeface="Courier"/>
                <a:cs typeface="Courier"/>
              </a:rPr>
              <a:t>]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[</a:t>
            </a:r>
            <a:r>
              <a:rPr lang="en-US" dirty="0">
                <a:latin typeface="Courier"/>
                <a:cs typeface="Courier"/>
              </a:rPr>
              <a:t>(cons? </a:t>
            </a:r>
            <a:r>
              <a:rPr lang="en-US" dirty="0" err="1" smtClean="0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(</a:t>
            </a:r>
            <a:r>
              <a:rPr lang="en-US" b="1" dirty="0">
                <a:latin typeface="Courier"/>
                <a:cs typeface="Courier"/>
              </a:rPr>
              <a:t>if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smtClean="0">
                <a:latin typeface="Courier"/>
                <a:cs typeface="Courier"/>
              </a:rPr>
              <a:t>&gt; (</a:t>
            </a:r>
            <a:r>
              <a:rPr lang="en-US" dirty="0">
                <a:latin typeface="Courier"/>
                <a:cs typeface="Courier"/>
              </a:rPr>
              <a:t>first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 0)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      (/ (</a:t>
            </a:r>
            <a:r>
              <a:rPr lang="en-US" dirty="0">
                <a:latin typeface="Courier"/>
                <a:cs typeface="Courier"/>
              </a:rPr>
              <a:t>rainfall (rest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 (first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))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(</a:t>
            </a:r>
            <a:r>
              <a:rPr lang="en-US" dirty="0">
                <a:latin typeface="Courier"/>
                <a:cs typeface="Courier"/>
              </a:rPr>
              <a:t>+ 1 </a:t>
            </a:r>
            <a:r>
              <a:rPr lang="en-US" dirty="0" err="1">
                <a:latin typeface="Courier"/>
                <a:cs typeface="Courier"/>
              </a:rPr>
              <a:t>acc</a:t>
            </a:r>
            <a:r>
              <a:rPr lang="en-US" dirty="0">
                <a:latin typeface="Courier"/>
                <a:cs typeface="Courier"/>
              </a:rPr>
              <a:t>))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(</a:t>
            </a:r>
            <a:r>
              <a:rPr lang="en-US" dirty="0">
                <a:latin typeface="Courier"/>
                <a:cs typeface="Courier"/>
              </a:rPr>
              <a:t>rainfall (rest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err="1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))]))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6258" y="3967797"/>
            <a:ext cx="3118294" cy="23083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660066"/>
                </a:solidFill>
              </a:rPr>
              <a:t>“I thought accumulator would be useful because every time it </a:t>
            </a:r>
            <a:r>
              <a:rPr lang="en-US" i="1" dirty="0" smtClean="0">
                <a:solidFill>
                  <a:srgbClr val="660066"/>
                </a:solidFill>
              </a:rPr>
              <a:t>finds </a:t>
            </a:r>
            <a:r>
              <a:rPr lang="en-US" i="1" dirty="0">
                <a:solidFill>
                  <a:srgbClr val="660066"/>
                </a:solidFill>
              </a:rPr>
              <a:t>another positive value [...] the average changes because the bottom number would keep getting bigger. So the accumulator would keep adjusting to that</a:t>
            </a:r>
            <a:r>
              <a:rPr lang="en-US" i="1" dirty="0" smtClean="0">
                <a:solidFill>
                  <a:srgbClr val="660066"/>
                </a:solidFill>
              </a:rPr>
              <a:t>.”</a:t>
            </a:r>
            <a:endParaRPr lang="en-US" i="1" dirty="0">
              <a:solidFill>
                <a:srgbClr val="660066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8814" y="4217392"/>
            <a:ext cx="963808" cy="6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follows schema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538292" y="5478635"/>
            <a:ext cx="963808" cy="6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 any schema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518760" y="3021565"/>
            <a:ext cx="1120831" cy="912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follows class 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7195" y="1088943"/>
            <a:ext cx="6741346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>
                <a:latin typeface="Courier"/>
                <a:cs typeface="Courier"/>
              </a:rPr>
              <a:t>define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(rainfall </a:t>
            </a:r>
            <a:r>
              <a:rPr lang="en-US" dirty="0" err="1" smtClean="0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b="1" dirty="0" err="1">
                <a:latin typeface="Courier"/>
                <a:cs typeface="Courier"/>
              </a:rPr>
              <a:t>cond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[</a:t>
            </a:r>
            <a:r>
              <a:rPr lang="en-US" dirty="0">
                <a:latin typeface="Courier"/>
                <a:cs typeface="Courier"/>
              </a:rPr>
              <a:t>(empty?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-1]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[</a:t>
            </a:r>
            <a:r>
              <a:rPr lang="en-US" dirty="0">
                <a:latin typeface="Courier"/>
                <a:cs typeface="Courier"/>
              </a:rPr>
              <a:t>(cons? </a:t>
            </a:r>
            <a:r>
              <a:rPr lang="en-US" dirty="0" err="1" smtClean="0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... (first </a:t>
            </a:r>
            <a:r>
              <a:rPr lang="en-US" dirty="0" err="1" smtClean="0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... (</a:t>
            </a:r>
            <a:r>
              <a:rPr lang="en-US" dirty="0">
                <a:latin typeface="Courier"/>
                <a:cs typeface="Courier"/>
              </a:rPr>
              <a:t>rainfall (rest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</a:t>
            </a:r>
            <a:r>
              <a:rPr lang="is-IS" dirty="0" smtClean="0">
                <a:latin typeface="Courier"/>
                <a:cs typeface="Courier"/>
              </a:rPr>
              <a:t>...</a:t>
            </a:r>
            <a:r>
              <a:rPr lang="en-US" dirty="0" smtClean="0">
                <a:latin typeface="Courier"/>
                <a:cs typeface="Courier"/>
              </a:rPr>
              <a:t> ]))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47195" y="1098083"/>
            <a:ext cx="6741346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>
                <a:latin typeface="Courier"/>
                <a:cs typeface="Courier"/>
              </a:rPr>
              <a:t>define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(rainfall </a:t>
            </a:r>
            <a:r>
              <a:rPr lang="en-US" dirty="0" err="1" smtClean="0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)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b="1" dirty="0" err="1">
                <a:latin typeface="Courier"/>
                <a:cs typeface="Courier"/>
              </a:rPr>
              <a:t>cond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[</a:t>
            </a:r>
            <a:r>
              <a:rPr lang="en-US" dirty="0">
                <a:latin typeface="Courier"/>
                <a:cs typeface="Courier"/>
              </a:rPr>
              <a:t>(empty?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]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[</a:t>
            </a:r>
            <a:r>
              <a:rPr lang="en-US" dirty="0">
                <a:latin typeface="Courier"/>
                <a:cs typeface="Courier"/>
              </a:rPr>
              <a:t>(cons? </a:t>
            </a:r>
            <a:r>
              <a:rPr lang="en-US" dirty="0" err="1" smtClean="0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... (first </a:t>
            </a:r>
            <a:r>
              <a:rPr lang="en-US" dirty="0" err="1" smtClean="0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... (</a:t>
            </a:r>
            <a:r>
              <a:rPr lang="en-US" dirty="0">
                <a:latin typeface="Courier"/>
                <a:cs typeface="Courier"/>
              </a:rPr>
              <a:t>rainfall (rest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</a:t>
            </a:r>
            <a:r>
              <a:rPr lang="is-IS" dirty="0" smtClean="0">
                <a:latin typeface="Courier"/>
                <a:cs typeface="Courier"/>
              </a:rPr>
              <a:t>...</a:t>
            </a:r>
            <a:r>
              <a:rPr lang="en-US" dirty="0" smtClean="0">
                <a:latin typeface="Courier"/>
                <a:cs typeface="Courier"/>
              </a:rPr>
              <a:t> ]))</a:t>
            </a:r>
          </a:p>
        </p:txBody>
      </p:sp>
    </p:spTree>
    <p:extLst>
      <p:ext uri="{BB962C8B-B14F-4D97-AF65-F5344CB8AC3E}">
        <p14:creationId xmlns:p14="http://schemas.microsoft.com/office/powerpoint/2010/main" val="104178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9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1" grpId="0" animBg="1"/>
      <p:bldP spid="12" grpId="0" animBg="1"/>
      <p:bldP spid="13" grpId="0" animBg="1"/>
      <p:bldP spid="14" grpId="0" animBg="1"/>
      <p:bldP spid="15" grpId="0"/>
      <p:bldP spid="15" grpId="1"/>
      <p:bldP spid="16" grpId="0"/>
      <p:bldP spid="1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301364" y="1095243"/>
            <a:ext cx="729573" cy="48735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7792" y="2820692"/>
            <a:ext cx="3260326" cy="5275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681"/>
            <a:ext cx="8229600" cy="82472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Student #2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1925" y="1088943"/>
            <a:ext cx="236527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writes beginning of template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518" y="3120269"/>
            <a:ext cx="2365271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add accumulator, </a:t>
            </a:r>
            <a:r>
              <a:rPr lang="en-US" sz="2400" dirty="0" smtClean="0">
                <a:solidFill>
                  <a:schemeClr val="accent2"/>
                </a:solidFill>
              </a:rPr>
              <a:t>no clear </a:t>
            </a:r>
            <a:r>
              <a:rPr lang="en-US" sz="2400" dirty="0" smtClean="0">
                <a:solidFill>
                  <a:schemeClr val="accent2"/>
                </a:solidFill>
              </a:rPr>
              <a:t>purpose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925" y="2067367"/>
            <a:ext cx="236527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returns -1 on empty list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923" y="4120195"/>
            <a:ext cx="3296541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writes function to filter out the negative </a:t>
            </a:r>
            <a:r>
              <a:rPr lang="en-US" sz="2400" dirty="0" err="1" smtClean="0">
                <a:solidFill>
                  <a:schemeClr val="accent2"/>
                </a:solidFill>
              </a:rPr>
              <a:t>nums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925" y="5191894"/>
            <a:ext cx="3462207" cy="1200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doesn’t integrate negatives, realizes can make second accumulator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7195" y="1088943"/>
            <a:ext cx="6741346" cy="2862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>
                <a:latin typeface="Courier"/>
                <a:cs typeface="Courier"/>
              </a:rPr>
              <a:t>define</a:t>
            </a:r>
            <a:r>
              <a:rPr lang="en-US" dirty="0">
                <a:latin typeface="Courier"/>
                <a:cs typeface="Courier"/>
              </a:rPr>
              <a:t> (rainfall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 times)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b="1" dirty="0" err="1">
                <a:latin typeface="Courier"/>
                <a:cs typeface="Courier"/>
              </a:rPr>
              <a:t>cond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[(</a:t>
            </a:r>
            <a:r>
              <a:rPr lang="en-US" dirty="0">
                <a:latin typeface="Courier"/>
                <a:cs typeface="Courier"/>
              </a:rPr>
              <a:t>empty?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err="1">
                <a:latin typeface="Courier"/>
                <a:cs typeface="Courier"/>
              </a:rPr>
              <a:t>acc</a:t>
            </a:r>
            <a:r>
              <a:rPr lang="en-US" dirty="0">
                <a:latin typeface="Courier"/>
                <a:cs typeface="Courier"/>
              </a:rPr>
              <a:t>]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[</a:t>
            </a:r>
            <a:r>
              <a:rPr lang="en-US" dirty="0">
                <a:latin typeface="Courier"/>
                <a:cs typeface="Courier"/>
              </a:rPr>
              <a:t>(cons? </a:t>
            </a:r>
            <a:r>
              <a:rPr lang="en-US" dirty="0" err="1" smtClean="0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(</a:t>
            </a:r>
            <a:r>
              <a:rPr lang="en-US" b="1" dirty="0">
                <a:latin typeface="Courier"/>
                <a:cs typeface="Courier"/>
              </a:rPr>
              <a:t>if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smtClean="0">
                <a:latin typeface="Courier"/>
                <a:cs typeface="Courier"/>
              </a:rPr>
              <a:t>&gt; (</a:t>
            </a:r>
            <a:r>
              <a:rPr lang="en-US" dirty="0">
                <a:latin typeface="Courier"/>
                <a:cs typeface="Courier"/>
              </a:rPr>
              <a:t>first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-999)</a:t>
            </a:r>
            <a:r>
              <a:rPr lang="en-US" dirty="0">
                <a:latin typeface="Courier"/>
                <a:cs typeface="Courier"/>
              </a:rPr>
              <a:t/>
            </a:r>
            <a:br>
              <a:rPr lang="en-US" dirty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rainfall (rest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(/ (+ (</a:t>
            </a:r>
            <a:r>
              <a:rPr lang="en-US" dirty="0">
                <a:latin typeface="Courier"/>
                <a:cs typeface="Courier"/>
              </a:rPr>
              <a:t>first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</a:t>
            </a:r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times)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(+ 1 times))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     (</a:t>
            </a:r>
            <a:r>
              <a:rPr lang="en-US" dirty="0">
                <a:latin typeface="Courier"/>
                <a:cs typeface="Courier"/>
              </a:rPr>
              <a:t>rainfall (rest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err="1" smtClean="0">
                <a:latin typeface="Courier"/>
                <a:cs typeface="Courier"/>
              </a:rPr>
              <a:t>acc</a:t>
            </a:r>
            <a:r>
              <a:rPr lang="en-US" dirty="0" smtClean="0">
                <a:latin typeface="Courier"/>
                <a:cs typeface="Courier"/>
              </a:rPr>
              <a:t> times))]))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7466" y="4013151"/>
            <a:ext cx="3821654" cy="258532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660066"/>
                </a:solidFill>
              </a:rPr>
              <a:t>T</a:t>
            </a:r>
            <a:r>
              <a:rPr lang="en-US" i="1" dirty="0" smtClean="0">
                <a:solidFill>
                  <a:srgbClr val="660066"/>
                </a:solidFill>
              </a:rPr>
              <a:t>he </a:t>
            </a:r>
            <a:r>
              <a:rPr lang="en-US" i="1" dirty="0">
                <a:solidFill>
                  <a:srgbClr val="660066"/>
                </a:solidFill>
              </a:rPr>
              <a:t>average is going to take into account not only how much was </a:t>
            </a:r>
            <a:r>
              <a:rPr lang="en-US" i="1" dirty="0" smtClean="0">
                <a:solidFill>
                  <a:srgbClr val="660066"/>
                </a:solidFill>
              </a:rPr>
              <a:t>added [</a:t>
            </a:r>
            <a:r>
              <a:rPr lang="is-IS" i="1" dirty="0" smtClean="0">
                <a:solidFill>
                  <a:srgbClr val="660066"/>
                </a:solidFill>
              </a:rPr>
              <a:t>…]</a:t>
            </a:r>
            <a:r>
              <a:rPr lang="en-US" i="1" dirty="0" smtClean="0">
                <a:solidFill>
                  <a:srgbClr val="660066"/>
                </a:solidFill>
              </a:rPr>
              <a:t> </a:t>
            </a:r>
            <a:r>
              <a:rPr lang="en-US" i="1" dirty="0">
                <a:solidFill>
                  <a:srgbClr val="660066"/>
                </a:solidFill>
              </a:rPr>
              <a:t>but also how many times it was added</a:t>
            </a:r>
            <a:r>
              <a:rPr lang="en-US" i="1" dirty="0" smtClean="0">
                <a:solidFill>
                  <a:srgbClr val="660066"/>
                </a:solidFill>
              </a:rPr>
              <a:t>. [</a:t>
            </a:r>
            <a:r>
              <a:rPr lang="is-IS" i="1" dirty="0" smtClean="0">
                <a:solidFill>
                  <a:srgbClr val="660066"/>
                </a:solidFill>
              </a:rPr>
              <a:t>…] </a:t>
            </a:r>
            <a:r>
              <a:rPr lang="en-US" i="1" dirty="0" smtClean="0">
                <a:solidFill>
                  <a:srgbClr val="660066"/>
                </a:solidFill>
              </a:rPr>
              <a:t>it </a:t>
            </a:r>
            <a:r>
              <a:rPr lang="en-US" i="1" dirty="0">
                <a:solidFill>
                  <a:srgbClr val="660066"/>
                </a:solidFill>
              </a:rPr>
              <a:t>almost seems like I would use an accumulator to show how many times I've actually gotten through that. </a:t>
            </a:r>
            <a:r>
              <a:rPr lang="en-US" i="1" dirty="0" smtClean="0">
                <a:solidFill>
                  <a:srgbClr val="660066"/>
                </a:solidFill>
              </a:rPr>
              <a:t>[</a:t>
            </a:r>
            <a:r>
              <a:rPr lang="is-IS" i="1" dirty="0" smtClean="0">
                <a:solidFill>
                  <a:srgbClr val="660066"/>
                </a:solidFill>
              </a:rPr>
              <a:t>…] </a:t>
            </a:r>
            <a:r>
              <a:rPr lang="en-US" i="1" dirty="0" smtClean="0">
                <a:solidFill>
                  <a:srgbClr val="660066"/>
                </a:solidFill>
              </a:rPr>
              <a:t>And </a:t>
            </a:r>
            <a:r>
              <a:rPr lang="en-US" i="1" dirty="0">
                <a:solidFill>
                  <a:srgbClr val="660066"/>
                </a:solidFill>
              </a:rPr>
              <a:t>then also another accumulator – we'll change it to something different – to </a:t>
            </a:r>
            <a:r>
              <a:rPr lang="en-US" i="1" dirty="0" smtClean="0">
                <a:solidFill>
                  <a:srgbClr val="660066"/>
                </a:solidFill>
              </a:rPr>
              <a:t>times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28814" y="4217392"/>
            <a:ext cx="963808" cy="6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follows schema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689492" y="5342573"/>
            <a:ext cx="1632854" cy="91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generalizes schema to new situation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609480" y="2915739"/>
            <a:ext cx="1412519" cy="697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syntactically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43549" y="1088943"/>
            <a:ext cx="674134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b="1" dirty="0">
                <a:latin typeface="Courier"/>
                <a:cs typeface="Courier"/>
              </a:rPr>
              <a:t>define</a:t>
            </a:r>
            <a:r>
              <a:rPr lang="en-US" dirty="0">
                <a:latin typeface="Courier"/>
                <a:cs typeface="Courier"/>
              </a:rPr>
              <a:t> (rainfall </a:t>
            </a:r>
            <a:r>
              <a:rPr lang="en-US" dirty="0" err="1" smtClean="0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b="1" dirty="0" err="1">
                <a:latin typeface="Courier"/>
                <a:cs typeface="Courier"/>
              </a:rPr>
              <a:t>cond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[(</a:t>
            </a:r>
            <a:r>
              <a:rPr lang="en-US" dirty="0">
                <a:latin typeface="Courier"/>
                <a:cs typeface="Courier"/>
              </a:rPr>
              <a:t>empty? </a:t>
            </a:r>
            <a:r>
              <a:rPr lang="en-US" dirty="0" err="1">
                <a:latin typeface="Courier"/>
                <a:cs typeface="Courier"/>
              </a:rPr>
              <a:t>alon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-1]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    [</a:t>
            </a:r>
            <a:r>
              <a:rPr lang="en-US" dirty="0">
                <a:latin typeface="Courier"/>
                <a:cs typeface="Courier"/>
              </a:rPr>
              <a:t>(cons? </a:t>
            </a:r>
            <a:r>
              <a:rPr lang="en-US" dirty="0" err="1" smtClean="0">
                <a:latin typeface="Courier"/>
                <a:cs typeface="Courier"/>
              </a:rPr>
              <a:t>alon</a:t>
            </a:r>
            <a:r>
              <a:rPr lang="en-US" dirty="0" smtClean="0">
                <a:latin typeface="Courier"/>
                <a:cs typeface="Courier"/>
              </a:rPr>
              <a:t>)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endParaRPr lang="en-US" dirty="0">
              <a:latin typeface="Courier"/>
              <a:cs typeface="Courier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49000" y="1088943"/>
            <a:ext cx="6741346" cy="1208121"/>
            <a:chOff x="-4432874" y="2574197"/>
            <a:chExt cx="6741346" cy="1208121"/>
          </a:xfrm>
        </p:grpSpPr>
        <p:sp>
          <p:nvSpPr>
            <p:cNvPr id="19" name="Rectangle 18"/>
            <p:cNvSpPr/>
            <p:nvPr/>
          </p:nvSpPr>
          <p:spPr>
            <a:xfrm>
              <a:off x="-1784182" y="3104547"/>
              <a:ext cx="603408" cy="4873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1225942" y="2574197"/>
              <a:ext cx="603408" cy="4873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4432874" y="2581989"/>
              <a:ext cx="674134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(</a:t>
              </a:r>
              <a:r>
                <a:rPr lang="en-US" b="1" dirty="0">
                  <a:latin typeface="Courier"/>
                  <a:cs typeface="Courier"/>
                </a:rPr>
                <a:t>define</a:t>
              </a:r>
              <a:r>
                <a:rPr lang="en-US" dirty="0">
                  <a:latin typeface="Courier"/>
                  <a:cs typeface="Courier"/>
                </a:rPr>
                <a:t> (rainfall </a:t>
              </a:r>
              <a:r>
                <a:rPr lang="en-US" dirty="0" err="1">
                  <a:latin typeface="Courier"/>
                  <a:cs typeface="Courier"/>
                </a:rPr>
                <a:t>alon</a:t>
              </a:r>
              <a:r>
                <a:rPr lang="en-US" dirty="0">
                  <a:latin typeface="Courier"/>
                  <a:cs typeface="Courier"/>
                </a:rPr>
                <a:t> </a:t>
              </a:r>
              <a:r>
                <a:rPr lang="en-US" dirty="0" err="1" smtClean="0">
                  <a:latin typeface="Courier"/>
                  <a:cs typeface="Courier"/>
                </a:rPr>
                <a:t>acc</a:t>
              </a:r>
              <a:r>
                <a:rPr lang="en-US" dirty="0" smtClean="0">
                  <a:latin typeface="Courier"/>
                  <a:cs typeface="Courier"/>
                </a:rPr>
                <a:t>) </a:t>
              </a:r>
            </a:p>
            <a:p>
              <a:r>
                <a:rPr lang="en-US" dirty="0">
                  <a:latin typeface="Courier"/>
                  <a:cs typeface="Courier"/>
                </a:rPr>
                <a:t> </a:t>
              </a:r>
              <a:r>
                <a:rPr lang="en-US" dirty="0" smtClean="0">
                  <a:latin typeface="Courier"/>
                  <a:cs typeface="Courier"/>
                </a:rPr>
                <a:t> (</a:t>
              </a:r>
              <a:r>
                <a:rPr lang="en-US" b="1" dirty="0" err="1">
                  <a:latin typeface="Courier"/>
                  <a:cs typeface="Courier"/>
                </a:rPr>
                <a:t>cond</a:t>
              </a:r>
              <a:r>
                <a:rPr lang="en-US" dirty="0">
                  <a:latin typeface="Courier"/>
                  <a:cs typeface="Courier"/>
                </a:rPr>
                <a:t> </a:t>
              </a:r>
              <a:endParaRPr lang="en-US" dirty="0" smtClean="0">
                <a:latin typeface="Courier"/>
                <a:cs typeface="Courier"/>
              </a:endParaRPr>
            </a:p>
            <a:p>
              <a:r>
                <a:rPr lang="en-US" dirty="0">
                  <a:latin typeface="Courier"/>
                  <a:cs typeface="Courier"/>
                </a:rPr>
                <a:t> </a:t>
              </a:r>
              <a:r>
                <a:rPr lang="en-US" dirty="0" smtClean="0">
                  <a:latin typeface="Courier"/>
                  <a:cs typeface="Courier"/>
                </a:rPr>
                <a:t>   [(</a:t>
              </a:r>
              <a:r>
                <a:rPr lang="en-US" dirty="0">
                  <a:latin typeface="Courier"/>
                  <a:cs typeface="Courier"/>
                </a:rPr>
                <a:t>empty? </a:t>
              </a:r>
              <a:r>
                <a:rPr lang="en-US" dirty="0" err="1">
                  <a:latin typeface="Courier"/>
                  <a:cs typeface="Courier"/>
                </a:rPr>
                <a:t>alon</a:t>
              </a:r>
              <a:r>
                <a:rPr lang="en-US" dirty="0">
                  <a:latin typeface="Courier"/>
                  <a:cs typeface="Courier"/>
                </a:rPr>
                <a:t>) </a:t>
              </a:r>
              <a:r>
                <a:rPr lang="en-US" dirty="0" err="1">
                  <a:latin typeface="Courier"/>
                  <a:cs typeface="Courier"/>
                </a:rPr>
                <a:t>acc</a:t>
              </a:r>
              <a:r>
                <a:rPr lang="en-US" dirty="0">
                  <a:latin typeface="Courier"/>
                  <a:cs typeface="Courier"/>
                </a:rPr>
                <a:t>] </a:t>
              </a:r>
              <a:endParaRPr lang="en-US" dirty="0">
                <a:latin typeface="Courier"/>
                <a:cs typeface="Courier"/>
              </a:endParaRPr>
            </a:p>
            <a:p>
              <a:r>
                <a:rPr lang="en-US" dirty="0" smtClean="0">
                  <a:latin typeface="Courier"/>
                  <a:cs typeface="Courier"/>
                </a:rPr>
                <a:t>    [</a:t>
              </a:r>
              <a:r>
                <a:rPr lang="en-US" dirty="0">
                  <a:latin typeface="Courier"/>
                  <a:cs typeface="Courier"/>
                </a:rPr>
                <a:t>(cons? </a:t>
              </a:r>
              <a:r>
                <a:rPr lang="en-US" dirty="0" err="1" smtClean="0">
                  <a:latin typeface="Courier"/>
                  <a:cs typeface="Courier"/>
                </a:rPr>
                <a:t>alon</a:t>
              </a:r>
              <a:r>
                <a:rPr lang="en-US" dirty="0" smtClean="0">
                  <a:latin typeface="Courier"/>
                  <a:cs typeface="Courier"/>
                </a:rPr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66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1" grpId="0" animBg="1"/>
      <p:bldP spid="12" grpId="0" animBg="1"/>
      <p:bldP spid="13" grpId="0" animBg="1"/>
      <p:bldP spid="14" grpId="0" animBg="1"/>
      <p:bldP spid="17" grpId="0"/>
      <p:bldP spid="1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346" y="772358"/>
            <a:ext cx="83269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Students who copy-and-paste the template (as </a:t>
            </a:r>
            <a:r>
              <a:rPr lang="en-US" sz="2800" i="1" dirty="0" err="1" smtClean="0"/>
              <a:t>HtDP</a:t>
            </a:r>
            <a:r>
              <a:rPr lang="en-US" sz="2800" i="1" dirty="0" smtClean="0"/>
              <a:t> recommends </a:t>
            </a:r>
            <a:r>
              <a:rPr lang="en-US" sz="2800" i="1" dirty="0"/>
              <a:t>for beginners) get more stuck than those who recall the template and write it down “as they go”. </a:t>
            </a:r>
            <a:endParaRPr lang="en-US" sz="2800" i="1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057" y="2697348"/>
            <a:ext cx="868068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;; rainfall : list-of-number -&gt; number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;; compute average of non-</a:t>
            </a:r>
            <a:r>
              <a:rPr lang="en-US" sz="2400" dirty="0" err="1">
                <a:latin typeface="Courier"/>
                <a:cs typeface="Courier"/>
              </a:rPr>
              <a:t>neg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nums</a:t>
            </a:r>
            <a:r>
              <a:rPr lang="en-US" sz="2400" dirty="0">
                <a:latin typeface="Courier"/>
                <a:cs typeface="Courier"/>
              </a:rPr>
              <a:t> before -999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b="1" dirty="0">
                <a:latin typeface="Courier"/>
                <a:cs typeface="Courier"/>
              </a:rPr>
              <a:t>define</a:t>
            </a:r>
            <a:r>
              <a:rPr lang="en-US" sz="2400" dirty="0">
                <a:latin typeface="Courier"/>
                <a:cs typeface="Courier"/>
              </a:rPr>
              <a:t> (rainfall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b="1" dirty="0" err="1">
                <a:latin typeface="Courier"/>
                <a:cs typeface="Courier"/>
              </a:rPr>
              <a:t>cond</a:t>
            </a:r>
            <a:r>
              <a:rPr lang="en-US" sz="2400" dirty="0">
                <a:latin typeface="Courier"/>
                <a:cs typeface="Courier"/>
              </a:rPr>
              <a:t> [(empty?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"/>
                <a:cs typeface="Courier"/>
              </a:rPr>
              <a:t>...]</a:t>
            </a:r>
            <a:br>
              <a:rPr lang="en-US" sz="2400" dirty="0">
                <a:solidFill>
                  <a:schemeClr val="accent1"/>
                </a:solidFill>
                <a:latin typeface="Courier"/>
                <a:cs typeface="Courier"/>
              </a:rPr>
            </a:br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        [</a:t>
            </a:r>
            <a:r>
              <a:rPr lang="en-US" sz="2400" dirty="0">
                <a:solidFill>
                  <a:schemeClr val="accent1"/>
                </a:solidFill>
                <a:latin typeface="Courier"/>
                <a:cs typeface="Courier"/>
              </a:rPr>
              <a:t>(cons? </a:t>
            </a:r>
            <a:r>
              <a:rPr lang="en-US" sz="2400" dirty="0" err="1">
                <a:solidFill>
                  <a:schemeClr val="accent1"/>
                </a:solidFill>
                <a:latin typeface="Courier"/>
                <a:cs typeface="Courier"/>
              </a:rPr>
              <a:t>alon</a:t>
            </a:r>
            <a:r>
              <a:rPr lang="en-US" sz="2400" dirty="0">
                <a:solidFill>
                  <a:schemeClr val="accent1"/>
                </a:solidFill>
                <a:latin typeface="Courier"/>
                <a:cs typeface="Courier"/>
              </a:rPr>
              <a:t>) </a:t>
            </a:r>
            <a:endParaRPr lang="en-US" sz="2400" dirty="0" smtClean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        .</a:t>
            </a:r>
            <a:r>
              <a:rPr lang="en-US" sz="2400" dirty="0">
                <a:solidFill>
                  <a:schemeClr val="accent1"/>
                </a:solidFill>
                <a:latin typeface="Courier"/>
                <a:cs typeface="Courier"/>
              </a:rPr>
              <a:t>.. (first </a:t>
            </a:r>
            <a:r>
              <a:rPr lang="en-US" sz="2400" dirty="0" err="1">
                <a:solidFill>
                  <a:schemeClr val="accent1"/>
                </a:solidFill>
                <a:latin typeface="Courier"/>
                <a:cs typeface="Courier"/>
              </a:rPr>
              <a:t>alon</a:t>
            </a:r>
            <a:r>
              <a:rPr lang="en-US" sz="2400" dirty="0">
                <a:solidFill>
                  <a:schemeClr val="accent1"/>
                </a:solidFill>
                <a:latin typeface="Courier"/>
                <a:cs typeface="Courier"/>
              </a:rPr>
              <a:t>) </a:t>
            </a:r>
            <a:endParaRPr lang="en-US" sz="2400" dirty="0" smtClean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urier"/>
                <a:cs typeface="Courier"/>
              </a:rPr>
              <a:t>         .</a:t>
            </a:r>
            <a:r>
              <a:rPr lang="en-US" sz="2400" dirty="0">
                <a:solidFill>
                  <a:schemeClr val="accent1"/>
                </a:solidFill>
                <a:latin typeface="Courier"/>
                <a:cs typeface="Courier"/>
              </a:rPr>
              <a:t>.. (rainfall (rest </a:t>
            </a:r>
            <a:r>
              <a:rPr lang="en-US" sz="2400" dirty="0" err="1">
                <a:solidFill>
                  <a:schemeClr val="accent1"/>
                </a:solidFill>
                <a:latin typeface="Courier"/>
                <a:cs typeface="Courier"/>
              </a:rPr>
              <a:t>alon</a:t>
            </a:r>
            <a:r>
              <a:rPr lang="en-US" sz="2400" dirty="0">
                <a:solidFill>
                  <a:schemeClr val="accent1"/>
                </a:solidFill>
                <a:latin typeface="Courier"/>
                <a:cs typeface="Courier"/>
              </a:rPr>
              <a:t>)) ...])) </a:t>
            </a:r>
            <a:endParaRPr lang="en-US" sz="2400" dirty="0" smtClean="0">
              <a:solidFill>
                <a:schemeClr val="accent1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9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346" y="953281"/>
            <a:ext cx="83269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Students who articulated only the syntactic schema </a:t>
            </a:r>
            <a:r>
              <a:rPr lang="en-US" sz="2800" i="1" dirty="0"/>
              <a:t>of accumulators, but not the underlying concept, struggled to adapt them to the needs of Rainfall. </a:t>
            </a:r>
            <a:endParaRPr lang="en-US" sz="2800" i="1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42271" y="2766640"/>
            <a:ext cx="6169081" cy="21316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Rainfall needs two accumulators </a:t>
            </a:r>
          </a:p>
          <a:p>
            <a:pPr algn="ctr"/>
            <a:r>
              <a:rPr lang="en-US" sz="2800" dirty="0" smtClean="0"/>
              <a:t>(one for sum, one for count), </a:t>
            </a:r>
          </a:p>
          <a:p>
            <a:pPr algn="ctr"/>
            <a:r>
              <a:rPr lang="en-US" sz="2800" dirty="0" smtClean="0"/>
              <a:t>but the course had only shown examples with one accumulator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695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346" y="393915"/>
            <a:ext cx="83269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Students </a:t>
            </a:r>
            <a:r>
              <a:rPr lang="en-US" sz="2800" i="1" dirty="0"/>
              <a:t>who connected accumulator </a:t>
            </a:r>
            <a:r>
              <a:rPr lang="en-US" sz="2800" i="1" dirty="0" smtClean="0"/>
              <a:t>parameters </a:t>
            </a:r>
            <a:r>
              <a:rPr lang="en-US" sz="2800" i="1" dirty="0"/>
              <a:t>or parts of their code to </a:t>
            </a:r>
            <a:r>
              <a:rPr lang="en-US" sz="2800" i="1" dirty="0" smtClean="0"/>
              <a:t>specific </a:t>
            </a:r>
            <a:r>
              <a:rPr lang="en-US" sz="2800" i="1" dirty="0"/>
              <a:t>tasks, and maintained those connections through the schema switch, produced more correct code. </a:t>
            </a:r>
            <a:endParaRPr lang="en-US" sz="2800" i="1" dirty="0" smtClean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542271" y="2434044"/>
            <a:ext cx="6169081" cy="21316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Reinforces the value of thinking in terms of plans and subtasks; </a:t>
            </a:r>
          </a:p>
          <a:p>
            <a:pPr algn="ctr"/>
            <a:r>
              <a:rPr lang="en-US" sz="2800" dirty="0" smtClean="0"/>
              <a:t>takes students from syntactic to semantic work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16346" y="4944481"/>
            <a:ext cx="83269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Students </a:t>
            </a:r>
            <a:r>
              <a:rPr lang="en-US" sz="2800" i="1" dirty="0"/>
              <a:t>had not understood that each sub-task that traverses a list needs its own function or accumulator parameter. </a:t>
            </a:r>
            <a:endParaRPr lang="en-US" sz="28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8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40" y="1600201"/>
            <a:ext cx="9011697" cy="33585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Reading transcripts highlighted </a:t>
            </a:r>
            <a:r>
              <a:rPr lang="en-US" sz="2800" i="1" dirty="0" smtClean="0">
                <a:solidFill>
                  <a:schemeClr val="accent2"/>
                </a:solidFill>
              </a:rPr>
              <a:t>syntactic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nature of schemas, even for good students</a:t>
            </a:r>
          </a:p>
          <a:p>
            <a:r>
              <a:rPr lang="en-US" sz="2800" dirty="0" smtClean="0"/>
              <a:t>Stronger students had some sense of whe</a:t>
            </a:r>
            <a:r>
              <a:rPr lang="en-US" sz="2800" dirty="0" smtClean="0"/>
              <a:t>n to use specific schemas, but less than we hoped</a:t>
            </a:r>
          </a:p>
          <a:p>
            <a:pPr lvl="1"/>
            <a:r>
              <a:rPr lang="en-US" sz="2400" dirty="0" smtClean="0"/>
              <a:t>generalizing schemas (i.e., multiple accumulators) appears more subtle than we expected </a:t>
            </a:r>
          </a:p>
          <a:p>
            <a:r>
              <a:rPr lang="en-US" sz="2800" dirty="0" smtClean="0"/>
              <a:t>Rainfall continues to be a deceptively interesting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9195" y="5325944"/>
            <a:ext cx="559961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Instructors, carry your umbrella!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800" dirty="0"/>
              <a:t>(we are in Seattle, after all ...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60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493" y="522509"/>
            <a:ext cx="7896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Rainfall (</a:t>
            </a:r>
            <a:r>
              <a:rPr lang="en-US" sz="2800" dirty="0" err="1" smtClean="0"/>
              <a:t>Soloway</a:t>
            </a:r>
            <a:r>
              <a:rPr lang="en-US" sz="2800" dirty="0" smtClean="0"/>
              <a:t>): </a:t>
            </a:r>
            <a:r>
              <a:rPr lang="en-US" sz="2800" i="1" dirty="0" smtClean="0"/>
              <a:t>compute average of non-negative inputs that occur prior to -</a:t>
            </a:r>
            <a:r>
              <a:rPr lang="en-US" sz="2800" i="1" dirty="0" smtClean="0"/>
              <a:t>999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97940" y="1672717"/>
            <a:ext cx="7121660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Long history of challenging </a:t>
            </a:r>
            <a:r>
              <a:rPr lang="en-US" sz="2800" dirty="0" smtClean="0">
                <a:solidFill>
                  <a:schemeClr val="tx2"/>
                </a:solidFill>
              </a:rPr>
              <a:t>students: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many subtasks (count, sum, rem negatives, </a:t>
            </a:r>
            <a:r>
              <a:rPr lang="is-IS" sz="2800" dirty="0" smtClean="0">
                <a:solidFill>
                  <a:schemeClr val="tx2"/>
                </a:solidFill>
              </a:rPr>
              <a:t>…),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endParaRPr lang="en-US" sz="2800" dirty="0" smtClean="0">
              <a:solidFill>
                <a:schemeClr val="tx2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which need to be integrated into a program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045" y="3578821"/>
            <a:ext cx="8694171" cy="95410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chemeClr val="accent6">
                    <a:lumMod val="50000"/>
                  </a:schemeClr>
                </a:solidFill>
              </a:rPr>
              <a:t>What’s Known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: Given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 programming problem, people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recall related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schema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if possible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and adapt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it to problem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8255" y="4755973"/>
            <a:ext cx="4038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2"/>
                </a:solidFill>
              </a:rPr>
              <a:t>What if people have learned multiple schemas? </a:t>
            </a:r>
          </a:p>
          <a:p>
            <a:pPr algn="ctr"/>
            <a:r>
              <a:rPr lang="en-US" sz="2800" i="1" dirty="0" smtClean="0">
                <a:solidFill>
                  <a:schemeClr val="accent2"/>
                </a:solidFill>
              </a:rPr>
              <a:t>How do they navigate the choice between them?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57045" y="4817294"/>
            <a:ext cx="3583511" cy="1859290"/>
          </a:xfrm>
          <a:prstGeom prst="wedgeRoundRectCallout">
            <a:avLst>
              <a:gd name="adj1" fmla="val 30027"/>
              <a:gd name="adj2" fmla="val -6859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General pattern used to solve a problem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 (i.e., loop over data and maintain a counter)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7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493" y="764397"/>
            <a:ext cx="7896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As part of another (larger) study on student planning practices, we asked students to talk aloud while they solved Rainfall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0493" y="2807132"/>
            <a:ext cx="7896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Students had 30 minutes, after which we interviewed them about how they approached the problem (relative to what they had learned in the course)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0493" y="4948523"/>
            <a:ext cx="7896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Our paper presents narratives of four of these sessions, and our observations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854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8" y="67886"/>
            <a:ext cx="8229600" cy="72960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Course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57" y="2363597"/>
            <a:ext cx="6246195" cy="690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Write examples before writing code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183" y="1108782"/>
            <a:ext cx="7896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tx2"/>
                </a:solidFill>
              </a:rPr>
              <a:t>A CS1 course, based on </a:t>
            </a:r>
            <a:r>
              <a:rPr lang="en-US" sz="2800" i="1" dirty="0" smtClean="0">
                <a:solidFill>
                  <a:schemeClr val="tx2"/>
                </a:solidFill>
              </a:rPr>
              <a:t>How to Design Programs</a:t>
            </a:r>
            <a:r>
              <a:rPr lang="en-US" sz="2800" dirty="0" smtClean="0">
                <a:solidFill>
                  <a:schemeClr val="tx2"/>
                </a:solidFill>
              </a:rPr>
              <a:t>, with programming in Racket (Scheme cousin)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057" y="3331810"/>
            <a:ext cx="868068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;; rainfall : list-of-number -&gt; number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;; compute average of non-</a:t>
            </a:r>
            <a:r>
              <a:rPr lang="en-US" sz="2400" dirty="0" err="1">
                <a:latin typeface="Courier"/>
                <a:cs typeface="Courier"/>
              </a:rPr>
              <a:t>neg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nums</a:t>
            </a:r>
            <a:r>
              <a:rPr lang="en-US" sz="2400" dirty="0">
                <a:latin typeface="Courier"/>
                <a:cs typeface="Courier"/>
              </a:rPr>
              <a:t> before -999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b="1" dirty="0">
                <a:latin typeface="Courier"/>
                <a:cs typeface="Courier"/>
              </a:rPr>
              <a:t>define</a:t>
            </a:r>
            <a:r>
              <a:rPr lang="en-US" sz="2400" dirty="0">
                <a:latin typeface="Courier"/>
                <a:cs typeface="Courier"/>
              </a:rPr>
              <a:t> (rainfall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b="1" dirty="0" err="1">
                <a:latin typeface="Courier"/>
                <a:cs typeface="Courier"/>
              </a:rPr>
              <a:t>cond</a:t>
            </a:r>
            <a:r>
              <a:rPr lang="en-US" sz="2400" dirty="0">
                <a:latin typeface="Courier"/>
                <a:cs typeface="Courier"/>
              </a:rPr>
              <a:t> [(empty?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 ...]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   [</a:t>
            </a:r>
            <a:r>
              <a:rPr lang="en-US" sz="2400" dirty="0">
                <a:latin typeface="Courier"/>
                <a:cs typeface="Courier"/>
              </a:rPr>
              <a:t>(cons?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.</a:t>
            </a:r>
            <a:r>
              <a:rPr lang="en-US" sz="2400" dirty="0">
                <a:latin typeface="Courier"/>
                <a:cs typeface="Courier"/>
              </a:rPr>
              <a:t>.. (first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        .</a:t>
            </a:r>
            <a:r>
              <a:rPr lang="en-US" sz="2400" dirty="0">
                <a:latin typeface="Courier"/>
                <a:cs typeface="Courier"/>
              </a:rPr>
              <a:t>.. (rainfall (rest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)) ...])) 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06697" y="4187608"/>
            <a:ext cx="2766897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template: code structure should follow input type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3856" y="6047285"/>
            <a:ext cx="3343333" cy="755909"/>
          </a:xfrm>
          <a:prstGeom prst="wedgeRoundRectCallout">
            <a:avLst>
              <a:gd name="adj1" fmla="val -1838"/>
              <a:gd name="adj2" fmla="val -21046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Schema for programs that take 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672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28393" y="3632997"/>
            <a:ext cx="4119784" cy="48735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8" y="67886"/>
            <a:ext cx="8847220" cy="7296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Naïve template breaks down on Rainfall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057" y="1397181"/>
            <a:ext cx="868068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;; rainfall : list-of-number -&gt; number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>
                <a:latin typeface="Courier"/>
                <a:cs typeface="Courier"/>
              </a:rPr>
              <a:t>;; compute average of non-</a:t>
            </a:r>
            <a:r>
              <a:rPr lang="en-US" sz="2400" dirty="0" err="1">
                <a:latin typeface="Courier"/>
                <a:cs typeface="Courier"/>
              </a:rPr>
              <a:t>neg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nums</a:t>
            </a:r>
            <a:r>
              <a:rPr lang="en-US" sz="2400" dirty="0">
                <a:latin typeface="Courier"/>
                <a:cs typeface="Courier"/>
              </a:rPr>
              <a:t> before -999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b="1" dirty="0">
                <a:latin typeface="Courier"/>
                <a:cs typeface="Courier"/>
              </a:rPr>
              <a:t>define</a:t>
            </a:r>
            <a:r>
              <a:rPr lang="en-US" sz="2400" dirty="0">
                <a:latin typeface="Courier"/>
                <a:cs typeface="Courier"/>
              </a:rPr>
              <a:t> (rainfall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b="1" dirty="0" err="1">
                <a:latin typeface="Courier"/>
                <a:cs typeface="Courier"/>
              </a:rPr>
              <a:t>cond</a:t>
            </a:r>
            <a:r>
              <a:rPr lang="en-US" sz="2400" dirty="0">
                <a:latin typeface="Courier"/>
                <a:cs typeface="Courier"/>
              </a:rPr>
              <a:t> [(empty?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 ...]</a:t>
            </a:r>
            <a:br>
              <a:rPr lang="en-US" sz="2400" dirty="0">
                <a:latin typeface="Courier"/>
                <a:cs typeface="Courier"/>
              </a:rPr>
            </a:br>
            <a:r>
              <a:rPr lang="en-US" sz="2400" dirty="0" smtClean="0">
                <a:latin typeface="Courier"/>
                <a:cs typeface="Courier"/>
              </a:rPr>
              <a:t>        [</a:t>
            </a:r>
            <a:r>
              <a:rPr lang="en-US" sz="2400" dirty="0">
                <a:latin typeface="Courier"/>
                <a:cs typeface="Courier"/>
              </a:rPr>
              <a:t>(cons?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.</a:t>
            </a:r>
            <a:r>
              <a:rPr lang="en-US" sz="2400" dirty="0">
                <a:latin typeface="Courier"/>
                <a:cs typeface="Courier"/>
              </a:rPr>
              <a:t>.. (first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         .</a:t>
            </a:r>
            <a:r>
              <a:rPr lang="en-US" sz="2400" dirty="0">
                <a:latin typeface="Courier"/>
                <a:cs typeface="Courier"/>
              </a:rPr>
              <a:t>.. (rainfall (rest </a:t>
            </a:r>
            <a:r>
              <a:rPr lang="en-US" sz="2400" dirty="0" err="1">
                <a:latin typeface="Courier"/>
                <a:cs typeface="Courier"/>
              </a:rPr>
              <a:t>alon</a:t>
            </a:r>
            <a:r>
              <a:rPr lang="en-US" sz="2400" dirty="0">
                <a:latin typeface="Courier"/>
                <a:cs typeface="Courier"/>
              </a:rPr>
              <a:t>)) ...])) 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667" y="4261523"/>
            <a:ext cx="6554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Template computes average from average of “rest” of list and one additional element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0114" y="5633386"/>
            <a:ext cx="5275624" cy="9541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accent2"/>
                </a:solidFill>
              </a:rPr>
              <a:t>Template applies for functions that involve only one “traversal” task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381" y="5642863"/>
            <a:ext cx="2407437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Course hadn’t discussed this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6260039" y="2401587"/>
            <a:ext cx="2645699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Rainfall is a more advanced problem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7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3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8" y="67886"/>
            <a:ext cx="8847220" cy="7296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Valid Approaches to Rainfall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18" y="810378"/>
            <a:ext cx="8188159" cy="34470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;; rainfall : list-of-</a:t>
            </a:r>
            <a:r>
              <a:rPr lang="en-US" sz="2000" dirty="0" smtClean="0">
                <a:latin typeface="Courier"/>
                <a:cs typeface="Courier"/>
              </a:rPr>
              <a:t>number number number </a:t>
            </a:r>
            <a:r>
              <a:rPr lang="en-US" sz="2000" dirty="0">
                <a:latin typeface="Courier"/>
                <a:cs typeface="Courier"/>
              </a:rPr>
              <a:t>-&gt; number</a:t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>
                <a:latin typeface="Courier"/>
                <a:cs typeface="Courier"/>
              </a:rPr>
              <a:t>;; compute average of non-</a:t>
            </a:r>
            <a:r>
              <a:rPr lang="en-US" sz="2000" dirty="0" err="1">
                <a:latin typeface="Courier"/>
                <a:cs typeface="Courier"/>
              </a:rPr>
              <a:t>neg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nums</a:t>
            </a:r>
            <a:r>
              <a:rPr lang="en-US" sz="2000" dirty="0">
                <a:latin typeface="Courier"/>
                <a:cs typeface="Courier"/>
              </a:rPr>
              <a:t> before -999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b="1" dirty="0">
                <a:latin typeface="Courier"/>
                <a:cs typeface="Courier"/>
              </a:rPr>
              <a:t>define</a:t>
            </a:r>
            <a:r>
              <a:rPr lang="en-US" sz="2000" dirty="0">
                <a:latin typeface="Courier"/>
                <a:cs typeface="Courier"/>
              </a:rPr>
              <a:t> (rainfall </a:t>
            </a:r>
            <a:r>
              <a:rPr lang="en-US" sz="2000" dirty="0" err="1" smtClean="0">
                <a:latin typeface="Courier"/>
                <a:cs typeface="Courier"/>
              </a:rPr>
              <a:t>alon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"/>
                <a:cs typeface="Courier"/>
              </a:rPr>
              <a:t>sum count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cond</a:t>
            </a:r>
            <a:r>
              <a:rPr lang="en-US" sz="2000" dirty="0">
                <a:latin typeface="Courier"/>
                <a:cs typeface="Courier"/>
              </a:rPr>
              <a:t> [(empty? </a:t>
            </a:r>
            <a:r>
              <a:rPr lang="en-US" sz="2000" dirty="0" err="1">
                <a:latin typeface="Courier"/>
                <a:cs typeface="Courier"/>
              </a:rPr>
              <a:t>alon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(/ sum count)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  <a:r>
              <a:rPr lang="en-US" sz="2000" dirty="0">
                <a:latin typeface="Courier"/>
                <a:cs typeface="Courier"/>
              </a:rPr>
              <a:t/>
            </a:r>
            <a:br>
              <a:rPr lang="en-US" sz="2000" dirty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smtClean="0">
                <a:latin typeface="Courier"/>
                <a:cs typeface="Courier"/>
              </a:rPr>
              <a:t>[(</a:t>
            </a:r>
            <a:r>
              <a:rPr lang="en-US" sz="2000" dirty="0">
                <a:latin typeface="Courier"/>
                <a:cs typeface="Courier"/>
              </a:rPr>
              <a:t>cons? </a:t>
            </a:r>
            <a:r>
              <a:rPr lang="en-US" sz="2000" dirty="0" err="1">
                <a:latin typeface="Courier"/>
                <a:cs typeface="Courier"/>
              </a:rPr>
              <a:t>alon</a:t>
            </a:r>
            <a:r>
              <a:rPr lang="en-US" sz="2000" dirty="0">
                <a:latin typeface="Courier"/>
                <a:cs typeface="Courier"/>
              </a:rPr>
              <a:t>)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b="1" dirty="0" smtClean="0">
                <a:latin typeface="Courier"/>
                <a:cs typeface="Courier"/>
              </a:rPr>
              <a:t>if</a:t>
            </a:r>
            <a:r>
              <a:rPr lang="en-US" sz="2000" dirty="0" smtClean="0">
                <a:latin typeface="Courier"/>
                <a:cs typeface="Courier"/>
              </a:rPr>
              <a:t> (&gt;= 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first </a:t>
            </a:r>
            <a:r>
              <a:rPr lang="en-US" sz="2000" dirty="0" err="1">
                <a:latin typeface="Courier"/>
                <a:cs typeface="Courier"/>
              </a:rPr>
              <a:t>alon</a:t>
            </a:r>
            <a:r>
              <a:rPr lang="en-US" sz="2000" dirty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0)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      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(rainfall (rest </a:t>
            </a:r>
            <a:r>
              <a:rPr lang="en-US" sz="2000" dirty="0" err="1" smtClean="0">
                <a:latin typeface="Courier"/>
                <a:cs typeface="Courier"/>
              </a:rPr>
              <a:t>alon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           (+ sum (first </a:t>
            </a:r>
            <a:r>
              <a:rPr lang="en-US" sz="2000" dirty="0" err="1" smtClean="0">
                <a:latin typeface="Courier"/>
                <a:cs typeface="Courier"/>
              </a:rPr>
              <a:t>alon</a:t>
            </a:r>
            <a:r>
              <a:rPr lang="en-US" sz="2000" dirty="0" smtClean="0">
                <a:latin typeface="Courier"/>
                <a:cs typeface="Courier"/>
              </a:rPr>
              <a:t>))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           (add1 count))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 (rainfall (rest </a:t>
            </a:r>
            <a:r>
              <a:rPr lang="en-US" sz="2000" dirty="0" err="1" smtClean="0">
                <a:latin typeface="Courier"/>
                <a:cs typeface="Courier"/>
              </a:rPr>
              <a:t>alon</a:t>
            </a:r>
            <a:r>
              <a:rPr lang="en-US" sz="2000" dirty="0" smtClean="0">
                <a:latin typeface="Courier"/>
                <a:cs typeface="Courier"/>
              </a:rPr>
              <a:t>) sum count))]))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7178" y="2763996"/>
            <a:ext cx="7418593" cy="4093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;; rainfall : list-of-number -&gt; number</a:t>
            </a:r>
            <a:br>
              <a:rPr lang="en-US" sz="2000" dirty="0" smtClean="0">
                <a:latin typeface="Courier"/>
                <a:cs typeface="Courier"/>
              </a:rPr>
            </a:br>
            <a:r>
              <a:rPr lang="en-US" sz="2000" dirty="0" smtClean="0">
                <a:latin typeface="Courier"/>
                <a:cs typeface="Courier"/>
              </a:rPr>
              <a:t>;; compute average of non-</a:t>
            </a:r>
            <a:r>
              <a:rPr lang="en-US" sz="2000" dirty="0" err="1" smtClean="0">
                <a:latin typeface="Courier"/>
                <a:cs typeface="Courier"/>
              </a:rPr>
              <a:t>neg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nums</a:t>
            </a:r>
            <a:r>
              <a:rPr lang="en-US" sz="2000" dirty="0" smtClean="0">
                <a:latin typeface="Courier"/>
                <a:cs typeface="Courier"/>
              </a:rPr>
              <a:t> before -999 </a:t>
            </a:r>
          </a:p>
          <a:p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b="1" dirty="0">
                <a:latin typeface="Courier"/>
                <a:cs typeface="Courier"/>
              </a:rPr>
              <a:t>define</a:t>
            </a:r>
            <a:r>
              <a:rPr lang="en-US" sz="2000" dirty="0">
                <a:latin typeface="Courier"/>
                <a:cs typeface="Courier"/>
              </a:rPr>
              <a:t> (rainfall </a:t>
            </a:r>
            <a:r>
              <a:rPr lang="en-US" sz="2000" dirty="0" err="1" smtClean="0">
                <a:latin typeface="Courier"/>
                <a:cs typeface="Courier"/>
              </a:rPr>
              <a:t>alon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(</a:t>
            </a:r>
            <a:r>
              <a:rPr lang="en-US" sz="2000" b="1" dirty="0" smtClean="0">
                <a:latin typeface="Courier"/>
                <a:cs typeface="Courier"/>
              </a:rPr>
              <a:t>let*</a:t>
            </a:r>
            <a:r>
              <a:rPr lang="en-US" sz="2000" dirty="0" smtClean="0">
                <a:latin typeface="Courier"/>
                <a:cs typeface="Courier"/>
              </a:rPr>
              <a:t> ([</a:t>
            </a:r>
            <a:r>
              <a:rPr lang="en-US" sz="2000" dirty="0" err="1" smtClean="0">
                <a:latin typeface="Courier"/>
                <a:cs typeface="Courier"/>
              </a:rPr>
              <a:t>cleannums</a:t>
            </a:r>
            <a:r>
              <a:rPr lang="en-US" sz="2000" dirty="0" smtClean="0">
                <a:latin typeface="Courier"/>
                <a:cs typeface="Courier"/>
              </a:rPr>
              <a:t> (</a:t>
            </a:r>
            <a:r>
              <a:rPr lang="en-US" sz="2000" b="1" dirty="0" smtClean="0">
                <a:solidFill>
                  <a:srgbClr val="FF6600"/>
                </a:solidFill>
                <a:latin typeface="Courier"/>
                <a:cs typeface="Courier"/>
              </a:rPr>
              <a:t>filter</a:t>
            </a:r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non-</a:t>
            </a:r>
            <a:r>
              <a:rPr lang="en-US" sz="2000" dirty="0" err="1" smtClean="0">
                <a:latin typeface="Courier"/>
                <a:cs typeface="Courier"/>
              </a:rPr>
              <a:t>neg</a:t>
            </a:r>
            <a:r>
              <a:rPr lang="en-US" sz="2000" dirty="0" smtClean="0">
                <a:latin typeface="Courier"/>
                <a:cs typeface="Courier"/>
              </a:rPr>
              <a:t>? </a:t>
            </a:r>
            <a:r>
              <a:rPr lang="en-US" sz="2000" dirty="0" err="1" smtClean="0">
                <a:latin typeface="Courier"/>
                <a:cs typeface="Courier"/>
              </a:rPr>
              <a:t>alon</a:t>
            </a:r>
            <a:r>
              <a:rPr lang="en-US" sz="2000" dirty="0" smtClean="0">
                <a:latin typeface="Courier"/>
                <a:cs typeface="Courier"/>
              </a:rPr>
              <a:t>)]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[total (</a:t>
            </a:r>
            <a:r>
              <a:rPr lang="en-US" sz="2000" b="1" dirty="0" smtClean="0">
                <a:solidFill>
                  <a:srgbClr val="FF6600"/>
                </a:solidFill>
                <a:latin typeface="Courier"/>
                <a:cs typeface="Courier"/>
              </a:rPr>
              <a:t>sum</a:t>
            </a:r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cleannums</a:t>
            </a:r>
            <a:r>
              <a:rPr lang="en-US" sz="2000" dirty="0" smtClean="0">
                <a:latin typeface="Courier"/>
                <a:cs typeface="Courier"/>
              </a:rPr>
              <a:t>)]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[count (</a:t>
            </a:r>
            <a:r>
              <a:rPr lang="en-US" sz="2000" b="1" dirty="0" smtClean="0">
                <a:solidFill>
                  <a:srgbClr val="FF6600"/>
                </a:solidFill>
                <a:latin typeface="Courier"/>
                <a:cs typeface="Courier"/>
              </a:rPr>
              <a:t>length</a:t>
            </a:r>
            <a:r>
              <a:rPr lang="en-US" sz="2000" dirty="0" smtClean="0">
                <a:solidFill>
                  <a:srgbClr val="FF6600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cleannums</a:t>
            </a:r>
            <a:r>
              <a:rPr lang="en-US" sz="2000" dirty="0" smtClean="0">
                <a:latin typeface="Courier"/>
                <a:cs typeface="Courier"/>
              </a:rPr>
              <a:t>)])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(</a:t>
            </a:r>
            <a:r>
              <a:rPr lang="en-US" sz="2000" b="1" dirty="0" err="1">
                <a:latin typeface="Courier"/>
                <a:cs typeface="Courier"/>
              </a:rPr>
              <a:t>cond</a:t>
            </a:r>
            <a:r>
              <a:rPr lang="en-US" sz="2000" dirty="0">
                <a:latin typeface="Courier"/>
                <a:cs typeface="Courier"/>
              </a:rPr>
              <a:t> [(empty? </a:t>
            </a:r>
            <a:r>
              <a:rPr lang="en-US" sz="2000" dirty="0" err="1" smtClean="0">
                <a:latin typeface="Courier"/>
                <a:cs typeface="Courier"/>
              </a:rPr>
              <a:t>cleannums</a:t>
            </a:r>
            <a:r>
              <a:rPr lang="en-US" sz="2000" dirty="0" smtClean="0">
                <a:latin typeface="Courier"/>
                <a:cs typeface="Courier"/>
              </a:rPr>
              <a:t>) -1]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          [(</a:t>
            </a:r>
            <a:r>
              <a:rPr lang="en-US" sz="2000" dirty="0">
                <a:latin typeface="Courier"/>
                <a:cs typeface="Courier"/>
              </a:rPr>
              <a:t>cons? </a:t>
            </a:r>
            <a:r>
              <a:rPr lang="en-US" sz="2000" dirty="0" err="1" smtClean="0">
                <a:latin typeface="Courier"/>
                <a:cs typeface="Courier"/>
              </a:rPr>
              <a:t>cleanums</a:t>
            </a:r>
            <a:r>
              <a:rPr lang="en-US" sz="2000" dirty="0" smtClean="0">
                <a:latin typeface="Courier"/>
                <a:cs typeface="Courier"/>
              </a:rPr>
              <a:t>) </a:t>
            </a:r>
            <a:r>
              <a:rPr lang="en-US" sz="2000" dirty="0" smtClean="0">
                <a:latin typeface="Courier"/>
                <a:cs typeface="Courier"/>
              </a:rPr>
              <a:t>(/ total count)])))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b="1" dirty="0" smtClean="0">
                <a:latin typeface="Courier"/>
                <a:cs typeface="Courier"/>
              </a:rPr>
              <a:t>define</a:t>
            </a:r>
            <a:r>
              <a:rPr lang="en-US" sz="2000" dirty="0" smtClean="0">
                <a:latin typeface="Courier"/>
                <a:cs typeface="Courier"/>
              </a:rPr>
              <a:t> (sum </a:t>
            </a:r>
            <a:r>
              <a:rPr lang="en-US" sz="2000" dirty="0" err="1" smtClean="0">
                <a:latin typeface="Courier"/>
                <a:cs typeface="Courier"/>
              </a:rPr>
              <a:t>alon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(</a:t>
            </a:r>
            <a:r>
              <a:rPr lang="en-US" sz="2000" b="1" dirty="0" err="1" smtClean="0">
                <a:latin typeface="Courier"/>
                <a:cs typeface="Courier"/>
              </a:rPr>
              <a:t>cond</a:t>
            </a:r>
            <a:r>
              <a:rPr lang="en-US" sz="2000" dirty="0" smtClean="0">
                <a:latin typeface="Courier"/>
                <a:cs typeface="Courier"/>
              </a:rPr>
              <a:t> [(empty? </a:t>
            </a:r>
            <a:r>
              <a:rPr lang="en-US" sz="2000" dirty="0" err="1" smtClean="0">
                <a:latin typeface="Courier"/>
                <a:cs typeface="Courier"/>
              </a:rPr>
              <a:t>alon</a:t>
            </a:r>
            <a:r>
              <a:rPr lang="en-US" sz="2000" dirty="0" smtClean="0">
                <a:latin typeface="Courier"/>
                <a:cs typeface="Courier"/>
              </a:rPr>
              <a:t>) 0]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[(cons? </a:t>
            </a:r>
            <a:r>
              <a:rPr lang="en-US" sz="2000" dirty="0" err="1" smtClean="0">
                <a:latin typeface="Courier"/>
                <a:cs typeface="Courier"/>
              </a:rPr>
              <a:t>alon</a:t>
            </a:r>
            <a:r>
              <a:rPr lang="en-US" sz="2000" dirty="0" smtClean="0">
                <a:latin typeface="Courier"/>
                <a:cs typeface="Courier"/>
              </a:rPr>
              <a:t>) (+ (first </a:t>
            </a:r>
            <a:r>
              <a:rPr lang="en-US" sz="2000" dirty="0" err="1" smtClean="0">
                <a:latin typeface="Courier"/>
                <a:cs typeface="Courier"/>
              </a:rPr>
              <a:t>alon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             (sum (rest </a:t>
            </a:r>
            <a:r>
              <a:rPr lang="en-US" sz="2000" dirty="0" err="1" smtClean="0">
                <a:latin typeface="Courier"/>
                <a:cs typeface="Courier"/>
              </a:rPr>
              <a:t>alon</a:t>
            </a:r>
            <a:r>
              <a:rPr lang="en-US" sz="2000" dirty="0" smtClean="0">
                <a:latin typeface="Courier"/>
                <a:cs typeface="Courier"/>
              </a:rPr>
              <a:t>))]))</a:t>
            </a:r>
            <a:endParaRPr lang="en-US" sz="2000" dirty="0" smtClean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7218" y="1525843"/>
            <a:ext cx="176125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Use Accumulators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2836" y="5336477"/>
            <a:ext cx="1835072" cy="101566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00"/>
                </a:solidFill>
              </a:rPr>
              <a:t>Decompose and Use Known Functions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518" y="3840470"/>
            <a:ext cx="2102489" cy="22997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Course had covered accumulators and all of the “known”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623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7372" y="930632"/>
            <a:ext cx="6757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Students had seen multiple ways to </a:t>
            </a:r>
          </a:p>
          <a:p>
            <a:pPr algn="ctr"/>
            <a:r>
              <a:rPr lang="en-US" sz="2800" dirty="0" smtClean="0"/>
              <a:t>approach Rainfall </a:t>
            </a:r>
          </a:p>
          <a:p>
            <a:pPr algn="ctr"/>
            <a:r>
              <a:rPr lang="en-US" sz="2800" dirty="0" smtClean="0"/>
              <a:t>(though not traversal-based decomposition)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Which would they try first?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Would they change approaches mid-stream?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25975" y="5476151"/>
            <a:ext cx="6517256" cy="95410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Haven’t found </a:t>
            </a:r>
            <a:r>
              <a:rPr lang="en-US" sz="2800" dirty="0" smtClean="0">
                <a:solidFill>
                  <a:schemeClr val="bg1"/>
                </a:solidFill>
              </a:rPr>
              <a:t>prior research </a:t>
            </a:r>
            <a:r>
              <a:rPr lang="en-US" sz="2800" dirty="0">
                <a:solidFill>
                  <a:schemeClr val="bg1"/>
                </a:solidFill>
              </a:rPr>
              <a:t>on how students navigate multiple schemas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3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Interview (post talk-aloud) 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61" y="1417638"/>
            <a:ext cx="8845375" cy="52343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600" dirty="0" smtClean="0"/>
              <a:t>Was the problem statement clear when you read it</a:t>
            </a:r>
            <a:r>
              <a:rPr lang="en-US" sz="2600" dirty="0"/>
              <a:t>? </a:t>
            </a:r>
            <a:endParaRPr lang="en-US" sz="2600" dirty="0" smtClean="0"/>
          </a:p>
          <a:p>
            <a:pPr>
              <a:lnSpc>
                <a:spcPct val="60000"/>
              </a:lnSpc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2600" dirty="0" smtClean="0"/>
              <a:t>What </a:t>
            </a:r>
            <a:r>
              <a:rPr lang="en-US" sz="2600" dirty="0"/>
              <a:t>did you think of doing </a:t>
            </a:r>
            <a:r>
              <a:rPr lang="en-US" sz="2600" dirty="0" smtClean="0"/>
              <a:t>first</a:t>
            </a:r>
            <a:r>
              <a:rPr lang="en-US" sz="2600" dirty="0"/>
              <a:t>? Were you reminded of a construct </a:t>
            </a:r>
            <a:r>
              <a:rPr lang="en-US" sz="2600" dirty="0" smtClean="0"/>
              <a:t>[or] general </a:t>
            </a:r>
            <a:r>
              <a:rPr lang="en-US" sz="2600" dirty="0"/>
              <a:t>structure of solution that you </a:t>
            </a:r>
            <a:r>
              <a:rPr lang="en-US" sz="2600" dirty="0" smtClean="0"/>
              <a:t>thought </a:t>
            </a:r>
            <a:r>
              <a:rPr lang="en-US" sz="2600" dirty="0"/>
              <a:t>would be useful? </a:t>
            </a:r>
            <a:endParaRPr lang="en-US" sz="2600" dirty="0" smtClean="0"/>
          </a:p>
          <a:p>
            <a:pPr>
              <a:lnSpc>
                <a:spcPct val="6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 smtClean="0"/>
              <a:t>Did </a:t>
            </a:r>
            <a:r>
              <a:rPr lang="en-US" sz="2600" dirty="0"/>
              <a:t>you feel stuck at any point while </a:t>
            </a:r>
            <a:r>
              <a:rPr lang="en-US" sz="2600" dirty="0" smtClean="0"/>
              <a:t>working?</a:t>
            </a:r>
          </a:p>
          <a:p>
            <a:pPr>
              <a:lnSpc>
                <a:spcPct val="70000"/>
              </a:lnSpc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2600" dirty="0" smtClean="0"/>
              <a:t>Describe your code’s approach to solving the problem</a:t>
            </a:r>
            <a:r>
              <a:rPr lang="en-US" sz="2600" dirty="0"/>
              <a:t>. </a:t>
            </a:r>
            <a:endParaRPr lang="en-US" sz="2600" dirty="0" smtClean="0"/>
          </a:p>
          <a:p>
            <a:pPr>
              <a:lnSpc>
                <a:spcPct val="70000"/>
              </a:lnSpc>
            </a:pP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2600" dirty="0" smtClean="0"/>
              <a:t>Were the program design techniques taught in class helpful to you when solving this problem? </a:t>
            </a:r>
          </a:p>
          <a:p>
            <a:pPr>
              <a:lnSpc>
                <a:spcPct val="70000"/>
              </a:lnSpc>
            </a:pPr>
            <a:endParaRPr lang="en-US" sz="2600" dirty="0" smtClean="0"/>
          </a:p>
          <a:p>
            <a:pPr>
              <a:lnSpc>
                <a:spcPct val="110000"/>
              </a:lnSpc>
            </a:pPr>
            <a:r>
              <a:rPr lang="en-US" sz="2600" dirty="0" smtClean="0"/>
              <a:t>Did you use program design techniques not taught in class? </a:t>
            </a:r>
          </a:p>
        </p:txBody>
      </p:sp>
    </p:spTree>
    <p:extLst>
      <p:ext uri="{BB962C8B-B14F-4D97-AF65-F5344CB8AC3E}">
        <p14:creationId xmlns:p14="http://schemas.microsoft.com/office/powerpoint/2010/main" val="276882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798" y="1437342"/>
            <a:ext cx="8264468" cy="3816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Design </a:t>
            </a:r>
            <a:r>
              <a:rPr lang="en-US" sz="2800" dirty="0"/>
              <a:t>a program called rainfall that consumes a list of </a:t>
            </a:r>
            <a:r>
              <a:rPr lang="en-US" sz="2800" dirty="0" smtClean="0"/>
              <a:t>numbers </a:t>
            </a:r>
            <a:r>
              <a:rPr lang="en-US" sz="2800" i="1" dirty="0">
                <a:solidFill>
                  <a:srgbClr val="4F81BD"/>
                </a:solidFill>
              </a:rPr>
              <a:t>representing daily rainfall readings</a:t>
            </a:r>
            <a:r>
              <a:rPr lang="en-US" sz="2800" dirty="0"/>
              <a:t>. The list may contain the number -999 </a:t>
            </a:r>
            <a:r>
              <a:rPr lang="en-US" sz="2800" i="1" dirty="0">
                <a:solidFill>
                  <a:srgbClr val="4F81BD"/>
                </a:solidFill>
              </a:rPr>
              <a:t>indicating the end of the data of interest</a:t>
            </a:r>
            <a:r>
              <a:rPr lang="en-US" sz="2800" dirty="0"/>
              <a:t>. Produce the average of the non-negative values in the list up to the </a:t>
            </a:r>
            <a:r>
              <a:rPr lang="en-US" sz="2800" dirty="0" smtClean="0"/>
              <a:t>first </a:t>
            </a:r>
            <a:r>
              <a:rPr lang="en-US" sz="2800" dirty="0"/>
              <a:t>-999 </a:t>
            </a:r>
            <a:r>
              <a:rPr lang="en-US" sz="2800" i="1" dirty="0">
                <a:solidFill>
                  <a:srgbClr val="4F81BD"/>
                </a:solidFill>
              </a:rPr>
              <a:t>(if it shows up)</a:t>
            </a:r>
            <a:r>
              <a:rPr lang="en-US" sz="2800" dirty="0"/>
              <a:t>. There may be negative numbers other than -999 in the list </a:t>
            </a:r>
            <a:r>
              <a:rPr lang="en-US" sz="2800" i="1" dirty="0">
                <a:solidFill>
                  <a:schemeClr val="accent1"/>
                </a:solidFill>
              </a:rPr>
              <a:t>representing faulty </a:t>
            </a:r>
            <a:r>
              <a:rPr lang="en-US" sz="2800" i="1" dirty="0" smtClean="0">
                <a:solidFill>
                  <a:schemeClr val="accent1"/>
                </a:solidFill>
              </a:rPr>
              <a:t>readings</a:t>
            </a:r>
            <a:r>
              <a:rPr lang="en-US" sz="2800" dirty="0"/>
              <a:t>. </a:t>
            </a:r>
            <a:r>
              <a:rPr lang="en-US" sz="2800" i="1" dirty="0">
                <a:solidFill>
                  <a:schemeClr val="accent2"/>
                </a:solidFill>
              </a:rPr>
              <a:t>If you cannot compute the average for whatever reason, return -1. </a:t>
            </a:r>
            <a:endParaRPr lang="en-US" sz="2800" i="1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4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1355</Words>
  <Application>Microsoft Macintosh PowerPoint</Application>
  <PresentationFormat>On-screen Show (4:3)</PresentationFormat>
  <Paragraphs>178</Paragraphs>
  <Slides>16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Sometimes, Rainfall Accumulates: Talk-alouds with novice  functional programmers</vt:lpstr>
      <vt:lpstr>PowerPoint Presentation</vt:lpstr>
      <vt:lpstr>PowerPoint Presentation</vt:lpstr>
      <vt:lpstr>Course Context</vt:lpstr>
      <vt:lpstr>Naïve template breaks down on Rainfall</vt:lpstr>
      <vt:lpstr>Valid Approaches to Rainfall</vt:lpstr>
      <vt:lpstr>PowerPoint Presentation</vt:lpstr>
      <vt:lpstr>Interview (post talk-aloud)  Questions</vt:lpstr>
      <vt:lpstr>PowerPoint Presentation</vt:lpstr>
      <vt:lpstr>PowerPoint Presentation</vt:lpstr>
      <vt:lpstr>Student #1</vt:lpstr>
      <vt:lpstr>Student #2</vt:lpstr>
      <vt:lpstr>PowerPoint Presentation</vt:lpstr>
      <vt:lpstr>PowerPoint Presentation</vt:lpstr>
      <vt:lpstr>PowerPoint Presentation</vt:lpstr>
      <vt:lpstr>Takeaways</vt:lpstr>
    </vt:vector>
  </TitlesOfParts>
  <Manager/>
  <Company>WPI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Sometimes, Rainfall Accumulates: Talk-alouds with novice programmers</dc:title>
  <dc:subject/>
  <dc:creator>Kathi Fisler</dc:creator>
  <cp:keywords/>
  <dc:description/>
  <cp:lastModifiedBy>Kathi Fisler</cp:lastModifiedBy>
  <cp:revision>72</cp:revision>
  <dcterms:created xsi:type="dcterms:W3CDTF">2017-08-12T14:33:34Z</dcterms:created>
  <dcterms:modified xsi:type="dcterms:W3CDTF">2017-08-18T17:51:05Z</dcterms:modified>
  <cp:category/>
</cp:coreProperties>
</file>