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Inconsolata" panose="00000509000000000000" pitchFamily="49" charset="0"/>
      <p:regular r:id="rId16"/>
      <p:bold r:id="rId17"/>
    </p:embeddedFont>
    <p:embeddedFont>
      <p:font typeface="Palanquin"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4F1EBD-2940-4A0C-8745-77959DB1F01D}">
  <a:tblStyle styleId="{984F1EBD-2940-4A0C-8745-77959DB1F01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Looking at the ratings vertically across sessions, we also found cases of non-linear progressions of skills, for example, a regression from relational to unistructural in sessions 2 and 3.</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This could be explained by several things --- one, students may have not internalized the skill well enough to stay consistent at a level in later sessions</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Or the design of the problems may have pushed the students towards particular levels</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Or that these drops in skill level may reflect how well students can scale their skills towards more complex problems</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Our contributions include a multidimensional taxonomy that captures different skills within an introductory course, as well as differences in ways students develop in these skills </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In the paper, we present 2 ways of using this taxonomy within a course</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First, instructors can give a set of problems students can attempt at multiple points in a course, and then use the taxonomy to gauge their skill levels</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Another, which is what we did in this work, is to give students a sequence of increasingly difficult problems, apply the taxonomy, and see whether students can scale their skills or whether their skills break down at certain levels of problem complexity</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However, when using the taxonomy, we still need to be aware of the subtleties in the design of the problems when drawing conclusions about students' progress</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In future work, we would like to see whether there are relationships between skills, for example, does performance in one skill indicate or depend on progress in other skills?</a:t>
            </a:r>
          </a:p>
          <a:p>
            <a:pPr lvl="0">
              <a:spcBef>
                <a:spcPts val="0"/>
              </a:spcBef>
              <a:buClr>
                <a:schemeClr val="dk1"/>
              </a:buClr>
              <a:buSzPct val="91666"/>
              <a:buFont typeface="Arial"/>
              <a:buNone/>
            </a:pPr>
            <a:r>
              <a:rPr lang="en" sz="1200">
                <a:latin typeface="Palanquin"/>
                <a:ea typeface="Palanquin"/>
                <a:cs typeface="Palanquin"/>
                <a:sym typeface="Palanquin"/>
              </a:rPr>
              <a:t>- We're also looking for ways to validate our work further, such as looking at whether the taxonomy differentiates students in the same ways as human instructors would</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A question that we ask, particularly in intro-level programming courses, is how do we track the development of students' programming skills?</a:t>
            </a: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‎Since we're looking at skill development, this also suggests that there are different levels at which these skills are learned or understood. How then do we categorize these different levels of skill?</a:t>
            </a: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‎Some work in CSEd have looked at these questions from the perspective of the SOLO taxonomy, which captures the different levels of complexity at which concepts are understood.</a:t>
            </a:r>
          </a:p>
          <a:p>
            <a:pPr lvl="0" rtl="0">
              <a:lnSpc>
                <a:spcPct val="115000"/>
              </a:lnSpc>
              <a:spcBef>
                <a:spcPts val="0"/>
              </a:spcBef>
              <a:spcAft>
                <a:spcPts val="0"/>
              </a:spcAft>
              <a:buClr>
                <a:schemeClr val="dk1"/>
              </a:buClr>
              <a:buSzPct val="91666"/>
              <a:buFont typeface="Arial"/>
              <a:buNone/>
            </a:pPr>
            <a:endParaRPr sz="1200">
              <a:latin typeface="Palanquin"/>
              <a:ea typeface="Palanquin"/>
              <a:cs typeface="Palanquin"/>
              <a:sym typeface="Palanquin"/>
            </a:endParaRP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SOLO has 5 levels, the lowest of which is prestructural, where there is little to no understanding of a particular target concept</a:t>
            </a: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‎In unistructural, a single aspect of the concept is learned...</a:t>
            </a: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‎And in multistructural, several aspects of a concept is learned, but there are still no integrating connections between them.</a:t>
            </a: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‎These connections are established when there is a relational level of understanding</a:t>
            </a:r>
          </a:p>
          <a:p>
            <a:pPr lvl="0" rtl="0">
              <a:lnSpc>
                <a:spcPct val="115000"/>
              </a:lnSpc>
              <a:spcBef>
                <a:spcPts val="0"/>
              </a:spcBef>
              <a:spcAft>
                <a:spcPts val="0"/>
              </a:spcAft>
              <a:buClr>
                <a:schemeClr val="dk1"/>
              </a:buClr>
              <a:buSzPct val="91666"/>
              <a:buFont typeface="Arial"/>
              <a:buNone/>
            </a:pPr>
            <a:r>
              <a:rPr lang="en" sz="1200">
                <a:latin typeface="Palanquin"/>
                <a:ea typeface="Palanquin"/>
                <a:cs typeface="Palanquin"/>
                <a:sym typeface="Palanquin"/>
              </a:rPr>
              <a:t>- ‎Which is pushed further in extended abstract when these concepts are used in other domains</a:t>
            </a:r>
          </a:p>
          <a:p>
            <a:pPr lvl="0" rtl="0">
              <a:lnSpc>
                <a:spcPct val="115000"/>
              </a:lnSpc>
              <a:spcBef>
                <a:spcPts val="0"/>
              </a:spcBef>
              <a:spcAft>
                <a:spcPts val="0"/>
              </a:spcAft>
              <a:buNone/>
            </a:pPr>
            <a:endParaRPr sz="1200">
              <a:latin typeface="Palanquin"/>
              <a:ea typeface="Palanquin"/>
              <a:cs typeface="Palanquin"/>
              <a:sym typeface="Palanqui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What previous work has done when using this taxonomy is that first, they identify a skill to be assessed</a:t>
            </a:r>
          </a:p>
          <a:p>
            <a:pPr lvl="0">
              <a:spcBef>
                <a:spcPts val="0"/>
              </a:spcBef>
              <a:buClr>
                <a:schemeClr val="dk1"/>
              </a:buClr>
              <a:buSzPct val="91666"/>
              <a:buFont typeface="Arial"/>
              <a:buNone/>
            </a:pPr>
            <a:r>
              <a:rPr lang="en" sz="1200">
                <a:latin typeface="Palanquin"/>
                <a:ea typeface="Palanquin"/>
                <a:cs typeface="Palanquin"/>
                <a:sym typeface="Palanquin"/>
              </a:rPr>
              <a:t>- ‎Then, they define the SOLO levels for that particular skill...</a:t>
            </a:r>
          </a:p>
          <a:p>
            <a:pPr lvl="0">
              <a:spcBef>
                <a:spcPts val="0"/>
              </a:spcBef>
              <a:buClr>
                <a:schemeClr val="dk1"/>
              </a:buClr>
              <a:buSzPct val="91666"/>
              <a:buFont typeface="Arial"/>
              <a:buNone/>
            </a:pPr>
            <a:r>
              <a:rPr lang="en" sz="1200">
                <a:latin typeface="Palanquin"/>
                <a:ea typeface="Palanquin"/>
                <a:cs typeface="Palanquin"/>
                <a:sym typeface="Palanquin"/>
              </a:rPr>
              <a:t>- ‎Which they then apply to student work on a single assessment and report the result relative to the taxonomy</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None/>
            </a:pPr>
            <a:r>
              <a:rPr lang="en" sz="1200">
                <a:latin typeface="Palanquin"/>
                <a:ea typeface="Palanquin"/>
                <a:cs typeface="Palanquin"/>
                <a:sym typeface="Palanquin"/>
              </a:rPr>
              <a:t>- We build on this model in several key ways</a:t>
            </a:r>
          </a:p>
          <a:p>
            <a:pPr lvl="0">
              <a:spcBef>
                <a:spcPts val="0"/>
              </a:spcBef>
              <a:buClr>
                <a:schemeClr val="dk1"/>
              </a:buClr>
              <a:buSzPct val="91666"/>
              <a:buFont typeface="Arial"/>
              <a:buNone/>
            </a:pPr>
            <a:r>
              <a:rPr lang="en" sz="1200">
                <a:latin typeface="Palanquin"/>
                <a:ea typeface="Palanquin"/>
                <a:cs typeface="Palanquin"/>
                <a:sym typeface="Palanquin"/>
              </a:rPr>
              <a:t>- Firstly, instead of a predefined taxonomy, we build ours using data we gathered from students</a:t>
            </a:r>
          </a:p>
          <a:p>
            <a:pPr lvl="0">
              <a:spcBef>
                <a:spcPts val="0"/>
              </a:spcBef>
              <a:buClr>
                <a:schemeClr val="dk1"/>
              </a:buClr>
              <a:buSzPct val="91666"/>
              <a:buFont typeface="Arial"/>
              <a:buNone/>
            </a:pPr>
            <a:r>
              <a:rPr lang="en" sz="1200">
                <a:latin typeface="Palanquin"/>
                <a:ea typeface="Palanquin"/>
                <a:cs typeface="Palanquin"/>
                <a:sym typeface="Palanquin"/>
              </a:rPr>
              <a:t>- ‎Second, we have multiple dimensions in our framework to capture different skills targeted by the course</a:t>
            </a:r>
          </a:p>
          <a:p>
            <a:pPr lvl="0">
              <a:spcBef>
                <a:spcPts val="0"/>
              </a:spcBef>
              <a:buClr>
                <a:schemeClr val="dk1"/>
              </a:buClr>
              <a:buSzPct val="91666"/>
              <a:buFont typeface="Arial"/>
              <a:buNone/>
            </a:pPr>
            <a:r>
              <a:rPr lang="en" sz="1200">
                <a:latin typeface="Palanquin"/>
                <a:ea typeface="Palanquin"/>
                <a:cs typeface="Palanquin"/>
                <a:sym typeface="Palanquin"/>
              </a:rPr>
              <a:t>- ‎And third, we used the taxonomy to assess student progress across several assessments in a course</a:t>
            </a:r>
          </a:p>
          <a:p>
            <a:pPr lv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I'll use this setup to frame the rest of the talk</a:t>
            </a:r>
          </a:p>
          <a:p>
            <a:pPr lvl="0">
              <a:spcBef>
                <a:spcPts val="0"/>
              </a:spcBef>
              <a:buClr>
                <a:schemeClr val="dk1"/>
              </a:buClr>
              <a:buSzPct val="91666"/>
              <a:buFont typeface="Arial"/>
              <a:buNone/>
            </a:pPr>
            <a:r>
              <a:rPr lang="en" sz="1200">
                <a:latin typeface="Palanquin"/>
                <a:ea typeface="Palanquin"/>
                <a:cs typeface="Palanquin"/>
                <a:sym typeface="Palanquin"/>
              </a:rPr>
              <a:t>- I'll first describe the context of the course we studied and the data we collected</a:t>
            </a:r>
          </a:p>
          <a:p>
            <a:pPr lvl="0">
              <a:spcBef>
                <a:spcPts val="0"/>
              </a:spcBef>
              <a:buClr>
                <a:schemeClr val="dk1"/>
              </a:buClr>
              <a:buSzPct val="91666"/>
              <a:buFont typeface="Arial"/>
              <a:buNone/>
            </a:pPr>
            <a:r>
              <a:rPr lang="en" sz="1200">
                <a:latin typeface="Palanquin"/>
                <a:ea typeface="Palanquin"/>
                <a:cs typeface="Palanquin"/>
                <a:sym typeface="Palanquin"/>
              </a:rPr>
              <a:t>- ‎Then I'll discuss how we used the data to build the taxonomy</a:t>
            </a:r>
          </a:p>
          <a:p>
            <a:pPr lvl="0">
              <a:spcBef>
                <a:spcPts val="0"/>
              </a:spcBef>
              <a:buClr>
                <a:schemeClr val="dk1"/>
              </a:buClr>
              <a:buSzPct val="91666"/>
              <a:buFont typeface="Arial"/>
              <a:buNone/>
            </a:pPr>
            <a:r>
              <a:rPr lang="en" sz="1200">
                <a:latin typeface="Palanquin"/>
                <a:ea typeface="Palanquin"/>
                <a:cs typeface="Palanquin"/>
                <a:sym typeface="Palanquin"/>
              </a:rPr>
              <a:t>- ‎Lastly, I'll talk about lessons we learned from using the framework to assess student skills at multiple points in the course</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The course in our study is a 7-week CS1 course based on the How to Design Programs curriculum that teaches the idea of a design recipe, which is a step-by-step process for designing programs</a:t>
            </a:r>
          </a:p>
          <a:p>
            <a:pPr lvl="0">
              <a:spcBef>
                <a:spcPts val="0"/>
              </a:spcBef>
              <a:buClr>
                <a:schemeClr val="dk1"/>
              </a:buClr>
              <a:buSzPct val="91666"/>
              <a:buFont typeface="Arial"/>
              <a:buNone/>
            </a:pPr>
            <a:r>
              <a:rPr lang="en" sz="1200">
                <a:latin typeface="Palanquin"/>
                <a:ea typeface="Palanquin"/>
                <a:cs typeface="Palanquin"/>
                <a:sym typeface="Palanquin"/>
              </a:rPr>
              <a:t>- For example, given the problem of writing a function to sum a list of numbers, students first describe the structure or shape of the input, in this case, a list of numbers that could either be empty or a recursive list composed of a number and a list of numbers, and then they write examples of input</a:t>
            </a:r>
          </a:p>
          <a:p>
            <a:pPr lvl="0">
              <a:spcBef>
                <a:spcPts val="0"/>
              </a:spcBef>
              <a:buClr>
                <a:schemeClr val="dk1"/>
              </a:buClr>
              <a:buSzPct val="91666"/>
              <a:buFont typeface="Arial"/>
              <a:buNone/>
            </a:pPr>
            <a:r>
              <a:rPr lang="en" sz="1200">
                <a:latin typeface="Palanquin"/>
                <a:ea typeface="Palanquin"/>
                <a:cs typeface="Palanquin"/>
                <a:sym typeface="Palanquin"/>
              </a:rPr>
              <a:t>- Second, they describe the function behavior by identifying the types of the input and expected output and then providing a short summary of what the function does</a:t>
            </a:r>
          </a:p>
          <a:p>
            <a:pPr lvl="0">
              <a:spcBef>
                <a:spcPts val="0"/>
              </a:spcBef>
              <a:buClr>
                <a:schemeClr val="dk1"/>
              </a:buClr>
              <a:buSzPct val="91666"/>
              <a:buFont typeface="Arial"/>
              <a:buNone/>
            </a:pPr>
            <a:r>
              <a:rPr lang="en" sz="1200">
                <a:latin typeface="Palanquin"/>
                <a:ea typeface="Palanquin"/>
                <a:cs typeface="Palanquin"/>
                <a:sym typeface="Palanquin"/>
              </a:rPr>
              <a:t>- Third, they write test cases or examples of function calls on specific inputs and their expected outputs</a:t>
            </a:r>
          </a:p>
          <a:p>
            <a:pPr lvl="0">
              <a:spcBef>
                <a:spcPts val="0"/>
              </a:spcBef>
              <a:buClr>
                <a:schemeClr val="dk1"/>
              </a:buClr>
              <a:buSzPct val="91666"/>
              <a:buFont typeface="Arial"/>
              <a:buNone/>
            </a:pPr>
            <a:r>
              <a:rPr lang="en" sz="1200">
                <a:latin typeface="Palanquin"/>
                <a:ea typeface="Palanquin"/>
                <a:cs typeface="Palanquin"/>
                <a:sym typeface="Palanquin"/>
              </a:rPr>
              <a:t>- They then write a template for the function, which is basically a skeleton code that reflects the shape of the input as well as provides a traversal of the input. </a:t>
            </a:r>
          </a:p>
          <a:p>
            <a:pPr lvl="0">
              <a:spcBef>
                <a:spcPts val="0"/>
              </a:spcBef>
              <a:buClr>
                <a:schemeClr val="dk1"/>
              </a:buClr>
              <a:buSzPct val="91666"/>
              <a:buFont typeface="Arial"/>
              <a:buNone/>
            </a:pPr>
            <a:r>
              <a:rPr lang="en" sz="1200">
                <a:latin typeface="Palanquin"/>
                <a:ea typeface="Palanquin"/>
                <a:cs typeface="Palanquin"/>
                <a:sym typeface="Palanquin"/>
              </a:rPr>
              <a:t>- The ellipses are holes in the template which gets filled in later with problem-specific details to complete the program</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We got 13 student volunteers from this course and conducted study sessions with them every 2 weeks, with a total of 3 sessions per student</a:t>
            </a:r>
          </a:p>
          <a:p>
            <a:pPr lvl="0">
              <a:spcBef>
                <a:spcPts val="0"/>
              </a:spcBef>
              <a:buClr>
                <a:schemeClr val="dk1"/>
              </a:buClr>
              <a:buSzPct val="91666"/>
              <a:buFont typeface="Arial"/>
              <a:buNone/>
            </a:pPr>
            <a:r>
              <a:rPr lang="en" sz="1200">
                <a:latin typeface="Palanquin"/>
                <a:ea typeface="Palanquin"/>
                <a:cs typeface="Palanquin"/>
                <a:sym typeface="Palanquin"/>
              </a:rPr>
              <a:t>- For the first two sessions, we interviewed them on a recently-submitted homework problem, and asked them to describe their approach to solving the homework.</a:t>
            </a:r>
          </a:p>
          <a:p>
            <a:pPr lvl="0">
              <a:spcBef>
                <a:spcPts val="0"/>
              </a:spcBef>
              <a:buClr>
                <a:schemeClr val="dk1"/>
              </a:buClr>
              <a:buSzPct val="91666"/>
              <a:buFont typeface="Arial"/>
              <a:buNone/>
            </a:pPr>
            <a:r>
              <a:rPr lang="en" sz="1200">
                <a:latin typeface="Palanquin"/>
                <a:ea typeface="Palanquin"/>
                <a:cs typeface="Palanquin"/>
                <a:sym typeface="Palanquin"/>
              </a:rPr>
              <a:t>- The problem for session 1 is on a list of structures that required them to write a program that sums the cost of ads for a political candidate</a:t>
            </a:r>
          </a:p>
          <a:p>
            <a:pPr lvl="0">
              <a:spcBef>
                <a:spcPts val="0"/>
              </a:spcBef>
              <a:buClr>
                <a:schemeClr val="dk1"/>
              </a:buClr>
              <a:buSzPct val="91666"/>
              <a:buFont typeface="Arial"/>
              <a:buNone/>
            </a:pPr>
            <a:r>
              <a:rPr lang="en" sz="1200">
                <a:latin typeface="Palanquin"/>
                <a:ea typeface="Palanquin"/>
                <a:cs typeface="Palanquin"/>
                <a:sym typeface="Palanquin"/>
              </a:rPr>
              <a:t>- The problem for session 2 asks students to check oxygen levels in a river system, represented in an n-ary tree structure</a:t>
            </a:r>
          </a:p>
          <a:p>
            <a:pPr lvl="0">
              <a:spcBef>
                <a:spcPts val="0"/>
              </a:spcBef>
              <a:buClr>
                <a:schemeClr val="dk1"/>
              </a:buClr>
              <a:buSzPct val="91666"/>
              <a:buFont typeface="Arial"/>
              <a:buNone/>
            </a:pPr>
            <a:r>
              <a:rPr lang="en" sz="1200">
                <a:latin typeface="Palanquin"/>
                <a:ea typeface="Palanquin"/>
                <a:cs typeface="Palanquin"/>
                <a:sym typeface="Palanquin"/>
              </a:rPr>
              <a:t>- The last session is a think-aloud study where students solved the Rainfall problem, which basically asks students to average non-negative numbers from a list, until a sentinel value. </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We then coded the session 1 data from a sample of 6 students to identify themes within the data. There were two sets of themes that we observed.</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The first were a set of core skills in which there seemed to be a progression of conceptual complexity that resembled SOLO progressions.</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This is an important point in our work, because the design of the study was not based on the SOLO taxonomy --- the taxonomy came in later as we observed progressions in the discussions of the students in the interviews.</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In the second set of themes, we did not see any core skills or any progressions. We provide a description of these in the paper but did not explore them further in the study</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After coding and mapping the data to the SOLO levels, we came up with a multidimensional taxonomy with 4 skills. The letters on the right represent the SOLO levels. We do not have an extended abstract level because we did not observe this in our data</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For the purpose of this talk, we'll walk through the progression for decomposing and composing tasks as an example.</a:t>
            </a:r>
          </a:p>
          <a:p>
            <a:pPr lvl="0">
              <a:spcBef>
                <a:spcPts val="0"/>
              </a:spcBef>
              <a:buClr>
                <a:schemeClr val="dk1"/>
              </a:buClr>
              <a:buSzPct val="91666"/>
              <a:buFont typeface="Arial"/>
              <a:buNone/>
            </a:pPr>
            <a:r>
              <a:rPr lang="en" sz="1200">
                <a:latin typeface="Palanquin"/>
                <a:ea typeface="Palanquin"/>
                <a:cs typeface="Palanquin"/>
                <a:sym typeface="Palanquin"/>
              </a:rPr>
              <a:t>- Here, a task is a well-defined sub-component of a problem. For example, tasks in the Rainfall problem may be summing a list of numbers, counting them, and dividing the sum over the count</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Here, students are prestructural when they cannot identify relevant tasks in the problem...</a:t>
            </a:r>
          </a:p>
          <a:p>
            <a:pPr lvl="0">
              <a:spcBef>
                <a:spcPts val="0"/>
              </a:spcBef>
              <a:buClr>
                <a:schemeClr val="dk1"/>
              </a:buClr>
              <a:buSzPct val="91666"/>
              <a:buFont typeface="Arial"/>
              <a:buNone/>
            </a:pPr>
            <a:r>
              <a:rPr lang="en" sz="1200">
                <a:latin typeface="Palanquin"/>
                <a:ea typeface="Palanquin"/>
                <a:cs typeface="Palanquin"/>
                <a:sym typeface="Palanquin"/>
              </a:rPr>
              <a:t>- And unistructural when they can, but cannot think about the tasks separately in their code</a:t>
            </a:r>
          </a:p>
          <a:p>
            <a:pPr lvl="0">
              <a:spcBef>
                <a:spcPts val="0"/>
              </a:spcBef>
              <a:buClr>
                <a:schemeClr val="dk1"/>
              </a:buClr>
              <a:buSzPct val="91666"/>
              <a:buFont typeface="Arial"/>
              <a:buNone/>
            </a:pPr>
            <a:r>
              <a:rPr lang="en" sz="1200">
                <a:latin typeface="Palanquin"/>
                <a:ea typeface="Palanquin"/>
                <a:cs typeface="Palanquin"/>
                <a:sym typeface="Palanquin"/>
              </a:rPr>
              <a:t>- At multistructural, they can identify and decompose their code according to tasks, but cannot find a way to effectively compose them</a:t>
            </a:r>
          </a:p>
          <a:p>
            <a:pPr lvl="0">
              <a:spcBef>
                <a:spcPts val="0"/>
              </a:spcBef>
              <a:buClr>
                <a:schemeClr val="dk1"/>
              </a:buClr>
              <a:buSzPct val="91666"/>
              <a:buFont typeface="Arial"/>
              <a:buNone/>
            </a:pPr>
            <a:r>
              <a:rPr lang="en" sz="1200">
                <a:latin typeface="Palanquin"/>
                <a:ea typeface="Palanquin"/>
                <a:cs typeface="Palanquin"/>
                <a:sym typeface="Palanquin"/>
              </a:rPr>
              <a:t>- They are at relational when they can identify how to compose the tasks to solve the problem</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We aligned the skills according to syntactic vs semantic understanding, which draws the line that differentiates between the lower levels up to multistructural and the relational level that establishes logical connections between schema or artifacts from prior levels.</a:t>
            </a:r>
          </a:p>
          <a:p>
            <a:pPr lvl="0" rtl="0">
              <a:spcBef>
                <a:spcPts val="0"/>
              </a:spcBef>
              <a:buNone/>
            </a:pPr>
            <a:r>
              <a:rPr lang="en" sz="1200">
                <a:latin typeface="Palanquin"/>
                <a:ea typeface="Palanquin"/>
                <a:cs typeface="Palanquin"/>
                <a:sym typeface="Palanquin"/>
              </a:rPr>
              <a:t>- For example, at the multistructural level in testing, students can write multiple tests, but can't identify a collective purpose for the tests, such as covering a test space, which they do so at the relational level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sz="1200">
                <a:latin typeface="Palanquin"/>
                <a:ea typeface="Palanquin"/>
                <a:cs typeface="Palanquin"/>
                <a:sym typeface="Palanquin"/>
              </a:rPr>
              <a:t>- We used the taxonomy to rate all students' transcripts from all sessions and we were able to categorize the data, even beyond the sample we used to build the taxonomy; this served as our initial attempt at validating the taxonomy</a:t>
            </a:r>
          </a:p>
          <a:p>
            <a:pPr lvl="0">
              <a:spcBef>
                <a:spcPts val="0"/>
              </a:spcBef>
              <a:buClr>
                <a:schemeClr val="dk1"/>
              </a:buClr>
              <a:buSzPct val="91666"/>
              <a:buFont typeface="Arial"/>
              <a:buNone/>
            </a:pPr>
            <a:endParaRPr sz="1200">
              <a:latin typeface="Palanquin"/>
              <a:ea typeface="Palanquin"/>
              <a:cs typeface="Palanquin"/>
              <a:sym typeface="Palanquin"/>
            </a:endParaRPr>
          </a:p>
          <a:p>
            <a:pPr lvl="0">
              <a:spcBef>
                <a:spcPts val="0"/>
              </a:spcBef>
              <a:buClr>
                <a:schemeClr val="dk1"/>
              </a:buClr>
              <a:buSzPct val="91666"/>
              <a:buFont typeface="Arial"/>
              <a:buNone/>
            </a:pPr>
            <a:r>
              <a:rPr lang="en" sz="1200">
                <a:latin typeface="Palanquin"/>
                <a:ea typeface="Palanquin"/>
                <a:cs typeface="Palanquin"/>
                <a:sym typeface="Palanquin"/>
              </a:rPr>
              <a:t>- Looking at the ratings horizontally across skills, we found students who were at different levels for different skills at a particular session, which suggests that the multidimensional taxonomy can be used to capture differences in how students develop in different skills</a:t>
            </a:r>
          </a:p>
          <a:p>
            <a:pPr lvl="0" rtl="0">
              <a:spcBef>
                <a:spcPts val="0"/>
              </a:spcBef>
              <a:buNone/>
            </a:pPr>
            <a:endParaRPr sz="1200">
              <a:latin typeface="Palanquin"/>
              <a:ea typeface="Palanquin"/>
              <a:cs typeface="Palanquin"/>
              <a:sym typeface="Palanqui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42750" y="627925"/>
            <a:ext cx="7858500" cy="1807800"/>
          </a:xfrm>
          <a:prstGeom prst="rect">
            <a:avLst/>
          </a:prstGeom>
        </p:spPr>
        <p:txBody>
          <a:bodyPr wrap="square" lIns="91425" tIns="91425" rIns="91425" bIns="91425" anchor="b" anchorCtr="0">
            <a:noAutofit/>
          </a:bodyPr>
          <a:lstStyle/>
          <a:p>
            <a:pPr lvl="0">
              <a:spcBef>
                <a:spcPts val="0"/>
              </a:spcBef>
              <a:buNone/>
            </a:pPr>
            <a:r>
              <a:rPr lang="en" sz="3600" b="1">
                <a:latin typeface="Palanquin"/>
                <a:ea typeface="Palanquin"/>
                <a:cs typeface="Palanquin"/>
                <a:sym typeface="Palanquin"/>
              </a:rPr>
              <a:t>Designing a Multi-Faceted SOLO Taxonomy to Track Program Design Skills Through an Entire Course</a:t>
            </a:r>
          </a:p>
        </p:txBody>
      </p:sp>
      <p:sp>
        <p:nvSpPr>
          <p:cNvPr id="55" name="Shape 55"/>
          <p:cNvSpPr txBox="1">
            <a:spLocks noGrp="1"/>
          </p:cNvSpPr>
          <p:nvPr>
            <p:ph type="subTitle" idx="1"/>
          </p:nvPr>
        </p:nvSpPr>
        <p:spPr>
          <a:xfrm>
            <a:off x="1716500" y="2748375"/>
            <a:ext cx="2698800" cy="650100"/>
          </a:xfrm>
          <a:prstGeom prst="rect">
            <a:avLst/>
          </a:prstGeom>
        </p:spPr>
        <p:txBody>
          <a:bodyPr wrap="square" lIns="91425" tIns="91425" rIns="91425" bIns="91425" anchor="t" anchorCtr="0">
            <a:noAutofit/>
          </a:bodyPr>
          <a:lstStyle/>
          <a:p>
            <a:pPr lvl="0" rtl="0">
              <a:spcBef>
                <a:spcPts val="0"/>
              </a:spcBef>
              <a:buNone/>
            </a:pPr>
            <a:r>
              <a:rPr lang="en">
                <a:solidFill>
                  <a:srgbClr val="000000"/>
                </a:solidFill>
                <a:latin typeface="Palanquin"/>
                <a:ea typeface="Palanquin"/>
                <a:cs typeface="Palanquin"/>
                <a:sym typeface="Palanquin"/>
              </a:rPr>
              <a:t>Francis Castro</a:t>
            </a:r>
          </a:p>
        </p:txBody>
      </p:sp>
      <p:sp>
        <p:nvSpPr>
          <p:cNvPr id="56" name="Shape 56"/>
          <p:cNvSpPr txBox="1">
            <a:spLocks noGrp="1"/>
          </p:cNvSpPr>
          <p:nvPr>
            <p:ph type="subTitle" idx="1"/>
          </p:nvPr>
        </p:nvSpPr>
        <p:spPr>
          <a:xfrm>
            <a:off x="4728700" y="2748373"/>
            <a:ext cx="2698800" cy="650100"/>
          </a:xfrm>
          <a:prstGeom prst="rect">
            <a:avLst/>
          </a:prstGeom>
        </p:spPr>
        <p:txBody>
          <a:bodyPr wrap="square" lIns="91425" tIns="91425" rIns="91425" bIns="91425" anchor="t" anchorCtr="0">
            <a:noAutofit/>
          </a:bodyPr>
          <a:lstStyle/>
          <a:p>
            <a:pPr lvl="0" rtl="0">
              <a:spcBef>
                <a:spcPts val="0"/>
              </a:spcBef>
              <a:buNone/>
            </a:pPr>
            <a:r>
              <a:rPr lang="en">
                <a:solidFill>
                  <a:srgbClr val="000000"/>
                </a:solidFill>
                <a:latin typeface="Palanquin"/>
                <a:ea typeface="Palanquin"/>
                <a:cs typeface="Palanquin"/>
                <a:sym typeface="Palanquin"/>
              </a:rPr>
              <a:t>Kathi Fisler</a:t>
            </a:r>
          </a:p>
        </p:txBody>
      </p:sp>
      <p:pic>
        <p:nvPicPr>
          <p:cNvPr id="57" name="Shape 57" descr="WPI_Inst_Prim_FulClr.png"/>
          <p:cNvPicPr preferRelativeResize="0"/>
          <p:nvPr/>
        </p:nvPicPr>
        <p:blipFill>
          <a:blip r:embed="rId3">
            <a:alphaModFix/>
          </a:blip>
          <a:stretch>
            <a:fillRect/>
          </a:stretch>
        </p:blipFill>
        <p:spPr>
          <a:xfrm>
            <a:off x="2908313" y="3951375"/>
            <a:ext cx="1229042" cy="949626"/>
          </a:xfrm>
          <a:prstGeom prst="rect">
            <a:avLst/>
          </a:prstGeom>
          <a:noFill/>
          <a:ln>
            <a:noFill/>
          </a:ln>
        </p:spPr>
      </p:pic>
      <p:pic>
        <p:nvPicPr>
          <p:cNvPr id="58" name="Shape 58" descr="Brown Logo_2016_2 Color Process HZ_2400.png"/>
          <p:cNvPicPr preferRelativeResize="0"/>
          <p:nvPr/>
        </p:nvPicPr>
        <p:blipFill>
          <a:blip r:embed="rId4">
            <a:alphaModFix/>
          </a:blip>
          <a:stretch>
            <a:fillRect/>
          </a:stretch>
        </p:blipFill>
        <p:spPr>
          <a:xfrm>
            <a:off x="5006647" y="4119964"/>
            <a:ext cx="1229040" cy="61246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301200" y="244200"/>
            <a:ext cx="7255800" cy="7608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
                <a:solidFill>
                  <a:srgbClr val="000000"/>
                </a:solidFill>
                <a:latin typeface="Palanquin"/>
                <a:ea typeface="Palanquin"/>
                <a:cs typeface="Palanquin"/>
                <a:sym typeface="Palanquin"/>
              </a:rPr>
              <a:t>We applied the taxonomy to </a:t>
            </a:r>
            <a:r>
              <a:rPr lang="en" b="1">
                <a:solidFill>
                  <a:srgbClr val="000000"/>
                </a:solidFill>
                <a:latin typeface="Palanquin"/>
                <a:ea typeface="Palanquin"/>
                <a:cs typeface="Palanquin"/>
                <a:sym typeface="Palanquin"/>
              </a:rPr>
              <a:t>all transcripts</a:t>
            </a:r>
            <a:r>
              <a:rPr lang="en">
                <a:solidFill>
                  <a:srgbClr val="000000"/>
                </a:solidFill>
                <a:latin typeface="Palanquin"/>
                <a:ea typeface="Palanquin"/>
                <a:cs typeface="Palanquin"/>
                <a:sym typeface="Palanquin"/>
              </a:rPr>
              <a:t> --- 3 sessions x 13 students</a:t>
            </a:r>
          </a:p>
          <a:p>
            <a:pPr marL="0" lvl="0" indent="0" rtl="0">
              <a:lnSpc>
                <a:spcPct val="150000"/>
              </a:lnSpc>
              <a:spcBef>
                <a:spcPts val="0"/>
              </a:spcBef>
              <a:spcAft>
                <a:spcPts val="0"/>
              </a:spcAft>
              <a:buNone/>
            </a:pPr>
            <a:r>
              <a:rPr lang="en">
                <a:solidFill>
                  <a:srgbClr val="000000"/>
                </a:solidFill>
                <a:latin typeface="Palanquin"/>
                <a:ea typeface="Palanquin"/>
                <a:cs typeface="Palanquin"/>
                <a:sym typeface="Palanquin"/>
              </a:rPr>
              <a:t>Observations:</a:t>
            </a:r>
          </a:p>
        </p:txBody>
      </p:sp>
      <p:sp>
        <p:nvSpPr>
          <p:cNvPr id="276" name="Shape 276"/>
          <p:cNvSpPr txBox="1">
            <a:spLocks noGrp="1"/>
          </p:cNvSpPr>
          <p:nvPr>
            <p:ph type="body" idx="1"/>
          </p:nvPr>
        </p:nvSpPr>
        <p:spPr>
          <a:xfrm>
            <a:off x="3751975" y="1613125"/>
            <a:ext cx="4933200" cy="7608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Some students show non-linear progression of skills through the sessions</a:t>
            </a:r>
          </a:p>
        </p:txBody>
      </p:sp>
      <p:sp>
        <p:nvSpPr>
          <p:cNvPr id="277" name="Shape 277"/>
          <p:cNvSpPr txBox="1">
            <a:spLocks noGrp="1"/>
          </p:cNvSpPr>
          <p:nvPr>
            <p:ph type="body" idx="1"/>
          </p:nvPr>
        </p:nvSpPr>
        <p:spPr>
          <a:xfrm>
            <a:off x="4026825" y="2369350"/>
            <a:ext cx="4868700" cy="18954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buChar char="○"/>
            </a:pPr>
            <a:r>
              <a:rPr lang="en">
                <a:solidFill>
                  <a:srgbClr val="000000"/>
                </a:solidFill>
                <a:latin typeface="Palanquin"/>
                <a:ea typeface="Palanquin"/>
                <a:cs typeface="Palanquin"/>
                <a:sym typeface="Palanquin"/>
              </a:rPr>
              <a:t>Skills may not have been internalized well</a:t>
            </a:r>
          </a:p>
          <a:p>
            <a:pPr marL="457200" lvl="0" indent="-342900" rtl="0">
              <a:lnSpc>
                <a:spcPct val="115000"/>
              </a:lnSpc>
              <a:spcBef>
                <a:spcPts val="0"/>
              </a:spcBef>
              <a:spcAft>
                <a:spcPts val="0"/>
              </a:spcAft>
              <a:buClr>
                <a:srgbClr val="000000"/>
              </a:buClr>
              <a:buFont typeface="Palanquin"/>
              <a:buChar char="○"/>
            </a:pPr>
            <a:r>
              <a:rPr lang="en">
                <a:solidFill>
                  <a:srgbClr val="000000"/>
                </a:solidFill>
                <a:latin typeface="Palanquin"/>
                <a:ea typeface="Palanquin"/>
                <a:cs typeface="Palanquin"/>
                <a:sym typeface="Palanquin"/>
              </a:rPr>
              <a:t>Problems may push students towards particular levels</a:t>
            </a:r>
          </a:p>
          <a:p>
            <a:pPr marL="457200" lvl="0" indent="-342900" rtl="0">
              <a:lnSpc>
                <a:spcPct val="115000"/>
              </a:lnSpc>
              <a:spcBef>
                <a:spcPts val="0"/>
              </a:spcBef>
              <a:spcAft>
                <a:spcPts val="0"/>
              </a:spcAft>
              <a:buClr>
                <a:srgbClr val="000000"/>
              </a:buClr>
              <a:buFont typeface="Palanquin"/>
              <a:buChar char="○"/>
            </a:pPr>
            <a:r>
              <a:rPr lang="en">
                <a:solidFill>
                  <a:srgbClr val="000000"/>
                </a:solidFill>
                <a:latin typeface="Palanquin"/>
                <a:ea typeface="Palanquin"/>
                <a:cs typeface="Palanquin"/>
                <a:sym typeface="Palanquin"/>
              </a:rPr>
              <a:t>Drops may reflect the problem complexity at which students can apply skills</a:t>
            </a:r>
          </a:p>
        </p:txBody>
      </p:sp>
      <p:graphicFrame>
        <p:nvGraphicFramePr>
          <p:cNvPr id="278" name="Shape 278"/>
          <p:cNvGraphicFramePr/>
          <p:nvPr/>
        </p:nvGraphicFramePr>
        <p:xfrm>
          <a:off x="301175" y="1689325"/>
          <a:ext cx="3374675" cy="2133450"/>
        </p:xfrm>
        <a:graphic>
          <a:graphicData uri="http://schemas.openxmlformats.org/drawingml/2006/table">
            <a:tbl>
              <a:tblPr>
                <a:noFill/>
                <a:tableStyleId>{984F1EBD-2940-4A0C-8745-77959DB1F01D}</a:tableStyleId>
              </a:tblPr>
              <a:tblGrid>
                <a:gridCol w="536975">
                  <a:extLst>
                    <a:ext uri="{9D8B030D-6E8A-4147-A177-3AD203B41FA5}">
                      <a16:colId xmlns:a16="http://schemas.microsoft.com/office/drawing/2014/main" val="20000"/>
                    </a:ext>
                  </a:extLst>
                </a:gridCol>
                <a:gridCol w="709425">
                  <a:extLst>
                    <a:ext uri="{9D8B030D-6E8A-4147-A177-3AD203B41FA5}">
                      <a16:colId xmlns:a16="http://schemas.microsoft.com/office/drawing/2014/main" val="20001"/>
                    </a:ext>
                  </a:extLst>
                </a:gridCol>
                <a:gridCol w="709425">
                  <a:extLst>
                    <a:ext uri="{9D8B030D-6E8A-4147-A177-3AD203B41FA5}">
                      <a16:colId xmlns:a16="http://schemas.microsoft.com/office/drawing/2014/main" val="20002"/>
                    </a:ext>
                  </a:extLst>
                </a:gridCol>
                <a:gridCol w="709425">
                  <a:extLst>
                    <a:ext uri="{9D8B030D-6E8A-4147-A177-3AD203B41FA5}">
                      <a16:colId xmlns:a16="http://schemas.microsoft.com/office/drawing/2014/main" val="20003"/>
                    </a:ext>
                  </a:extLst>
                </a:gridCol>
                <a:gridCol w="709425">
                  <a:extLst>
                    <a:ext uri="{9D8B030D-6E8A-4147-A177-3AD203B41FA5}">
                      <a16:colId xmlns:a16="http://schemas.microsoft.com/office/drawing/2014/main" val="20004"/>
                    </a:ext>
                  </a:extLst>
                </a:gridCol>
              </a:tblGrid>
              <a:tr h="356375">
                <a:tc gridSpan="5">
                  <a:txBody>
                    <a:bodyPr/>
                    <a:lstStyle/>
                    <a:p>
                      <a:pPr lvl="0" algn="ctr" rtl="0">
                        <a:spcBef>
                          <a:spcPts val="0"/>
                        </a:spcBef>
                        <a:buNone/>
                      </a:pPr>
                      <a:r>
                        <a:rPr lang="en" b="1">
                          <a:latin typeface="Palanquin"/>
                          <a:ea typeface="Palanquin"/>
                          <a:cs typeface="Palanquin"/>
                          <a:sym typeface="Palanquin"/>
                        </a:rPr>
                        <a:t>student1</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28575" cap="flat" cmpd="sng">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0425">
                <a:tc>
                  <a:txBody>
                    <a:bodyPr/>
                    <a:lstStyle/>
                    <a:p>
                      <a:pPr lvl="0" algn="ctr" rtl="0">
                        <a:spcBef>
                          <a:spcPts val="0"/>
                        </a:spcBef>
                        <a:buNone/>
                      </a:pPr>
                      <a:r>
                        <a:rPr lang="en" sz="1200" b="1">
                          <a:solidFill>
                            <a:srgbClr val="FFFFFF"/>
                          </a:solidFill>
                          <a:latin typeface="Palanquin"/>
                          <a:ea typeface="Palanquin"/>
                          <a:cs typeface="Palanquin"/>
                          <a:sym typeface="Palanquin"/>
                        </a:rPr>
                        <a:t>Sess. #</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sz="1200" b="1">
                          <a:solidFill>
                            <a:srgbClr val="FFFFFF"/>
                          </a:solidFill>
                          <a:latin typeface="Palanquin"/>
                          <a:ea typeface="Palanquin"/>
                          <a:cs typeface="Palanquin"/>
                          <a:sym typeface="Palanquin"/>
                        </a:rPr>
                        <a:t>Tests</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5DED"/>
                    </a:solidFill>
                  </a:tcPr>
                </a:tc>
                <a:tc>
                  <a:txBody>
                    <a:bodyPr/>
                    <a:lstStyle/>
                    <a:p>
                      <a:pPr lvl="0" algn="ctr" rtl="0">
                        <a:spcBef>
                          <a:spcPts val="0"/>
                        </a:spcBef>
                        <a:buNone/>
                      </a:pPr>
                      <a:r>
                        <a:rPr lang="en" sz="1200" b="1">
                          <a:solidFill>
                            <a:srgbClr val="FFFFFF"/>
                          </a:solidFill>
                          <a:latin typeface="Palanquin"/>
                          <a:ea typeface="Palanquin"/>
                          <a:cs typeface="Palanquin"/>
                          <a:sym typeface="Palanquin"/>
                        </a:rPr>
                        <a:t>Fxns</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5DED"/>
                    </a:solidFill>
                  </a:tcPr>
                </a:tc>
                <a:tc>
                  <a:txBody>
                    <a:bodyPr/>
                    <a:lstStyle/>
                    <a:p>
                      <a:pPr lvl="0" algn="ctr" rtl="0">
                        <a:spcBef>
                          <a:spcPts val="0"/>
                        </a:spcBef>
                        <a:buNone/>
                      </a:pPr>
                      <a:r>
                        <a:rPr lang="en" sz="1200" b="1">
                          <a:solidFill>
                            <a:srgbClr val="FFFFFF"/>
                          </a:solidFill>
                          <a:latin typeface="Palanquin"/>
                          <a:ea typeface="Palanquin"/>
                          <a:cs typeface="Palanquin"/>
                          <a:sym typeface="Palanquin"/>
                        </a:rPr>
                        <a:t>Decmp</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5DED"/>
                    </a:solidFill>
                  </a:tcPr>
                </a:tc>
                <a:tc>
                  <a:txBody>
                    <a:bodyPr/>
                    <a:lstStyle/>
                    <a:p>
                      <a:pPr lvl="0" algn="ctr" rtl="0">
                        <a:spcBef>
                          <a:spcPts val="0"/>
                        </a:spcBef>
                        <a:buNone/>
                      </a:pPr>
                      <a:r>
                        <a:rPr lang="en" sz="1200" b="1">
                          <a:solidFill>
                            <a:srgbClr val="FFFFFF"/>
                          </a:solidFill>
                          <a:latin typeface="Palanquin"/>
                          <a:ea typeface="Palanquin"/>
                          <a:cs typeface="Palanquin"/>
                          <a:sym typeface="Palanquin"/>
                        </a:rPr>
                        <a:t>FxnRep</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5DED"/>
                    </a:solidFill>
                  </a:tcPr>
                </a:tc>
                <a:extLst>
                  <a:ext uri="{0D108BD9-81ED-4DB2-BD59-A6C34878D82A}">
                    <a16:rowId xmlns:a16="http://schemas.microsoft.com/office/drawing/2014/main" val="10001"/>
                  </a:ext>
                </a:extLst>
              </a:tr>
              <a:tr h="356375">
                <a:tc>
                  <a:txBody>
                    <a:bodyPr/>
                    <a:lstStyle/>
                    <a:p>
                      <a:pPr lvl="0" algn="ctr" rtl="0">
                        <a:spcBef>
                          <a:spcPts val="0"/>
                        </a:spcBef>
                        <a:buNone/>
                      </a:pPr>
                      <a:r>
                        <a:rPr lang="en" b="1">
                          <a:solidFill>
                            <a:srgbClr val="FFFFFF"/>
                          </a:solidFill>
                          <a:latin typeface="Palanquin"/>
                          <a:ea typeface="Palanquin"/>
                          <a:cs typeface="Palanquin"/>
                          <a:sym typeface="Palanquin"/>
                        </a:rPr>
                        <a:t>1</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L w="28575" cap="flat" cmpd="sng">
                      <a:solidFill>
                        <a:srgbClr val="FFFFFF"/>
                      </a:solidFill>
                      <a:prstDash val="solid"/>
                      <a:round/>
                      <a:headEnd type="none" w="med" len="med"/>
                      <a:tailEnd type="none" w="med" len="med"/>
                    </a:lnL>
                    <a:lnT w="28575" cap="flat" cmpd="sng">
                      <a:solidFill>
                        <a:srgbClr val="FFFFFF"/>
                      </a:solidFill>
                      <a:prstDash val="solid"/>
                      <a:round/>
                      <a:headEnd type="none" w="med" len="med"/>
                      <a:tailEnd type="none" w="med" len="med"/>
                    </a:lnT>
                    <a:solidFill>
                      <a:srgbClr val="FFE699"/>
                    </a:solidFill>
                  </a:tcPr>
                </a:tc>
                <a:tc>
                  <a:txBody>
                    <a:bodyPr/>
                    <a:lstStyle/>
                    <a:p>
                      <a:pPr lvl="0" algn="ctr" rtl="0">
                        <a:spcBef>
                          <a:spcPts val="0"/>
                        </a:spcBef>
                        <a:buNone/>
                      </a:pPr>
                      <a:r>
                        <a:rPr lang="en">
                          <a:latin typeface="Palanquin"/>
                          <a:ea typeface="Palanquin"/>
                          <a:cs typeface="Palanquin"/>
                          <a:sym typeface="Palanquin"/>
                        </a:rPr>
                        <a:t>M</a:t>
                      </a:r>
                    </a:p>
                  </a:txBody>
                  <a:tcPr marL="91425" marR="91425" marT="91425" marB="91425" anchor="ctr">
                    <a:lnT w="28575" cap="flat" cmpd="sng">
                      <a:solidFill>
                        <a:srgbClr val="FFFFFF"/>
                      </a:solidFill>
                      <a:prstDash val="solid"/>
                      <a:round/>
                      <a:headEnd type="none" w="med" len="med"/>
                      <a:tailEnd type="none" w="med" len="med"/>
                    </a:lnT>
                    <a:solidFill>
                      <a:srgbClr val="FFE699"/>
                    </a:solidFill>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T w="28575" cap="flat" cmpd="sng">
                      <a:solidFill>
                        <a:srgbClr val="FFFFFF"/>
                      </a:solidFill>
                      <a:prstDash val="solid"/>
                      <a:round/>
                      <a:headEnd type="none" w="med" len="med"/>
                      <a:tailEnd type="none" w="med" len="med"/>
                    </a:lnT>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R w="952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tcPr>
                </a:tc>
                <a:extLst>
                  <a:ext uri="{0D108BD9-81ED-4DB2-BD59-A6C34878D82A}">
                    <a16:rowId xmlns:a16="http://schemas.microsoft.com/office/drawing/2014/main" val="10002"/>
                  </a:ext>
                </a:extLst>
              </a:tr>
              <a:tr h="356375">
                <a:tc>
                  <a:txBody>
                    <a:bodyPr/>
                    <a:lstStyle/>
                    <a:p>
                      <a:pPr lvl="0" algn="ctr" rtl="0">
                        <a:spcBef>
                          <a:spcPts val="0"/>
                        </a:spcBef>
                        <a:buNone/>
                      </a:pPr>
                      <a:r>
                        <a:rPr lang="en" b="1">
                          <a:solidFill>
                            <a:srgbClr val="FFFFFF"/>
                          </a:solidFill>
                          <a:latin typeface="Palanquin"/>
                          <a:ea typeface="Palanquin"/>
                          <a:cs typeface="Palanquin"/>
                          <a:sym typeface="Palanquin"/>
                        </a:rPr>
                        <a:t>2</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28575" cap="flat" cmpd="sng">
                      <a:solidFill>
                        <a:srgbClr val="FFFFFF"/>
                      </a:solidFill>
                      <a:prstDash val="solid"/>
                      <a:round/>
                      <a:headEnd type="none" w="med" len="med"/>
                      <a:tailEnd type="none" w="med" len="med"/>
                    </a:lnL>
                    <a:solidFill>
                      <a:srgbClr val="FFE699"/>
                    </a:solidFill>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solidFill>
                      <a:srgbClr val="FFE699"/>
                    </a:solidFill>
                  </a:tcPr>
                </a:tc>
                <a:tc>
                  <a:txBody>
                    <a:bodyPr/>
                    <a:lstStyle/>
                    <a:p>
                      <a:pPr lvl="0" algn="ctr" rtl="0">
                        <a:spcBef>
                          <a:spcPts val="0"/>
                        </a:spcBef>
                        <a:buNone/>
                      </a:pPr>
                      <a:r>
                        <a:rPr lang="en">
                          <a:latin typeface="Palanquin"/>
                          <a:ea typeface="Palanquin"/>
                          <a:cs typeface="Palanquin"/>
                          <a:sym typeface="Palanquin"/>
                        </a:rPr>
                        <a:t>M</a:t>
                      </a:r>
                    </a:p>
                  </a:txBody>
                  <a:tcPr marL="91425" marR="91425" marT="91425" marB="91425" anchor="ct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R w="9525" cap="flat" cmpd="sng">
                      <a:solidFill>
                        <a:srgbClr val="FFFFFF"/>
                      </a:solidFill>
                      <a:prstDash val="solid"/>
                      <a:round/>
                      <a:headEnd type="none" w="med" len="med"/>
                      <a:tailEnd type="none" w="med" len="med"/>
                    </a:lnR>
                  </a:tcPr>
                </a:tc>
                <a:extLst>
                  <a:ext uri="{0D108BD9-81ED-4DB2-BD59-A6C34878D82A}">
                    <a16:rowId xmlns:a16="http://schemas.microsoft.com/office/drawing/2014/main" val="10003"/>
                  </a:ext>
                </a:extLst>
              </a:tr>
              <a:tr h="356375">
                <a:tc>
                  <a:txBody>
                    <a:bodyPr/>
                    <a:lstStyle/>
                    <a:p>
                      <a:pPr lvl="0" algn="ctr" rtl="0">
                        <a:spcBef>
                          <a:spcPts val="0"/>
                        </a:spcBef>
                        <a:buNone/>
                      </a:pPr>
                      <a:r>
                        <a:rPr lang="en" b="1">
                          <a:solidFill>
                            <a:srgbClr val="FFFFFF"/>
                          </a:solidFill>
                          <a:latin typeface="Palanquin"/>
                          <a:ea typeface="Palanquin"/>
                          <a:cs typeface="Palanquin"/>
                          <a:sym typeface="Palanquin"/>
                        </a:rPr>
                        <a:t>3</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L w="28575" cap="flat" cmpd="sng">
                      <a:solidFill>
                        <a:srgbClr val="FFFFFF"/>
                      </a:solidFill>
                      <a:prstDash val="solid"/>
                      <a:round/>
                      <a:headEnd type="none" w="med" len="med"/>
                      <a:tailEnd type="none" w="med" len="med"/>
                    </a:lnL>
                    <a:lnB w="9525" cap="flat" cmpd="sng">
                      <a:solidFill>
                        <a:srgbClr val="FFFFFF"/>
                      </a:solidFill>
                      <a:prstDash val="solid"/>
                      <a:round/>
                      <a:headEnd type="none" w="med" len="med"/>
                      <a:tailEnd type="none" w="med" len="med"/>
                    </a:lnB>
                    <a:solidFill>
                      <a:srgbClr val="FFE699"/>
                    </a:solidFill>
                  </a:tcPr>
                </a:tc>
                <a:tc>
                  <a:txBody>
                    <a:bodyPr/>
                    <a:lstStyle/>
                    <a:p>
                      <a:pPr lvl="0" algn="ctr" rtl="0">
                        <a:spcBef>
                          <a:spcPts val="0"/>
                        </a:spcBef>
                        <a:buNone/>
                      </a:pPr>
                      <a:r>
                        <a:rPr lang="en">
                          <a:latin typeface="Palanquin"/>
                          <a:ea typeface="Palanquin"/>
                          <a:cs typeface="Palanquin"/>
                          <a:sym typeface="Palanquin"/>
                        </a:rPr>
                        <a:t>M</a:t>
                      </a:r>
                    </a:p>
                  </a:txBody>
                  <a:tcPr marL="91425" marR="91425" marT="91425" marB="91425" anchor="ctr">
                    <a:lnB w="9525" cap="flat" cmpd="sng">
                      <a:solidFill>
                        <a:srgbClr val="FFFFFF"/>
                      </a:solidFill>
                      <a:prstDash val="solid"/>
                      <a:round/>
                      <a:headEnd type="none" w="med" len="med"/>
                      <a:tailEnd type="none" w="med" len="med"/>
                    </a:lnB>
                    <a:solidFill>
                      <a:srgbClr val="FFE699"/>
                    </a:solidFill>
                  </a:tcPr>
                </a:tc>
                <a:tc>
                  <a:txBody>
                    <a:bodyPr/>
                    <a:lstStyle/>
                    <a:p>
                      <a:pPr lvl="0" algn="ctr" rtl="0">
                        <a:spcBef>
                          <a:spcPts val="0"/>
                        </a:spcBef>
                        <a:buNone/>
                      </a:pPr>
                      <a:r>
                        <a:rPr lang="en">
                          <a:latin typeface="Palanquin"/>
                          <a:ea typeface="Palanquin"/>
                          <a:cs typeface="Palanquin"/>
                          <a:sym typeface="Palanquin"/>
                        </a:rPr>
                        <a:t>M</a:t>
                      </a:r>
                    </a:p>
                  </a:txBody>
                  <a:tcPr marL="91425" marR="91425" marT="91425" marB="91425" anchor="ctr">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R w="9525" cap="flat" cmpd="sng">
                      <a:solidFill>
                        <a:srgbClr val="FFFFFF"/>
                      </a:solidFill>
                      <a:prstDash val="solid"/>
                      <a:round/>
                      <a:headEnd type="none" w="med" len="med"/>
                      <a:tailEnd type="none" w="med" len="med"/>
                    </a:lnR>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9" name="Shape 27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301200" y="244200"/>
            <a:ext cx="1419900" cy="4443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 b="1">
                <a:solidFill>
                  <a:srgbClr val="000000"/>
                </a:solidFill>
                <a:latin typeface="Palanquin"/>
                <a:ea typeface="Palanquin"/>
                <a:cs typeface="Palanquin"/>
                <a:sym typeface="Palanquin"/>
              </a:rPr>
              <a:t>Takeaways</a:t>
            </a:r>
          </a:p>
        </p:txBody>
      </p:sp>
      <p:sp>
        <p:nvSpPr>
          <p:cNvPr id="285" name="Shape 285"/>
          <p:cNvSpPr txBox="1">
            <a:spLocks noGrp="1"/>
          </p:cNvSpPr>
          <p:nvPr>
            <p:ph type="body" idx="1"/>
          </p:nvPr>
        </p:nvSpPr>
        <p:spPr>
          <a:xfrm>
            <a:off x="473400" y="711150"/>
            <a:ext cx="8299800" cy="8103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Multidimensional taxonomy can capture (1) </a:t>
            </a:r>
            <a:r>
              <a:rPr lang="en" b="1">
                <a:solidFill>
                  <a:srgbClr val="000000"/>
                </a:solidFill>
                <a:latin typeface="Palanquin"/>
                <a:ea typeface="Palanquin"/>
                <a:cs typeface="Palanquin"/>
                <a:sym typeface="Palanquin"/>
              </a:rPr>
              <a:t>different skills</a:t>
            </a:r>
            <a:r>
              <a:rPr lang="en">
                <a:solidFill>
                  <a:srgbClr val="000000"/>
                </a:solidFill>
                <a:latin typeface="Palanquin"/>
                <a:ea typeface="Palanquin"/>
                <a:cs typeface="Palanquin"/>
                <a:sym typeface="Palanquin"/>
              </a:rPr>
              <a:t> and (2) </a:t>
            </a:r>
            <a:r>
              <a:rPr lang="en" b="1">
                <a:solidFill>
                  <a:srgbClr val="000000"/>
                </a:solidFill>
                <a:latin typeface="Palanquin"/>
                <a:ea typeface="Palanquin"/>
                <a:cs typeface="Palanquin"/>
                <a:sym typeface="Palanquin"/>
              </a:rPr>
              <a:t>variances in ways students develop</a:t>
            </a:r>
            <a:r>
              <a:rPr lang="en">
                <a:solidFill>
                  <a:srgbClr val="000000"/>
                </a:solidFill>
                <a:latin typeface="Palanquin"/>
                <a:ea typeface="Palanquin"/>
                <a:cs typeface="Palanquin"/>
                <a:sym typeface="Palanquin"/>
              </a:rPr>
              <a:t> in these skills</a:t>
            </a:r>
          </a:p>
        </p:txBody>
      </p:sp>
      <p:sp>
        <p:nvSpPr>
          <p:cNvPr id="286" name="Shape 286"/>
          <p:cNvSpPr txBox="1">
            <a:spLocks noGrp="1"/>
          </p:cNvSpPr>
          <p:nvPr>
            <p:ph type="body" idx="1"/>
          </p:nvPr>
        </p:nvSpPr>
        <p:spPr>
          <a:xfrm>
            <a:off x="473400" y="3852913"/>
            <a:ext cx="8299800" cy="8103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We need to be aware of </a:t>
            </a:r>
            <a:r>
              <a:rPr lang="en" b="1">
                <a:solidFill>
                  <a:srgbClr val="000000"/>
                </a:solidFill>
                <a:latin typeface="Palanquin"/>
                <a:ea typeface="Palanquin"/>
                <a:cs typeface="Palanquin"/>
                <a:sym typeface="Palanquin"/>
              </a:rPr>
              <a:t>subtleties in the design of problems</a:t>
            </a:r>
            <a:r>
              <a:rPr lang="en">
                <a:solidFill>
                  <a:srgbClr val="000000"/>
                </a:solidFill>
                <a:latin typeface="Palanquin"/>
                <a:ea typeface="Palanquin"/>
                <a:cs typeface="Palanquin"/>
                <a:sym typeface="Palanquin"/>
              </a:rPr>
              <a:t> when drawing conclusions about students’ progress using the taxonomy</a:t>
            </a:r>
          </a:p>
        </p:txBody>
      </p:sp>
      <p:sp>
        <p:nvSpPr>
          <p:cNvPr id="287" name="Shape 287"/>
          <p:cNvSpPr txBox="1">
            <a:spLocks noGrp="1"/>
          </p:cNvSpPr>
          <p:nvPr>
            <p:ph type="body" idx="1"/>
          </p:nvPr>
        </p:nvSpPr>
        <p:spPr>
          <a:xfrm>
            <a:off x="473400" y="1664513"/>
            <a:ext cx="8299800" cy="19890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2 ways of using the taxonomy across a course:</a:t>
            </a:r>
          </a:p>
          <a:p>
            <a:pPr marL="914400" lvl="1" indent="-342900" rtl="0">
              <a:lnSpc>
                <a:spcPct val="115000"/>
              </a:lnSpc>
              <a:spcBef>
                <a:spcPts val="0"/>
              </a:spcBef>
              <a:spcAft>
                <a:spcPts val="0"/>
              </a:spcAft>
              <a:buClr>
                <a:srgbClr val="671FED"/>
              </a:buClr>
              <a:buSzPct val="100000"/>
              <a:buFont typeface="Palanquin"/>
              <a:buChar char="✓"/>
            </a:pPr>
            <a:r>
              <a:rPr lang="en" sz="1800">
                <a:solidFill>
                  <a:srgbClr val="671FED"/>
                </a:solidFill>
                <a:latin typeface="Palanquin"/>
                <a:ea typeface="Palanquin"/>
                <a:cs typeface="Palanquin"/>
                <a:sym typeface="Palanquin"/>
              </a:rPr>
              <a:t>Give a set of problems students attempt at multiple points in a course and use the taxonomy to gauge skill levels at each point</a:t>
            </a:r>
          </a:p>
          <a:p>
            <a:pPr marL="914400" lvl="1" indent="-342900" rtl="0">
              <a:lnSpc>
                <a:spcPct val="115000"/>
              </a:lnSpc>
              <a:spcBef>
                <a:spcPts val="0"/>
              </a:spcBef>
              <a:spcAft>
                <a:spcPts val="0"/>
              </a:spcAft>
              <a:buClr>
                <a:srgbClr val="1F5DED"/>
              </a:buClr>
              <a:buSzPct val="100000"/>
              <a:buFont typeface="Palanquin"/>
              <a:buChar char="✓"/>
            </a:pPr>
            <a:r>
              <a:rPr lang="en" sz="1800">
                <a:solidFill>
                  <a:srgbClr val="1F5DED"/>
                </a:solidFill>
                <a:latin typeface="Palanquin"/>
                <a:ea typeface="Palanquin"/>
                <a:cs typeface="Palanquin"/>
                <a:sym typeface="Palanquin"/>
              </a:rPr>
              <a:t>(This work) Give a sequence of increasingly difficult problems, apply the taxonomy, and look at whether (1) students can scale skills or (2) skills break down at certain levels of complexity</a:t>
            </a:r>
          </a:p>
        </p:txBody>
      </p:sp>
      <p:sp>
        <p:nvSpPr>
          <p:cNvPr id="288" name="Shape 28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301200" y="244200"/>
            <a:ext cx="2367600" cy="4443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 b="1">
                <a:solidFill>
                  <a:srgbClr val="000000"/>
                </a:solidFill>
                <a:latin typeface="Palanquin"/>
                <a:ea typeface="Palanquin"/>
                <a:cs typeface="Palanquin"/>
                <a:sym typeface="Palanquin"/>
              </a:rPr>
              <a:t>Looking ahead</a:t>
            </a:r>
          </a:p>
        </p:txBody>
      </p:sp>
      <p:sp>
        <p:nvSpPr>
          <p:cNvPr id="294" name="Shape 294"/>
          <p:cNvSpPr txBox="1">
            <a:spLocks noGrp="1"/>
          </p:cNvSpPr>
          <p:nvPr>
            <p:ph type="body" idx="1"/>
          </p:nvPr>
        </p:nvSpPr>
        <p:spPr>
          <a:xfrm>
            <a:off x="473400" y="927775"/>
            <a:ext cx="7610700" cy="40065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Does a student’s level in one skill indicate or depend on progress in other skills?</a:t>
            </a:r>
          </a:p>
          <a:p>
            <a:pPr marL="457200" lvl="0" indent="0" rtl="0">
              <a:lnSpc>
                <a:spcPct val="115000"/>
              </a:lnSpc>
              <a:spcBef>
                <a:spcPts val="0"/>
              </a:spcBef>
              <a:spcAft>
                <a:spcPts val="0"/>
              </a:spcAft>
              <a:buNone/>
            </a:pPr>
            <a:endParaRPr sz="1800">
              <a:solidFill>
                <a:srgbClr val="000000"/>
              </a:solidFill>
              <a:latin typeface="Palanquin"/>
              <a:ea typeface="Palanquin"/>
              <a:cs typeface="Palanquin"/>
              <a:sym typeface="Palanquin"/>
            </a:endParaRPr>
          </a:p>
          <a:p>
            <a:pPr marL="457200" lvl="0" indent="-342900" rtl="0">
              <a:lnSpc>
                <a:spcPct val="115000"/>
              </a:lnSpc>
              <a:spcBef>
                <a:spcPts val="0"/>
              </a:spcBef>
              <a:spcAft>
                <a:spcPts val="0"/>
              </a:spcAft>
              <a:buClr>
                <a:srgbClr val="000000"/>
              </a:buClr>
              <a:buSzPct val="100000"/>
              <a:buFont typeface="Palanquin"/>
            </a:pPr>
            <a:r>
              <a:rPr lang="en">
                <a:solidFill>
                  <a:srgbClr val="000000"/>
                </a:solidFill>
                <a:latin typeface="Palanquin"/>
                <a:ea typeface="Palanquin"/>
                <a:cs typeface="Palanquin"/>
                <a:sym typeface="Palanquin"/>
              </a:rPr>
              <a:t>Validation: does the taxonomy differentiate students in similar ways as instructors would?</a:t>
            </a:r>
          </a:p>
        </p:txBody>
      </p:sp>
      <p:sp>
        <p:nvSpPr>
          <p:cNvPr id="295" name="Shape 29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301" name="Shape 301"/>
          <p:cNvSpPr txBox="1">
            <a:spLocks noGrp="1"/>
          </p:cNvSpPr>
          <p:nvPr>
            <p:ph type="body" idx="4294967295"/>
          </p:nvPr>
        </p:nvSpPr>
        <p:spPr>
          <a:xfrm>
            <a:off x="944100" y="1224450"/>
            <a:ext cx="7255800" cy="2694600"/>
          </a:xfrm>
          <a:prstGeom prst="rect">
            <a:avLst/>
          </a:prstGeom>
        </p:spPr>
        <p:txBody>
          <a:bodyPr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00000"/>
                </a:solidFill>
                <a:latin typeface="Palanquin"/>
                <a:ea typeface="Palanquin"/>
                <a:cs typeface="Palanquin"/>
                <a:sym typeface="Palanquin"/>
              </a:rPr>
              <a:t>Questions, comments, and </a:t>
            </a:r>
          </a:p>
          <a:p>
            <a:pPr marL="0" lvl="0" indent="0" algn="ctr" rtl="0">
              <a:lnSpc>
                <a:spcPct val="115000"/>
              </a:lnSpc>
              <a:spcBef>
                <a:spcPts val="0"/>
              </a:spcBef>
              <a:spcAft>
                <a:spcPts val="0"/>
              </a:spcAft>
              <a:buNone/>
            </a:pPr>
            <a:r>
              <a:rPr lang="en" sz="2400">
                <a:solidFill>
                  <a:srgbClr val="000000"/>
                </a:solidFill>
                <a:latin typeface="Palanquin"/>
                <a:ea typeface="Palanquin"/>
                <a:cs typeface="Palanquin"/>
                <a:sym typeface="Palanquin"/>
              </a:rPr>
              <a:t>touristy recommendations in Finland :)</a:t>
            </a:r>
          </a:p>
          <a:p>
            <a:pPr marL="0" lvl="0" indent="0" algn="ctr" rtl="0">
              <a:lnSpc>
                <a:spcPct val="150000"/>
              </a:lnSpc>
              <a:spcBef>
                <a:spcPts val="0"/>
              </a:spcBef>
              <a:spcAft>
                <a:spcPts val="0"/>
              </a:spcAft>
              <a:buNone/>
            </a:pPr>
            <a:endParaRPr sz="2000">
              <a:solidFill>
                <a:srgbClr val="000000"/>
              </a:solidFill>
              <a:latin typeface="Palanquin"/>
              <a:ea typeface="Palanquin"/>
              <a:cs typeface="Palanquin"/>
              <a:sym typeface="Palanquin"/>
            </a:endParaRPr>
          </a:p>
          <a:p>
            <a:pPr marL="0" lvl="0" indent="0" algn="ctr" rtl="0">
              <a:lnSpc>
                <a:spcPct val="150000"/>
              </a:lnSpc>
              <a:spcBef>
                <a:spcPts val="0"/>
              </a:spcBef>
              <a:spcAft>
                <a:spcPts val="0"/>
              </a:spcAft>
              <a:buNone/>
            </a:pPr>
            <a:r>
              <a:rPr lang="en" sz="2000">
                <a:solidFill>
                  <a:srgbClr val="000000"/>
                </a:solidFill>
                <a:latin typeface="Palanquin"/>
                <a:ea typeface="Palanquin"/>
                <a:cs typeface="Palanquin"/>
                <a:sym typeface="Palanquin"/>
              </a:rPr>
              <a:t>fgcastro@cs.wpi.edu</a:t>
            </a:r>
          </a:p>
          <a:p>
            <a:pPr marL="0" lvl="0" indent="0" algn="ctr" rtl="0">
              <a:lnSpc>
                <a:spcPct val="150000"/>
              </a:lnSpc>
              <a:spcBef>
                <a:spcPts val="0"/>
              </a:spcBef>
              <a:spcAft>
                <a:spcPts val="0"/>
              </a:spcAft>
              <a:buNone/>
            </a:pPr>
            <a:r>
              <a:rPr lang="en" sz="2000">
                <a:solidFill>
                  <a:srgbClr val="000000"/>
                </a:solidFill>
                <a:latin typeface="Palanquin"/>
                <a:ea typeface="Palanquin"/>
                <a:cs typeface="Palanquin"/>
                <a:sym typeface="Palanquin"/>
              </a:rPr>
              <a:t>@_franciscastro_</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597750" y="234450"/>
            <a:ext cx="6484500" cy="445200"/>
          </a:xfrm>
          <a:prstGeom prst="rect">
            <a:avLst/>
          </a:prstGeom>
        </p:spPr>
        <p:txBody>
          <a:bodyPr wrap="square" lIns="91425" tIns="91425" rIns="91425" bIns="91425" anchor="t" anchorCtr="0">
            <a:noAutofit/>
          </a:bodyPr>
          <a:lstStyle/>
          <a:p>
            <a:pPr lvl="0">
              <a:lnSpc>
                <a:spcPct val="100000"/>
              </a:lnSpc>
              <a:spcBef>
                <a:spcPts val="0"/>
              </a:spcBef>
              <a:buNone/>
            </a:pPr>
            <a:r>
              <a:rPr lang="en">
                <a:solidFill>
                  <a:srgbClr val="000000"/>
                </a:solidFill>
                <a:latin typeface="Palanquin"/>
                <a:ea typeface="Palanquin"/>
                <a:cs typeface="Palanquin"/>
                <a:sym typeface="Palanquin"/>
              </a:rPr>
              <a:t>How to </a:t>
            </a:r>
            <a:r>
              <a:rPr lang="en" b="1">
                <a:solidFill>
                  <a:srgbClr val="000000"/>
                </a:solidFill>
                <a:latin typeface="Palanquin"/>
                <a:ea typeface="Palanquin"/>
                <a:cs typeface="Palanquin"/>
                <a:sym typeface="Palanquin"/>
              </a:rPr>
              <a:t>track</a:t>
            </a:r>
            <a:r>
              <a:rPr lang="en">
                <a:solidFill>
                  <a:srgbClr val="000000"/>
                </a:solidFill>
                <a:latin typeface="Palanquin"/>
                <a:ea typeface="Palanquin"/>
                <a:cs typeface="Palanquin"/>
                <a:sym typeface="Palanquin"/>
              </a:rPr>
              <a:t> the development of students’ programming </a:t>
            </a:r>
            <a:r>
              <a:rPr lang="en" b="1">
                <a:solidFill>
                  <a:srgbClr val="000000"/>
                </a:solidFill>
                <a:latin typeface="Palanquin"/>
                <a:ea typeface="Palanquin"/>
                <a:cs typeface="Palanquin"/>
                <a:sym typeface="Palanquin"/>
              </a:rPr>
              <a:t>skills</a:t>
            </a:r>
            <a:r>
              <a:rPr lang="en">
                <a:solidFill>
                  <a:srgbClr val="000000"/>
                </a:solidFill>
                <a:latin typeface="Palanquin"/>
                <a:ea typeface="Palanquin"/>
                <a:cs typeface="Palanquin"/>
                <a:sym typeface="Palanquin"/>
              </a:rPr>
              <a:t>?</a:t>
            </a:r>
          </a:p>
        </p:txBody>
      </p:sp>
      <p:sp>
        <p:nvSpPr>
          <p:cNvPr id="64" name="Shape 64"/>
          <p:cNvSpPr txBox="1">
            <a:spLocks noGrp="1"/>
          </p:cNvSpPr>
          <p:nvPr>
            <p:ph type="body" idx="1"/>
          </p:nvPr>
        </p:nvSpPr>
        <p:spPr>
          <a:xfrm>
            <a:off x="597750" y="752150"/>
            <a:ext cx="4685100" cy="445200"/>
          </a:xfrm>
          <a:prstGeom prst="rect">
            <a:avLst/>
          </a:prstGeom>
        </p:spPr>
        <p:txBody>
          <a:bodyPr wrap="square" lIns="91425" tIns="91425" rIns="91425" bIns="91425" anchor="t" anchorCtr="0">
            <a:noAutofit/>
          </a:bodyPr>
          <a:lstStyle/>
          <a:p>
            <a:pPr lvl="0" rtl="0">
              <a:lnSpc>
                <a:spcPct val="100000"/>
              </a:lnSpc>
              <a:spcBef>
                <a:spcPts val="0"/>
              </a:spcBef>
              <a:buNone/>
            </a:pPr>
            <a:r>
              <a:rPr lang="en">
                <a:solidFill>
                  <a:srgbClr val="000000"/>
                </a:solidFill>
                <a:latin typeface="Palanquin"/>
                <a:ea typeface="Palanquin"/>
                <a:cs typeface="Palanquin"/>
                <a:sym typeface="Palanquin"/>
              </a:rPr>
              <a:t>How to </a:t>
            </a:r>
            <a:r>
              <a:rPr lang="en" b="1">
                <a:solidFill>
                  <a:srgbClr val="000000"/>
                </a:solidFill>
                <a:latin typeface="Palanquin"/>
                <a:ea typeface="Palanquin"/>
                <a:cs typeface="Palanquin"/>
                <a:sym typeface="Palanquin"/>
              </a:rPr>
              <a:t>categorize </a:t>
            </a:r>
            <a:r>
              <a:rPr lang="en">
                <a:solidFill>
                  <a:srgbClr val="000000"/>
                </a:solidFill>
                <a:latin typeface="Palanquin"/>
                <a:ea typeface="Palanquin"/>
                <a:cs typeface="Palanquin"/>
                <a:sym typeface="Palanquin"/>
              </a:rPr>
              <a:t>different “</a:t>
            </a:r>
            <a:r>
              <a:rPr lang="en" b="1">
                <a:solidFill>
                  <a:srgbClr val="000000"/>
                </a:solidFill>
                <a:latin typeface="Palanquin"/>
                <a:ea typeface="Palanquin"/>
                <a:cs typeface="Palanquin"/>
                <a:sym typeface="Palanquin"/>
              </a:rPr>
              <a:t>levels</a:t>
            </a:r>
            <a:r>
              <a:rPr lang="en">
                <a:solidFill>
                  <a:srgbClr val="000000"/>
                </a:solidFill>
                <a:latin typeface="Palanquin"/>
                <a:ea typeface="Palanquin"/>
                <a:cs typeface="Palanquin"/>
                <a:sym typeface="Palanquin"/>
              </a:rPr>
              <a:t>” of skill?</a:t>
            </a:r>
          </a:p>
        </p:txBody>
      </p:sp>
      <p:graphicFrame>
        <p:nvGraphicFramePr>
          <p:cNvPr id="65" name="Shape 65"/>
          <p:cNvGraphicFramePr/>
          <p:nvPr/>
        </p:nvGraphicFramePr>
        <p:xfrm>
          <a:off x="2192575" y="2153144"/>
          <a:ext cx="5897625" cy="2716750"/>
        </p:xfrm>
        <a:graphic>
          <a:graphicData uri="http://schemas.openxmlformats.org/drawingml/2006/table">
            <a:tbl>
              <a:tblPr>
                <a:noFill/>
                <a:tableStyleId>{984F1EBD-2940-4A0C-8745-77959DB1F01D}</a:tableStyleId>
              </a:tblPr>
              <a:tblGrid>
                <a:gridCol w="1923350">
                  <a:extLst>
                    <a:ext uri="{9D8B030D-6E8A-4147-A177-3AD203B41FA5}">
                      <a16:colId xmlns:a16="http://schemas.microsoft.com/office/drawing/2014/main" val="20000"/>
                    </a:ext>
                  </a:extLst>
                </a:gridCol>
                <a:gridCol w="3974275">
                  <a:extLst>
                    <a:ext uri="{9D8B030D-6E8A-4147-A177-3AD203B41FA5}">
                      <a16:colId xmlns:a16="http://schemas.microsoft.com/office/drawing/2014/main" val="20001"/>
                    </a:ext>
                  </a:extLst>
                </a:gridCol>
              </a:tblGrid>
              <a:tr h="543350">
                <a:tc>
                  <a:txBody>
                    <a:bodyPr/>
                    <a:lstStyle/>
                    <a:p>
                      <a:pPr lvl="0">
                        <a:spcBef>
                          <a:spcPts val="500"/>
                        </a:spcBef>
                        <a:spcAft>
                          <a:spcPts val="500"/>
                        </a:spcAft>
                        <a:buNone/>
                      </a:pPr>
                      <a:r>
                        <a:rPr lang="en" sz="1600" b="1">
                          <a:latin typeface="Palanquin"/>
                          <a:ea typeface="Palanquin"/>
                          <a:cs typeface="Palanquin"/>
                          <a:sym typeface="Palanquin"/>
                        </a:rPr>
                        <a:t>Pre-structural</a:t>
                      </a:r>
                    </a:p>
                  </a:txBody>
                  <a:tcPr marL="91425" marR="91425" marT="68575" marB="68575" anchor="ctr">
                    <a:lnL w="9525" cap="flat" cmpd="sng">
                      <a:solidFill>
                        <a:srgbClr val="9E9E9E">
                          <a:alpha val="0"/>
                        </a:srgbClr>
                      </a:solidFill>
                      <a:prstDash val="solid"/>
                      <a:round/>
                      <a:headEnd type="none" w="med" len="med"/>
                      <a:tailEnd type="none" w="med" len="med"/>
                    </a:lnL>
                    <a:lnT w="9525" cap="flat" cmpd="sng">
                      <a:solidFill>
                        <a:srgbClr val="9E9E9E">
                          <a:alpha val="0"/>
                        </a:srgbClr>
                      </a:solidFill>
                      <a:prstDash val="solid"/>
                      <a:round/>
                      <a:headEnd type="none" w="med" len="med"/>
                      <a:tailEnd type="none" w="med" len="med"/>
                    </a:lnT>
                  </a:tcPr>
                </a:tc>
                <a:tc>
                  <a:txBody>
                    <a:bodyPr/>
                    <a:lstStyle/>
                    <a:p>
                      <a:pPr lvl="0">
                        <a:spcBef>
                          <a:spcPts val="500"/>
                        </a:spcBef>
                        <a:spcAft>
                          <a:spcPts val="500"/>
                        </a:spcAft>
                        <a:buNone/>
                      </a:pPr>
                      <a:r>
                        <a:rPr lang="en" sz="1600">
                          <a:latin typeface="Palanquin"/>
                          <a:ea typeface="Palanquin"/>
                          <a:cs typeface="Palanquin"/>
                          <a:sym typeface="Palanquin"/>
                        </a:rPr>
                        <a:t>No understanding</a:t>
                      </a:r>
                    </a:p>
                  </a:txBody>
                  <a:tcPr marL="91425" marR="91425" marT="68575" marB="68575" anchor="ctr">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tcPr>
                </a:tc>
                <a:extLst>
                  <a:ext uri="{0D108BD9-81ED-4DB2-BD59-A6C34878D82A}">
                    <a16:rowId xmlns:a16="http://schemas.microsoft.com/office/drawing/2014/main" val="10000"/>
                  </a:ext>
                </a:extLst>
              </a:tr>
              <a:tr h="543350">
                <a:tc>
                  <a:txBody>
                    <a:bodyPr/>
                    <a:lstStyle/>
                    <a:p>
                      <a:pPr lvl="0">
                        <a:spcBef>
                          <a:spcPts val="500"/>
                        </a:spcBef>
                        <a:spcAft>
                          <a:spcPts val="500"/>
                        </a:spcAft>
                        <a:buNone/>
                      </a:pPr>
                      <a:r>
                        <a:rPr lang="en" sz="1600" b="1">
                          <a:latin typeface="Palanquin"/>
                          <a:ea typeface="Palanquin"/>
                          <a:cs typeface="Palanquin"/>
                          <a:sym typeface="Palanquin"/>
                        </a:rPr>
                        <a:t>Uni-structural</a:t>
                      </a:r>
                    </a:p>
                  </a:txBody>
                  <a:tcPr marL="91425" marR="91425" marT="68575" marB="68575" anchor="ctr">
                    <a:lnL w="9525" cap="flat" cmpd="sng">
                      <a:solidFill>
                        <a:srgbClr val="9E9E9E">
                          <a:alpha val="0"/>
                        </a:srgbClr>
                      </a:solidFill>
                      <a:prstDash val="solid"/>
                      <a:round/>
                      <a:headEnd type="none" w="med" len="med"/>
                      <a:tailEnd type="none" w="med" len="med"/>
                    </a:lnL>
                  </a:tcPr>
                </a:tc>
                <a:tc>
                  <a:txBody>
                    <a:bodyPr/>
                    <a:lstStyle/>
                    <a:p>
                      <a:pPr lvl="0">
                        <a:spcBef>
                          <a:spcPts val="500"/>
                        </a:spcBef>
                        <a:spcAft>
                          <a:spcPts val="500"/>
                        </a:spcAft>
                        <a:buNone/>
                      </a:pPr>
                      <a:r>
                        <a:rPr lang="en" sz="1600">
                          <a:latin typeface="Palanquin"/>
                          <a:ea typeface="Palanquin"/>
                          <a:cs typeface="Palanquin"/>
                          <a:sym typeface="Palanquin"/>
                        </a:rPr>
                        <a:t>Understand a single aspect</a:t>
                      </a:r>
                    </a:p>
                  </a:txBody>
                  <a:tcPr marL="91425" marR="91425" marT="68575" marB="68575" anchor="ctr">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1"/>
                  </a:ext>
                </a:extLst>
              </a:tr>
              <a:tr h="543350">
                <a:tc>
                  <a:txBody>
                    <a:bodyPr/>
                    <a:lstStyle/>
                    <a:p>
                      <a:pPr lvl="0">
                        <a:spcBef>
                          <a:spcPts val="500"/>
                        </a:spcBef>
                        <a:spcAft>
                          <a:spcPts val="500"/>
                        </a:spcAft>
                        <a:buNone/>
                      </a:pPr>
                      <a:r>
                        <a:rPr lang="en" sz="1600" b="1">
                          <a:latin typeface="Palanquin"/>
                          <a:ea typeface="Palanquin"/>
                          <a:cs typeface="Palanquin"/>
                          <a:sym typeface="Palanquin"/>
                        </a:rPr>
                        <a:t>Multi-structural</a:t>
                      </a:r>
                    </a:p>
                  </a:txBody>
                  <a:tcPr marL="91425" marR="91425" marT="68575" marB="68575" anchor="ctr">
                    <a:lnL w="9525" cap="flat" cmpd="sng">
                      <a:solidFill>
                        <a:srgbClr val="9E9E9E">
                          <a:alpha val="0"/>
                        </a:srgbClr>
                      </a:solidFill>
                      <a:prstDash val="solid"/>
                      <a:round/>
                      <a:headEnd type="none" w="med" len="med"/>
                      <a:tailEnd type="none" w="med" len="med"/>
                    </a:lnL>
                  </a:tcPr>
                </a:tc>
                <a:tc>
                  <a:txBody>
                    <a:bodyPr/>
                    <a:lstStyle/>
                    <a:p>
                      <a:pPr lvl="0">
                        <a:spcBef>
                          <a:spcPts val="500"/>
                        </a:spcBef>
                        <a:spcAft>
                          <a:spcPts val="500"/>
                        </a:spcAft>
                        <a:buNone/>
                      </a:pPr>
                      <a:r>
                        <a:rPr lang="en" sz="1600">
                          <a:latin typeface="Palanquin"/>
                          <a:ea typeface="Palanquin"/>
                          <a:cs typeface="Palanquin"/>
                          <a:sym typeface="Palanquin"/>
                        </a:rPr>
                        <a:t>Understand several aspects independently</a:t>
                      </a:r>
                    </a:p>
                  </a:txBody>
                  <a:tcPr marL="91425" marR="91425" marT="68575" marB="68575" anchor="ctr">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2"/>
                  </a:ext>
                </a:extLst>
              </a:tr>
              <a:tr h="543350">
                <a:tc>
                  <a:txBody>
                    <a:bodyPr/>
                    <a:lstStyle/>
                    <a:p>
                      <a:pPr lvl="0">
                        <a:spcBef>
                          <a:spcPts val="500"/>
                        </a:spcBef>
                        <a:spcAft>
                          <a:spcPts val="500"/>
                        </a:spcAft>
                        <a:buNone/>
                      </a:pPr>
                      <a:r>
                        <a:rPr lang="en" sz="1600" b="1">
                          <a:latin typeface="Palanquin"/>
                          <a:ea typeface="Palanquin"/>
                          <a:cs typeface="Palanquin"/>
                          <a:sym typeface="Palanquin"/>
                        </a:rPr>
                        <a:t>Relational</a:t>
                      </a:r>
                    </a:p>
                  </a:txBody>
                  <a:tcPr marL="91425" marR="91425" marT="68575" marB="68575" anchor="ctr">
                    <a:lnL w="9525" cap="flat" cmpd="sng">
                      <a:solidFill>
                        <a:srgbClr val="9E9E9E">
                          <a:alpha val="0"/>
                        </a:srgbClr>
                      </a:solidFill>
                      <a:prstDash val="solid"/>
                      <a:round/>
                      <a:headEnd type="none" w="med" len="med"/>
                      <a:tailEnd type="none" w="med" len="med"/>
                    </a:lnL>
                  </a:tcPr>
                </a:tc>
                <a:tc>
                  <a:txBody>
                    <a:bodyPr/>
                    <a:lstStyle/>
                    <a:p>
                      <a:pPr lvl="0">
                        <a:spcBef>
                          <a:spcPts val="500"/>
                        </a:spcBef>
                        <a:spcAft>
                          <a:spcPts val="500"/>
                        </a:spcAft>
                        <a:buNone/>
                      </a:pPr>
                      <a:r>
                        <a:rPr lang="en" sz="1600">
                          <a:latin typeface="Palanquin"/>
                          <a:ea typeface="Palanquin"/>
                          <a:cs typeface="Palanquin"/>
                          <a:sym typeface="Palanquin"/>
                        </a:rPr>
                        <a:t>Inter-operation of several aspects</a:t>
                      </a:r>
                    </a:p>
                  </a:txBody>
                  <a:tcPr marL="91425" marR="91425" marT="68575" marB="68575" anchor="ctr">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3"/>
                  </a:ext>
                </a:extLst>
              </a:tr>
              <a:tr h="543350">
                <a:tc>
                  <a:txBody>
                    <a:bodyPr/>
                    <a:lstStyle/>
                    <a:p>
                      <a:pPr lvl="0">
                        <a:spcBef>
                          <a:spcPts val="500"/>
                        </a:spcBef>
                        <a:spcAft>
                          <a:spcPts val="500"/>
                        </a:spcAft>
                        <a:buNone/>
                      </a:pPr>
                      <a:r>
                        <a:rPr lang="en" sz="1600" b="1">
                          <a:latin typeface="Palanquin"/>
                          <a:ea typeface="Palanquin"/>
                          <a:cs typeface="Palanquin"/>
                          <a:sym typeface="Palanquin"/>
                        </a:rPr>
                        <a:t>Extended Abstract</a:t>
                      </a:r>
                    </a:p>
                  </a:txBody>
                  <a:tcPr marL="91425" marR="91425" marT="68575" marB="68575" anchor="ctr">
                    <a:lnL w="9525" cap="flat" cmpd="sng">
                      <a:solidFill>
                        <a:srgbClr val="9E9E9E">
                          <a:alpha val="0"/>
                        </a:srgbClr>
                      </a:solidFill>
                      <a:prstDash val="solid"/>
                      <a:round/>
                      <a:headEnd type="none" w="med" len="med"/>
                      <a:tailEnd type="none" w="med" len="med"/>
                    </a:lnL>
                    <a:lnB w="9525" cap="flat" cmpd="sng">
                      <a:solidFill>
                        <a:srgbClr val="9E9E9E">
                          <a:alpha val="0"/>
                        </a:srgbClr>
                      </a:solidFill>
                      <a:prstDash val="solid"/>
                      <a:round/>
                      <a:headEnd type="none" w="med" len="med"/>
                      <a:tailEnd type="none" w="med" len="med"/>
                    </a:lnB>
                  </a:tcPr>
                </a:tc>
                <a:tc>
                  <a:txBody>
                    <a:bodyPr/>
                    <a:lstStyle/>
                    <a:p>
                      <a:pPr lvl="0">
                        <a:spcBef>
                          <a:spcPts val="500"/>
                        </a:spcBef>
                        <a:spcAft>
                          <a:spcPts val="500"/>
                        </a:spcAft>
                        <a:buNone/>
                      </a:pPr>
                      <a:r>
                        <a:rPr lang="en" sz="1600">
                          <a:latin typeface="Palanquin"/>
                          <a:ea typeface="Palanquin"/>
                          <a:cs typeface="Palanquin"/>
                          <a:sym typeface="Palanquin"/>
                        </a:rPr>
                        <a:t>Generalize to a new domain</a:t>
                      </a:r>
                    </a:p>
                  </a:txBody>
                  <a:tcPr marL="91425" marR="91425" marT="68575" marB="68575" anchor="ctr">
                    <a:lnR w="9525" cap="flat" cmpd="sng">
                      <a:solidFill>
                        <a:srgbClr val="9E9E9E">
                          <a:alpha val="0"/>
                        </a:srgbClr>
                      </a:solidFill>
                      <a:prstDash val="solid"/>
                      <a:round/>
                      <a:headEnd type="none" w="med" len="med"/>
                      <a:tailEnd type="none" w="med" len="med"/>
                    </a:lnR>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6" name="Shape 66"/>
          <p:cNvSpPr txBox="1">
            <a:spLocks noGrp="1"/>
          </p:cNvSpPr>
          <p:nvPr>
            <p:ph type="body" idx="1"/>
          </p:nvPr>
        </p:nvSpPr>
        <p:spPr>
          <a:xfrm>
            <a:off x="597750" y="1357600"/>
            <a:ext cx="7492500" cy="7194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a:solidFill>
                  <a:srgbClr val="000000"/>
                </a:solidFill>
                <a:latin typeface="Palanquin"/>
                <a:ea typeface="Palanquin"/>
                <a:cs typeface="Palanquin"/>
                <a:sym typeface="Palanquin"/>
              </a:rPr>
              <a:t>Structure of Observed Learning Outcomes (</a:t>
            </a:r>
            <a:r>
              <a:rPr lang="en" b="1">
                <a:solidFill>
                  <a:srgbClr val="000000"/>
                </a:solidFill>
                <a:latin typeface="Palanquin"/>
                <a:ea typeface="Palanquin"/>
                <a:cs typeface="Palanquin"/>
                <a:sym typeface="Palanquin"/>
              </a:rPr>
              <a:t>SOLO</a:t>
            </a:r>
            <a:r>
              <a:rPr lang="en">
                <a:solidFill>
                  <a:srgbClr val="000000"/>
                </a:solidFill>
                <a:latin typeface="Palanquin"/>
                <a:ea typeface="Palanquin"/>
                <a:cs typeface="Palanquin"/>
                <a:sym typeface="Palanquin"/>
              </a:rPr>
              <a:t>) captures different levels of complexity of learning outcomes in 5 levels:</a:t>
            </a:r>
          </a:p>
        </p:txBody>
      </p:sp>
      <p:pic>
        <p:nvPicPr>
          <p:cNvPr id="67" name="Shape 67" descr="question.png"/>
          <p:cNvPicPr preferRelativeResize="0"/>
          <p:nvPr/>
        </p:nvPicPr>
        <p:blipFill>
          <a:blip r:embed="rId3">
            <a:alphaModFix/>
          </a:blip>
          <a:stretch>
            <a:fillRect/>
          </a:stretch>
        </p:blipFill>
        <p:spPr>
          <a:xfrm>
            <a:off x="1230001" y="2145988"/>
            <a:ext cx="519849" cy="519849"/>
          </a:xfrm>
          <a:prstGeom prst="rect">
            <a:avLst/>
          </a:prstGeom>
          <a:noFill/>
          <a:ln>
            <a:noFill/>
          </a:ln>
        </p:spPr>
      </p:pic>
      <p:pic>
        <p:nvPicPr>
          <p:cNvPr id="68" name="Shape 68" descr="puzzle1.png"/>
          <p:cNvPicPr preferRelativeResize="0"/>
          <p:nvPr/>
        </p:nvPicPr>
        <p:blipFill>
          <a:blip r:embed="rId4">
            <a:alphaModFix/>
          </a:blip>
          <a:stretch>
            <a:fillRect/>
          </a:stretch>
        </p:blipFill>
        <p:spPr>
          <a:xfrm>
            <a:off x="1282412" y="2751848"/>
            <a:ext cx="415037" cy="415037"/>
          </a:xfrm>
          <a:prstGeom prst="rect">
            <a:avLst/>
          </a:prstGeom>
          <a:noFill/>
          <a:ln>
            <a:noFill/>
          </a:ln>
        </p:spPr>
      </p:pic>
      <p:pic>
        <p:nvPicPr>
          <p:cNvPr id="69" name="Shape 69" descr="puzzle2.png"/>
          <p:cNvPicPr preferRelativeResize="0"/>
          <p:nvPr/>
        </p:nvPicPr>
        <p:blipFill>
          <a:blip r:embed="rId5">
            <a:alphaModFix/>
          </a:blip>
          <a:stretch>
            <a:fillRect/>
          </a:stretch>
        </p:blipFill>
        <p:spPr>
          <a:xfrm>
            <a:off x="1230000" y="3251600"/>
            <a:ext cx="519850" cy="519850"/>
          </a:xfrm>
          <a:prstGeom prst="rect">
            <a:avLst/>
          </a:prstGeom>
          <a:noFill/>
          <a:ln>
            <a:noFill/>
          </a:ln>
        </p:spPr>
      </p:pic>
      <p:pic>
        <p:nvPicPr>
          <p:cNvPr id="70" name="Shape 70" descr="puzzle4.png"/>
          <p:cNvPicPr preferRelativeResize="0"/>
          <p:nvPr/>
        </p:nvPicPr>
        <p:blipFill>
          <a:blip r:embed="rId6">
            <a:alphaModFix/>
          </a:blip>
          <a:stretch>
            <a:fillRect/>
          </a:stretch>
        </p:blipFill>
        <p:spPr>
          <a:xfrm>
            <a:off x="1267325" y="3841725"/>
            <a:ext cx="445199" cy="445201"/>
          </a:xfrm>
          <a:prstGeom prst="rect">
            <a:avLst/>
          </a:prstGeom>
          <a:noFill/>
          <a:ln>
            <a:noFill/>
          </a:ln>
        </p:spPr>
      </p:pic>
      <p:pic>
        <p:nvPicPr>
          <p:cNvPr id="71" name="Shape 71" descr="puzzle3.png"/>
          <p:cNvPicPr preferRelativeResize="0"/>
          <p:nvPr/>
        </p:nvPicPr>
        <p:blipFill>
          <a:blip r:embed="rId7">
            <a:alphaModFix/>
          </a:blip>
          <a:stretch>
            <a:fillRect/>
          </a:stretch>
        </p:blipFill>
        <p:spPr>
          <a:xfrm>
            <a:off x="1593925" y="4357200"/>
            <a:ext cx="445199" cy="445201"/>
          </a:xfrm>
          <a:prstGeom prst="rect">
            <a:avLst/>
          </a:prstGeom>
          <a:noFill/>
          <a:ln>
            <a:noFill/>
          </a:ln>
        </p:spPr>
      </p:pic>
      <p:pic>
        <p:nvPicPr>
          <p:cNvPr id="72" name="Shape 72" descr="puzzle4.png"/>
          <p:cNvPicPr preferRelativeResize="0"/>
          <p:nvPr/>
        </p:nvPicPr>
        <p:blipFill>
          <a:blip r:embed="rId6">
            <a:alphaModFix/>
          </a:blip>
          <a:stretch>
            <a:fillRect/>
          </a:stretch>
        </p:blipFill>
        <p:spPr>
          <a:xfrm>
            <a:off x="1050725" y="4357225"/>
            <a:ext cx="445199" cy="445201"/>
          </a:xfrm>
          <a:prstGeom prst="rect">
            <a:avLst/>
          </a:prstGeom>
          <a:noFill/>
          <a:ln>
            <a:noFill/>
          </a:ln>
        </p:spPr>
      </p:pic>
      <p:sp>
        <p:nvSpPr>
          <p:cNvPr id="73" name="Shape 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par>
                                <p:cTn id="23" presetID="10"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0" y="0"/>
            <a:ext cx="4572900" cy="5143500"/>
          </a:xfrm>
          <a:prstGeom prst="rect">
            <a:avLst/>
          </a:prstGeom>
          <a:solidFill>
            <a:srgbClr val="CFE2F3"/>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227575" y="419650"/>
            <a:ext cx="1424400" cy="7230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500">
                <a:latin typeface="Palanquin"/>
                <a:ea typeface="Palanquin"/>
                <a:cs typeface="Palanquin"/>
                <a:sym typeface="Palanquin"/>
              </a:rPr>
              <a:t>Identify a skill to assess</a:t>
            </a:r>
          </a:p>
        </p:txBody>
      </p:sp>
      <p:sp>
        <p:nvSpPr>
          <p:cNvPr id="80" name="Shape 80"/>
          <p:cNvSpPr/>
          <p:nvPr/>
        </p:nvSpPr>
        <p:spPr>
          <a:xfrm>
            <a:off x="217600" y="1563250"/>
            <a:ext cx="1503600" cy="8961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Define a SOLO taxonomy for the skill</a:t>
            </a:r>
          </a:p>
        </p:txBody>
      </p:sp>
      <p:sp>
        <p:nvSpPr>
          <p:cNvPr id="81" name="Shape 81"/>
          <p:cNvSpPr/>
          <p:nvPr/>
        </p:nvSpPr>
        <p:spPr>
          <a:xfrm>
            <a:off x="158275" y="3399500"/>
            <a:ext cx="1563000" cy="13407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Apply the taxonomy to student work on a single assessment</a:t>
            </a:r>
          </a:p>
        </p:txBody>
      </p:sp>
      <p:sp>
        <p:nvSpPr>
          <p:cNvPr id="82" name="Shape 82"/>
          <p:cNvSpPr/>
          <p:nvPr/>
        </p:nvSpPr>
        <p:spPr>
          <a:xfrm>
            <a:off x="4571091" y="0"/>
            <a:ext cx="4572900" cy="5143500"/>
          </a:xfrm>
          <a:prstGeom prst="rect">
            <a:avLst/>
          </a:prstGeom>
          <a:solidFill>
            <a:srgbClr val="D9EAD3"/>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7438300" y="188000"/>
            <a:ext cx="1596600" cy="8463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Build taxonomy from student data</a:t>
            </a:r>
          </a:p>
        </p:txBody>
      </p:sp>
      <p:sp>
        <p:nvSpPr>
          <p:cNvPr id="84" name="Shape 84"/>
          <p:cNvSpPr/>
          <p:nvPr/>
        </p:nvSpPr>
        <p:spPr>
          <a:xfrm>
            <a:off x="7346950" y="1645875"/>
            <a:ext cx="1688100" cy="11112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Multi-dimension taxonomy to capture multiple skills</a:t>
            </a:r>
          </a:p>
        </p:txBody>
      </p:sp>
      <p:sp>
        <p:nvSpPr>
          <p:cNvPr id="85" name="Shape 85"/>
          <p:cNvSpPr/>
          <p:nvPr/>
        </p:nvSpPr>
        <p:spPr>
          <a:xfrm>
            <a:off x="7199150" y="3140025"/>
            <a:ext cx="1835700" cy="15696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Use the taxonomy to assess student progress across multiple assessments in a full course</a:t>
            </a:r>
          </a:p>
        </p:txBody>
      </p:sp>
      <p:pic>
        <p:nvPicPr>
          <p:cNvPr id="86" name="Shape 86" descr="student (4).png"/>
          <p:cNvPicPr preferRelativeResize="0"/>
          <p:nvPr/>
        </p:nvPicPr>
        <p:blipFill rotWithShape="1">
          <a:blip r:embed="rId3">
            <a:alphaModFix/>
          </a:blip>
          <a:srcRect/>
          <a:stretch/>
        </p:blipFill>
        <p:spPr>
          <a:xfrm>
            <a:off x="4765150" y="188000"/>
            <a:ext cx="595825" cy="595825"/>
          </a:xfrm>
          <a:prstGeom prst="rect">
            <a:avLst/>
          </a:prstGeom>
          <a:noFill/>
          <a:ln>
            <a:noFill/>
          </a:ln>
        </p:spPr>
      </p:pic>
      <p:pic>
        <p:nvPicPr>
          <p:cNvPr id="87" name="Shape 87" descr="student (3).png"/>
          <p:cNvPicPr preferRelativeResize="0"/>
          <p:nvPr/>
        </p:nvPicPr>
        <p:blipFill rotWithShape="1">
          <a:blip r:embed="rId4">
            <a:alphaModFix/>
          </a:blip>
          <a:srcRect/>
          <a:stretch/>
        </p:blipFill>
        <p:spPr>
          <a:xfrm>
            <a:off x="5579457" y="188000"/>
            <a:ext cx="595825" cy="595825"/>
          </a:xfrm>
          <a:prstGeom prst="rect">
            <a:avLst/>
          </a:prstGeom>
          <a:noFill/>
          <a:ln>
            <a:noFill/>
          </a:ln>
        </p:spPr>
      </p:pic>
      <p:pic>
        <p:nvPicPr>
          <p:cNvPr id="88" name="Shape 88" descr="student (4).png"/>
          <p:cNvPicPr preferRelativeResize="0"/>
          <p:nvPr/>
        </p:nvPicPr>
        <p:blipFill rotWithShape="1">
          <a:blip r:embed="rId3">
            <a:alphaModFix/>
          </a:blip>
          <a:srcRect/>
          <a:stretch/>
        </p:blipFill>
        <p:spPr>
          <a:xfrm>
            <a:off x="6386588" y="188000"/>
            <a:ext cx="595825" cy="595825"/>
          </a:xfrm>
          <a:prstGeom prst="rect">
            <a:avLst/>
          </a:prstGeom>
          <a:noFill/>
          <a:ln>
            <a:noFill/>
          </a:ln>
        </p:spPr>
      </p:pic>
      <p:sp>
        <p:nvSpPr>
          <p:cNvPr id="89" name="Shape 89"/>
          <p:cNvSpPr/>
          <p:nvPr/>
        </p:nvSpPr>
        <p:spPr>
          <a:xfrm>
            <a:off x="4738875" y="1148340"/>
            <a:ext cx="648347" cy="40351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latin typeface="Palanquin"/>
                <a:ea typeface="Palanquin"/>
                <a:cs typeface="Palanquin"/>
                <a:sym typeface="Palanquin"/>
              </a:rPr>
              <a:t>Skill</a:t>
            </a:r>
          </a:p>
        </p:txBody>
      </p:sp>
      <p:sp>
        <p:nvSpPr>
          <p:cNvPr id="90" name="Shape 90"/>
          <p:cNvSpPr/>
          <p:nvPr/>
        </p:nvSpPr>
        <p:spPr>
          <a:xfrm>
            <a:off x="5553202" y="1148340"/>
            <a:ext cx="648347" cy="40351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Skill</a:t>
            </a:r>
          </a:p>
        </p:txBody>
      </p:sp>
      <p:sp>
        <p:nvSpPr>
          <p:cNvPr id="91" name="Shape 91"/>
          <p:cNvSpPr/>
          <p:nvPr/>
        </p:nvSpPr>
        <p:spPr>
          <a:xfrm>
            <a:off x="6360328" y="1148325"/>
            <a:ext cx="648347" cy="40351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Skill</a:t>
            </a:r>
          </a:p>
        </p:txBody>
      </p:sp>
      <p:grpSp>
        <p:nvGrpSpPr>
          <p:cNvPr id="92" name="Shape 92"/>
          <p:cNvGrpSpPr/>
          <p:nvPr/>
        </p:nvGrpSpPr>
        <p:grpSpPr>
          <a:xfrm>
            <a:off x="5063000" y="783825"/>
            <a:ext cx="1621500" cy="364500"/>
            <a:chOff x="5063000" y="783825"/>
            <a:chExt cx="1621500" cy="364500"/>
          </a:xfrm>
        </p:grpSpPr>
        <p:cxnSp>
          <p:nvCxnSpPr>
            <p:cNvPr id="93" name="Shape 93"/>
            <p:cNvCxnSpPr>
              <a:stCxn id="86" idx="2"/>
              <a:endCxn id="89" idx="0"/>
            </p:cNvCxnSpPr>
            <p:nvPr/>
          </p:nvCxnSpPr>
          <p:spPr>
            <a:xfrm>
              <a:off x="5063062" y="783825"/>
              <a:ext cx="0" cy="364500"/>
            </a:xfrm>
            <a:prstGeom prst="straightConnector1">
              <a:avLst/>
            </a:prstGeom>
            <a:noFill/>
            <a:ln w="19050" cap="flat" cmpd="sng">
              <a:solidFill>
                <a:schemeClr val="dk2"/>
              </a:solidFill>
              <a:prstDash val="solid"/>
              <a:round/>
              <a:headEnd type="none" w="lg" len="lg"/>
              <a:tailEnd type="none" w="lg" len="lg"/>
            </a:ln>
          </p:spPr>
        </p:cxnSp>
        <p:cxnSp>
          <p:nvCxnSpPr>
            <p:cNvPr id="94" name="Shape 94"/>
            <p:cNvCxnSpPr>
              <a:stCxn id="87" idx="2"/>
              <a:endCxn id="89" idx="0"/>
            </p:cNvCxnSpPr>
            <p:nvPr/>
          </p:nvCxnSpPr>
          <p:spPr>
            <a:xfrm flipH="1">
              <a:off x="5063169" y="783825"/>
              <a:ext cx="814200" cy="364500"/>
            </a:xfrm>
            <a:prstGeom prst="straightConnector1">
              <a:avLst/>
            </a:prstGeom>
            <a:noFill/>
            <a:ln w="19050" cap="flat" cmpd="sng">
              <a:solidFill>
                <a:schemeClr val="dk2"/>
              </a:solidFill>
              <a:prstDash val="solid"/>
              <a:round/>
              <a:headEnd type="none" w="lg" len="lg"/>
              <a:tailEnd type="none" w="lg" len="lg"/>
            </a:ln>
          </p:spPr>
        </p:cxnSp>
        <p:cxnSp>
          <p:nvCxnSpPr>
            <p:cNvPr id="95" name="Shape 95"/>
            <p:cNvCxnSpPr>
              <a:stCxn id="88" idx="2"/>
              <a:endCxn id="89" idx="0"/>
            </p:cNvCxnSpPr>
            <p:nvPr/>
          </p:nvCxnSpPr>
          <p:spPr>
            <a:xfrm flipH="1">
              <a:off x="5063000" y="783825"/>
              <a:ext cx="1621500" cy="364500"/>
            </a:xfrm>
            <a:prstGeom prst="straightConnector1">
              <a:avLst/>
            </a:prstGeom>
            <a:noFill/>
            <a:ln w="19050" cap="flat" cmpd="sng">
              <a:solidFill>
                <a:schemeClr val="dk2"/>
              </a:solidFill>
              <a:prstDash val="solid"/>
              <a:round/>
              <a:headEnd type="none" w="lg" len="lg"/>
              <a:tailEnd type="none" w="lg" len="lg"/>
            </a:ln>
          </p:spPr>
        </p:cxnSp>
      </p:grpSp>
      <p:graphicFrame>
        <p:nvGraphicFramePr>
          <p:cNvPr id="96" name="Shape 96"/>
          <p:cNvGraphicFramePr/>
          <p:nvPr/>
        </p:nvGraphicFramePr>
        <p:xfrm>
          <a:off x="4781850" y="1551850"/>
          <a:ext cx="2183800" cy="1584840"/>
        </p:xfrm>
        <a:graphic>
          <a:graphicData uri="http://schemas.openxmlformats.org/drawingml/2006/table">
            <a:tbl>
              <a:tblPr>
                <a:noFill/>
                <a:tableStyleId>{984F1EBD-2940-4A0C-8745-77959DB1F01D}</a:tableStyleId>
              </a:tblPr>
              <a:tblGrid>
                <a:gridCol w="2183800">
                  <a:extLst>
                    <a:ext uri="{9D8B030D-6E8A-4147-A177-3AD203B41FA5}">
                      <a16:colId xmlns:a16="http://schemas.microsoft.com/office/drawing/2014/main" val="20000"/>
                    </a:ext>
                  </a:extLst>
                </a:gridCol>
              </a:tblGrid>
              <a:tr h="348900">
                <a:tc>
                  <a:txBody>
                    <a:bodyPr/>
                    <a:lstStyle/>
                    <a:p>
                      <a:pPr lvl="0" algn="ctr" rtl="0">
                        <a:spcBef>
                          <a:spcPts val="0"/>
                        </a:spcBef>
                        <a:buNone/>
                      </a:pPr>
                      <a:r>
                        <a:rPr lang="en">
                          <a:latin typeface="Palanquin"/>
                          <a:ea typeface="Palanquin"/>
                          <a:cs typeface="Palanquin"/>
                          <a:sym typeface="Palanquin"/>
                        </a:rPr>
                        <a:t>Prestructural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alpha val="0"/>
                        </a:srgbClr>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0"/>
                  </a:ext>
                </a:extLst>
              </a:tr>
              <a:tr h="357325">
                <a:tc>
                  <a:txBody>
                    <a:bodyPr/>
                    <a:lstStyle/>
                    <a:p>
                      <a:pPr lvl="0" algn="ctr" rtl="0">
                        <a:spcBef>
                          <a:spcPts val="0"/>
                        </a:spcBef>
                        <a:buNone/>
                      </a:pPr>
                      <a:r>
                        <a:rPr lang="en">
                          <a:latin typeface="Palanquin"/>
                          <a:ea typeface="Palanquin"/>
                          <a:cs typeface="Palanquin"/>
                          <a:sym typeface="Palanquin"/>
                        </a:rPr>
                        <a:t>Unistructural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1"/>
                  </a:ext>
                </a:extLst>
              </a:tr>
              <a:tr h="357325">
                <a:tc>
                  <a:txBody>
                    <a:bodyPr/>
                    <a:lstStyle/>
                    <a:p>
                      <a:pPr lvl="0" algn="ctr" rtl="0">
                        <a:spcBef>
                          <a:spcPts val="0"/>
                        </a:spcBef>
                        <a:buNone/>
                      </a:pPr>
                      <a:r>
                        <a:rPr lang="en">
                          <a:latin typeface="Palanquin"/>
                          <a:ea typeface="Palanquin"/>
                          <a:cs typeface="Palanquin"/>
                          <a:sym typeface="Palanquin"/>
                        </a:rPr>
                        <a:t>Multistructural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2"/>
                  </a:ext>
                </a:extLst>
              </a:tr>
              <a:tr h="357325">
                <a:tc>
                  <a:txBody>
                    <a:bodyPr/>
                    <a:lstStyle/>
                    <a:p>
                      <a:pPr lvl="0" algn="ctr" rtl="0">
                        <a:spcBef>
                          <a:spcPts val="0"/>
                        </a:spcBef>
                        <a:buNone/>
                      </a:pPr>
                      <a:r>
                        <a:rPr lang="en">
                          <a:latin typeface="Palanquin"/>
                          <a:ea typeface="Palanquin"/>
                          <a:cs typeface="Palanquin"/>
                          <a:sym typeface="Palanquin"/>
                        </a:rPr>
                        <a:t>Relational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97" name="Shape 97" descr="test (2).png"/>
          <p:cNvPicPr preferRelativeResize="0"/>
          <p:nvPr/>
        </p:nvPicPr>
        <p:blipFill rotWithShape="1">
          <a:blip r:embed="rId5">
            <a:alphaModFix/>
          </a:blip>
          <a:srcRect/>
          <a:stretch/>
        </p:blipFill>
        <p:spPr>
          <a:xfrm>
            <a:off x="4794973" y="3775825"/>
            <a:ext cx="490950" cy="490950"/>
          </a:xfrm>
          <a:prstGeom prst="rect">
            <a:avLst/>
          </a:prstGeom>
          <a:noFill/>
          <a:ln>
            <a:noFill/>
          </a:ln>
        </p:spPr>
      </p:pic>
      <p:pic>
        <p:nvPicPr>
          <p:cNvPr id="98" name="Shape 98" descr="test (2).png"/>
          <p:cNvPicPr preferRelativeResize="0"/>
          <p:nvPr/>
        </p:nvPicPr>
        <p:blipFill rotWithShape="1">
          <a:blip r:embed="rId5">
            <a:alphaModFix/>
          </a:blip>
          <a:srcRect/>
          <a:stretch/>
        </p:blipFill>
        <p:spPr>
          <a:xfrm>
            <a:off x="5661698" y="3775825"/>
            <a:ext cx="490950" cy="490950"/>
          </a:xfrm>
          <a:prstGeom prst="rect">
            <a:avLst/>
          </a:prstGeom>
          <a:noFill/>
          <a:ln>
            <a:noFill/>
          </a:ln>
        </p:spPr>
      </p:pic>
      <p:pic>
        <p:nvPicPr>
          <p:cNvPr id="99" name="Shape 99" descr="test (2).png"/>
          <p:cNvPicPr preferRelativeResize="0"/>
          <p:nvPr/>
        </p:nvPicPr>
        <p:blipFill rotWithShape="1">
          <a:blip r:embed="rId5">
            <a:alphaModFix/>
          </a:blip>
          <a:srcRect/>
          <a:stretch/>
        </p:blipFill>
        <p:spPr>
          <a:xfrm>
            <a:off x="6468823" y="3775825"/>
            <a:ext cx="490950" cy="490950"/>
          </a:xfrm>
          <a:prstGeom prst="rect">
            <a:avLst/>
          </a:prstGeom>
          <a:noFill/>
          <a:ln>
            <a:noFill/>
          </a:ln>
        </p:spPr>
      </p:pic>
      <p:sp>
        <p:nvSpPr>
          <p:cNvPr id="100" name="Shape 100"/>
          <p:cNvSpPr/>
          <p:nvPr/>
        </p:nvSpPr>
        <p:spPr>
          <a:xfrm>
            <a:off x="4812175" y="4305075"/>
            <a:ext cx="2147700" cy="3261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CS1</a:t>
            </a:r>
          </a:p>
        </p:txBody>
      </p:sp>
      <p:sp>
        <p:nvSpPr>
          <p:cNvPr id="101" name="Shape 101"/>
          <p:cNvSpPr/>
          <p:nvPr/>
        </p:nvSpPr>
        <p:spPr>
          <a:xfrm>
            <a:off x="2538563" y="535670"/>
            <a:ext cx="1076650" cy="49095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Skill</a:t>
            </a:r>
          </a:p>
        </p:txBody>
      </p:sp>
      <p:graphicFrame>
        <p:nvGraphicFramePr>
          <p:cNvPr id="102" name="Shape 102"/>
          <p:cNvGraphicFramePr/>
          <p:nvPr/>
        </p:nvGraphicFramePr>
        <p:xfrm>
          <a:off x="2302175" y="1026625"/>
          <a:ext cx="1687950" cy="1981050"/>
        </p:xfrm>
        <a:graphic>
          <a:graphicData uri="http://schemas.openxmlformats.org/drawingml/2006/table">
            <a:tbl>
              <a:tblPr>
                <a:noFill/>
                <a:tableStyleId>{984F1EBD-2940-4A0C-8745-77959DB1F01D}</a:tableStyleId>
              </a:tblPr>
              <a:tblGrid>
                <a:gridCol w="1687950">
                  <a:extLst>
                    <a:ext uri="{9D8B030D-6E8A-4147-A177-3AD203B41FA5}">
                      <a16:colId xmlns:a16="http://schemas.microsoft.com/office/drawing/2014/main" val="20000"/>
                    </a:ext>
                  </a:extLst>
                </a:gridCol>
              </a:tblGrid>
              <a:tr h="348900">
                <a:tc>
                  <a:txBody>
                    <a:bodyPr/>
                    <a:lstStyle/>
                    <a:p>
                      <a:pPr lvl="0" algn="ctr" rtl="0">
                        <a:spcBef>
                          <a:spcPts val="0"/>
                        </a:spcBef>
                        <a:buNone/>
                      </a:pPr>
                      <a:r>
                        <a:rPr lang="en">
                          <a:latin typeface="Palanquin"/>
                          <a:ea typeface="Palanquin"/>
                          <a:cs typeface="Palanquin"/>
                          <a:sym typeface="Palanquin"/>
                        </a:rPr>
                        <a:t>Prestructural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alpha val="0"/>
                        </a:srgbClr>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0"/>
                  </a:ext>
                </a:extLst>
              </a:tr>
              <a:tr h="357325">
                <a:tc>
                  <a:txBody>
                    <a:bodyPr/>
                    <a:lstStyle/>
                    <a:p>
                      <a:pPr lvl="0" algn="ctr" rtl="0">
                        <a:spcBef>
                          <a:spcPts val="0"/>
                        </a:spcBef>
                        <a:buNone/>
                      </a:pPr>
                      <a:r>
                        <a:rPr lang="en">
                          <a:latin typeface="Palanquin"/>
                          <a:ea typeface="Palanquin"/>
                          <a:cs typeface="Palanquin"/>
                          <a:sym typeface="Palanquin"/>
                        </a:rPr>
                        <a:t>Unistructural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1"/>
                  </a:ext>
                </a:extLst>
              </a:tr>
              <a:tr h="357325">
                <a:tc>
                  <a:txBody>
                    <a:bodyPr/>
                    <a:lstStyle/>
                    <a:p>
                      <a:pPr lvl="0" algn="ctr" rtl="0">
                        <a:spcBef>
                          <a:spcPts val="0"/>
                        </a:spcBef>
                        <a:buNone/>
                      </a:pPr>
                      <a:r>
                        <a:rPr lang="en">
                          <a:latin typeface="Palanquin"/>
                          <a:ea typeface="Palanquin"/>
                          <a:cs typeface="Palanquin"/>
                          <a:sym typeface="Palanquin"/>
                        </a:rPr>
                        <a:t>Multistructural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2"/>
                  </a:ext>
                </a:extLst>
              </a:tr>
              <a:tr h="357325">
                <a:tc>
                  <a:txBody>
                    <a:bodyPr/>
                    <a:lstStyle/>
                    <a:p>
                      <a:pPr lvl="0" algn="ctr" rtl="0">
                        <a:spcBef>
                          <a:spcPts val="0"/>
                        </a:spcBef>
                        <a:buNone/>
                      </a:pPr>
                      <a:r>
                        <a:rPr lang="en">
                          <a:latin typeface="Palanquin"/>
                          <a:ea typeface="Palanquin"/>
                          <a:cs typeface="Palanquin"/>
                          <a:sym typeface="Palanquin"/>
                        </a:rPr>
                        <a:t>Relational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3"/>
                  </a:ext>
                </a:extLst>
              </a:tr>
              <a:tr h="357325">
                <a:tc>
                  <a:txBody>
                    <a:bodyPr/>
                    <a:lstStyle/>
                    <a:p>
                      <a:pPr lvl="0" algn="ctr" rtl="0">
                        <a:spcBef>
                          <a:spcPts val="0"/>
                        </a:spcBef>
                        <a:buNone/>
                      </a:pPr>
                      <a:r>
                        <a:rPr lang="en">
                          <a:latin typeface="Palanquin"/>
                          <a:ea typeface="Palanquin"/>
                          <a:cs typeface="Palanquin"/>
                          <a:sym typeface="Palanquin"/>
                        </a:rPr>
                        <a:t>Extended Abstract</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03" name="Shape 103" descr="test (2).png"/>
          <p:cNvPicPr preferRelativeResize="0"/>
          <p:nvPr/>
        </p:nvPicPr>
        <p:blipFill rotWithShape="1">
          <a:blip r:embed="rId5">
            <a:alphaModFix/>
          </a:blip>
          <a:srcRect/>
          <a:stretch/>
        </p:blipFill>
        <p:spPr>
          <a:xfrm>
            <a:off x="2661350" y="3646700"/>
            <a:ext cx="846300" cy="846300"/>
          </a:xfrm>
          <a:prstGeom prst="rect">
            <a:avLst/>
          </a:prstGeom>
          <a:noFill/>
          <a:ln>
            <a:noFill/>
          </a:ln>
        </p:spPr>
      </p:pic>
      <p:cxnSp>
        <p:nvCxnSpPr>
          <p:cNvPr id="104" name="Shape 104"/>
          <p:cNvCxnSpPr/>
          <p:nvPr/>
        </p:nvCxnSpPr>
        <p:spPr>
          <a:xfrm>
            <a:off x="3097288" y="3054563"/>
            <a:ext cx="0" cy="526200"/>
          </a:xfrm>
          <a:prstGeom prst="straightConnector1">
            <a:avLst/>
          </a:prstGeom>
          <a:noFill/>
          <a:ln w="28575" cap="flat" cmpd="sng">
            <a:solidFill>
              <a:schemeClr val="dk2"/>
            </a:solidFill>
            <a:prstDash val="solid"/>
            <a:round/>
            <a:headEnd type="none" w="lg" len="lg"/>
            <a:tailEnd type="stealth" w="lg" len="lg"/>
          </a:ln>
        </p:spPr>
      </p:cxnSp>
      <p:grpSp>
        <p:nvGrpSpPr>
          <p:cNvPr id="105" name="Shape 105"/>
          <p:cNvGrpSpPr/>
          <p:nvPr/>
        </p:nvGrpSpPr>
        <p:grpSpPr>
          <a:xfrm>
            <a:off x="5063062" y="783825"/>
            <a:ext cx="1621438" cy="364500"/>
            <a:chOff x="5063062" y="783825"/>
            <a:chExt cx="1621438" cy="364500"/>
          </a:xfrm>
        </p:grpSpPr>
        <p:cxnSp>
          <p:nvCxnSpPr>
            <p:cNvPr id="106" name="Shape 106"/>
            <p:cNvCxnSpPr>
              <a:stCxn id="86" idx="2"/>
              <a:endCxn id="90" idx="0"/>
            </p:cNvCxnSpPr>
            <p:nvPr/>
          </p:nvCxnSpPr>
          <p:spPr>
            <a:xfrm>
              <a:off x="5063062" y="783825"/>
              <a:ext cx="814200" cy="364500"/>
            </a:xfrm>
            <a:prstGeom prst="straightConnector1">
              <a:avLst/>
            </a:prstGeom>
            <a:noFill/>
            <a:ln w="19050" cap="flat" cmpd="sng">
              <a:solidFill>
                <a:schemeClr val="dk2"/>
              </a:solidFill>
              <a:prstDash val="solid"/>
              <a:round/>
              <a:headEnd type="none" w="lg" len="lg"/>
              <a:tailEnd type="none" w="lg" len="lg"/>
            </a:ln>
          </p:spPr>
        </p:cxnSp>
        <p:cxnSp>
          <p:nvCxnSpPr>
            <p:cNvPr id="107" name="Shape 107"/>
            <p:cNvCxnSpPr>
              <a:stCxn id="87" idx="2"/>
              <a:endCxn id="90" idx="0"/>
            </p:cNvCxnSpPr>
            <p:nvPr/>
          </p:nvCxnSpPr>
          <p:spPr>
            <a:xfrm>
              <a:off x="5877369" y="783825"/>
              <a:ext cx="0" cy="364500"/>
            </a:xfrm>
            <a:prstGeom prst="straightConnector1">
              <a:avLst/>
            </a:prstGeom>
            <a:noFill/>
            <a:ln w="19050" cap="flat" cmpd="sng">
              <a:solidFill>
                <a:schemeClr val="dk2"/>
              </a:solidFill>
              <a:prstDash val="solid"/>
              <a:round/>
              <a:headEnd type="none" w="lg" len="lg"/>
              <a:tailEnd type="none" w="lg" len="lg"/>
            </a:ln>
          </p:spPr>
        </p:cxnSp>
        <p:cxnSp>
          <p:nvCxnSpPr>
            <p:cNvPr id="108" name="Shape 108"/>
            <p:cNvCxnSpPr>
              <a:stCxn id="88" idx="2"/>
              <a:endCxn id="90" idx="0"/>
            </p:cNvCxnSpPr>
            <p:nvPr/>
          </p:nvCxnSpPr>
          <p:spPr>
            <a:xfrm flipH="1">
              <a:off x="5877500" y="783825"/>
              <a:ext cx="807000" cy="364500"/>
            </a:xfrm>
            <a:prstGeom prst="straightConnector1">
              <a:avLst/>
            </a:prstGeom>
            <a:noFill/>
            <a:ln w="19050" cap="flat" cmpd="sng">
              <a:solidFill>
                <a:schemeClr val="dk2"/>
              </a:solidFill>
              <a:prstDash val="solid"/>
              <a:round/>
              <a:headEnd type="none" w="lg" len="lg"/>
              <a:tailEnd type="none" w="lg" len="lg"/>
            </a:ln>
          </p:spPr>
        </p:cxnSp>
      </p:grpSp>
      <p:grpSp>
        <p:nvGrpSpPr>
          <p:cNvPr id="109" name="Shape 109"/>
          <p:cNvGrpSpPr/>
          <p:nvPr/>
        </p:nvGrpSpPr>
        <p:grpSpPr>
          <a:xfrm>
            <a:off x="5063062" y="783825"/>
            <a:ext cx="1621500" cy="364500"/>
            <a:chOff x="5063062" y="783825"/>
            <a:chExt cx="1621500" cy="364500"/>
          </a:xfrm>
        </p:grpSpPr>
        <p:cxnSp>
          <p:nvCxnSpPr>
            <p:cNvPr id="110" name="Shape 110"/>
            <p:cNvCxnSpPr>
              <a:stCxn id="86" idx="2"/>
              <a:endCxn id="91" idx="0"/>
            </p:cNvCxnSpPr>
            <p:nvPr/>
          </p:nvCxnSpPr>
          <p:spPr>
            <a:xfrm>
              <a:off x="5063062" y="783825"/>
              <a:ext cx="1621500" cy="364500"/>
            </a:xfrm>
            <a:prstGeom prst="straightConnector1">
              <a:avLst/>
            </a:prstGeom>
            <a:noFill/>
            <a:ln w="19050" cap="flat" cmpd="sng">
              <a:solidFill>
                <a:schemeClr val="dk2"/>
              </a:solidFill>
              <a:prstDash val="solid"/>
              <a:round/>
              <a:headEnd type="none" w="lg" len="lg"/>
              <a:tailEnd type="none" w="lg" len="lg"/>
            </a:ln>
          </p:spPr>
        </p:cxnSp>
        <p:cxnSp>
          <p:nvCxnSpPr>
            <p:cNvPr id="111" name="Shape 111"/>
            <p:cNvCxnSpPr>
              <a:stCxn id="87" idx="2"/>
              <a:endCxn id="91" idx="0"/>
            </p:cNvCxnSpPr>
            <p:nvPr/>
          </p:nvCxnSpPr>
          <p:spPr>
            <a:xfrm>
              <a:off x="5877369" y="783825"/>
              <a:ext cx="807000" cy="364500"/>
            </a:xfrm>
            <a:prstGeom prst="straightConnector1">
              <a:avLst/>
            </a:prstGeom>
            <a:noFill/>
            <a:ln w="19050" cap="flat" cmpd="sng">
              <a:solidFill>
                <a:schemeClr val="dk2"/>
              </a:solidFill>
              <a:prstDash val="solid"/>
              <a:round/>
              <a:headEnd type="none" w="lg" len="lg"/>
              <a:tailEnd type="none" w="lg" len="lg"/>
            </a:ln>
          </p:spPr>
        </p:cxnSp>
        <p:cxnSp>
          <p:nvCxnSpPr>
            <p:cNvPr id="112" name="Shape 112"/>
            <p:cNvCxnSpPr>
              <a:stCxn id="88" idx="2"/>
              <a:endCxn id="91" idx="0"/>
            </p:cNvCxnSpPr>
            <p:nvPr/>
          </p:nvCxnSpPr>
          <p:spPr>
            <a:xfrm>
              <a:off x="6684500" y="783825"/>
              <a:ext cx="0" cy="364500"/>
            </a:xfrm>
            <a:prstGeom prst="straightConnector1">
              <a:avLst/>
            </a:prstGeom>
            <a:noFill/>
            <a:ln w="19050" cap="flat" cmpd="sng">
              <a:solidFill>
                <a:schemeClr val="dk2"/>
              </a:solidFill>
              <a:prstDash val="solid"/>
              <a:round/>
              <a:headEnd type="none" w="lg" len="lg"/>
              <a:tailEnd type="none" w="lg" len="lg"/>
            </a:ln>
          </p:spPr>
        </p:cxnSp>
      </p:grpSp>
      <p:sp>
        <p:nvSpPr>
          <p:cNvPr id="113" name="Shape 113"/>
          <p:cNvSpPr/>
          <p:nvPr/>
        </p:nvSpPr>
        <p:spPr>
          <a:xfrm>
            <a:off x="4710163" y="129800"/>
            <a:ext cx="732000" cy="712200"/>
          </a:xfrm>
          <a:prstGeom prst="rect">
            <a:avLst/>
          </a:prstGeom>
          <a:noFill/>
          <a:ln w="28575" cap="flat" cmpd="sng">
            <a:solidFill>
              <a:srgbClr val="ED41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4674450" y="3776900"/>
            <a:ext cx="2415600" cy="491100"/>
          </a:xfrm>
          <a:prstGeom prst="rect">
            <a:avLst/>
          </a:prstGeom>
          <a:noFill/>
          <a:ln w="28575" cap="flat" cmpd="sng">
            <a:solidFill>
              <a:srgbClr val="ED41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115" name="Shape 115"/>
          <p:cNvCxnSpPr>
            <a:endCxn id="97" idx="0"/>
          </p:cNvCxnSpPr>
          <p:nvPr/>
        </p:nvCxnSpPr>
        <p:spPr>
          <a:xfrm flipH="1">
            <a:off x="5040448" y="3144625"/>
            <a:ext cx="846300" cy="631200"/>
          </a:xfrm>
          <a:prstGeom prst="straightConnector1">
            <a:avLst/>
          </a:prstGeom>
          <a:noFill/>
          <a:ln w="28575" cap="flat" cmpd="sng">
            <a:solidFill>
              <a:schemeClr val="dk2"/>
            </a:solidFill>
            <a:prstDash val="solid"/>
            <a:round/>
            <a:headEnd type="none" w="lg" len="lg"/>
            <a:tailEnd type="stealth" w="lg" len="lg"/>
          </a:ln>
        </p:spPr>
      </p:cxnSp>
      <p:cxnSp>
        <p:nvCxnSpPr>
          <p:cNvPr id="116" name="Shape 116"/>
          <p:cNvCxnSpPr>
            <a:endCxn id="99" idx="0"/>
          </p:cNvCxnSpPr>
          <p:nvPr/>
        </p:nvCxnSpPr>
        <p:spPr>
          <a:xfrm>
            <a:off x="5925898" y="3144625"/>
            <a:ext cx="788400" cy="631200"/>
          </a:xfrm>
          <a:prstGeom prst="straightConnector1">
            <a:avLst/>
          </a:prstGeom>
          <a:noFill/>
          <a:ln w="28575" cap="flat" cmpd="sng">
            <a:solidFill>
              <a:schemeClr val="dk2"/>
            </a:solidFill>
            <a:prstDash val="solid"/>
            <a:round/>
            <a:headEnd type="none" w="lg" len="lg"/>
            <a:tailEnd type="stealth" w="lg" len="lg"/>
          </a:ln>
        </p:spPr>
      </p:cxnSp>
      <p:cxnSp>
        <p:nvCxnSpPr>
          <p:cNvPr id="117" name="Shape 117"/>
          <p:cNvCxnSpPr>
            <a:endCxn id="98" idx="0"/>
          </p:cNvCxnSpPr>
          <p:nvPr/>
        </p:nvCxnSpPr>
        <p:spPr>
          <a:xfrm>
            <a:off x="5907173" y="3147325"/>
            <a:ext cx="0" cy="628500"/>
          </a:xfrm>
          <a:prstGeom prst="straightConnector1">
            <a:avLst/>
          </a:prstGeom>
          <a:noFill/>
          <a:ln w="28575" cap="flat" cmpd="sng">
            <a:solidFill>
              <a:schemeClr val="dk2"/>
            </a:solidFill>
            <a:prstDash val="solid"/>
            <a:round/>
            <a:headEnd type="none" w="lg" len="lg"/>
            <a:tailEnd type="stealth" w="lg" len="lg"/>
          </a:ln>
        </p:spPr>
      </p:cxnSp>
      <p:sp>
        <p:nvSpPr>
          <p:cNvPr id="118" name="Shape 1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500"/>
                                        <p:tgtEl>
                                          <p:spTgt spid="102"/>
                                        </p:tgtEl>
                                      </p:cBhvr>
                                    </p:animEffect>
                                  </p:childTnLst>
                                </p:cTn>
                              </p:par>
                              <p:par>
                                <p:cTn id="16" presetID="10" presetClass="entr" presetSubtype="0"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par>
                                <p:cTn id="24" presetID="10" presetClass="entr" presetSubtype="0" fill="hold" nodeType="with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par>
                                <p:cTn id="27" presetID="10"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animEffect transition="in" filter="fade">
                                      <p:cBhvr>
                                        <p:cTn id="29" dur="500"/>
                                        <p:tgtEl>
                                          <p:spTgt spid="10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500"/>
                                        <p:tgtEl>
                                          <p:spTgt spid="86"/>
                                        </p:tgtEl>
                                      </p:cBhvr>
                                    </p:animEffect>
                                  </p:childTnLst>
                                </p:cTn>
                              </p:par>
                              <p:par>
                                <p:cTn id="35" presetID="10"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500"/>
                                        <p:tgtEl>
                                          <p:spTgt spid="87"/>
                                        </p:tgtEl>
                                      </p:cBhvr>
                                    </p:animEffect>
                                  </p:childTnLst>
                                </p:cTn>
                              </p:par>
                              <p:par>
                                <p:cTn id="38" presetID="10" presetClass="entr" presetSubtype="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par>
                                <p:cTn id="41" presetID="10"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nodeType="with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500"/>
                                        <p:tgtEl>
                                          <p:spTgt spid="105"/>
                                        </p:tgtEl>
                                      </p:cBhvr>
                                    </p:animEffect>
                                  </p:childTnLst>
                                </p:cTn>
                              </p:par>
                              <p:par>
                                <p:cTn id="47" presetID="10"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par>
                                <p:cTn id="50" presetID="10"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par>
                                <p:cTn id="61" presetID="10"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par>
                                <p:cTn id="64" presetID="10" presetClass="entr" presetSubtype="0" fill="hold" nodeType="withEffect">
                                  <p:stCondLst>
                                    <p:cond delay="0"/>
                                  </p:stCondLst>
                                  <p:childTnLst>
                                    <p:set>
                                      <p:cBhvr>
                                        <p:cTn id="65" dur="1" fill="hold">
                                          <p:stCondLst>
                                            <p:cond delay="0"/>
                                          </p:stCondLst>
                                        </p:cTn>
                                        <p:tgtEl>
                                          <p:spTgt spid="109"/>
                                        </p:tgtEl>
                                        <p:attrNameLst>
                                          <p:attrName>style.visibility</p:attrName>
                                        </p:attrNameLst>
                                      </p:cBhvr>
                                      <p:to>
                                        <p:strVal val="visible"/>
                                      </p:to>
                                    </p:set>
                                    <p:animEffect transition="in" filter="fade">
                                      <p:cBhvr>
                                        <p:cTn id="66" dur="500"/>
                                        <p:tgtEl>
                                          <p:spTgt spid="109"/>
                                        </p:tgtEl>
                                      </p:cBhvr>
                                    </p:animEffect>
                                  </p:childTnLst>
                                </p:cTn>
                              </p:par>
                              <p:par>
                                <p:cTn id="67" presetID="10"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fade">
                                      <p:cBhvr>
                                        <p:cTn id="74" dur="500"/>
                                        <p:tgtEl>
                                          <p:spTgt spid="97"/>
                                        </p:tgtEl>
                                      </p:cBhvr>
                                    </p:animEffect>
                                  </p:childTnLst>
                                </p:cTn>
                              </p:par>
                              <p:par>
                                <p:cTn id="75" presetID="10" presetClass="entr" presetSubtype="0" fill="hold" nodeType="withEffect">
                                  <p:stCondLst>
                                    <p:cond delay="0"/>
                                  </p:stCondLst>
                                  <p:childTnLst>
                                    <p:set>
                                      <p:cBhvr>
                                        <p:cTn id="76" dur="1" fill="hold">
                                          <p:stCondLst>
                                            <p:cond delay="0"/>
                                          </p:stCondLst>
                                        </p:cTn>
                                        <p:tgtEl>
                                          <p:spTgt spid="98"/>
                                        </p:tgtEl>
                                        <p:attrNameLst>
                                          <p:attrName>style.visibility</p:attrName>
                                        </p:attrNameLst>
                                      </p:cBhvr>
                                      <p:to>
                                        <p:strVal val="visible"/>
                                      </p:to>
                                    </p:set>
                                    <p:animEffect transition="in" filter="fade">
                                      <p:cBhvr>
                                        <p:cTn id="77" dur="500"/>
                                        <p:tgtEl>
                                          <p:spTgt spid="98"/>
                                        </p:tgtEl>
                                      </p:cBhvr>
                                    </p:animEffect>
                                  </p:childTnLst>
                                </p:cTn>
                              </p:par>
                              <p:par>
                                <p:cTn id="78" presetID="10" presetClass="entr" presetSubtype="0" fill="hold" nodeType="withEffect">
                                  <p:stCondLst>
                                    <p:cond delay="0"/>
                                  </p:stCondLst>
                                  <p:childTnLst>
                                    <p:set>
                                      <p:cBhvr>
                                        <p:cTn id="79" dur="1" fill="hold">
                                          <p:stCondLst>
                                            <p:cond delay="0"/>
                                          </p:stCondLst>
                                        </p:cTn>
                                        <p:tgtEl>
                                          <p:spTgt spid="99"/>
                                        </p:tgtEl>
                                        <p:attrNameLst>
                                          <p:attrName>style.visibility</p:attrName>
                                        </p:attrNameLst>
                                      </p:cBhvr>
                                      <p:to>
                                        <p:strVal val="visible"/>
                                      </p:to>
                                    </p:set>
                                    <p:animEffect transition="in" filter="fade">
                                      <p:cBhvr>
                                        <p:cTn id="80" dur="500"/>
                                        <p:tgtEl>
                                          <p:spTgt spid="99"/>
                                        </p:tgtEl>
                                      </p:cBhvr>
                                    </p:animEffect>
                                  </p:childTnLst>
                                </p:cTn>
                              </p:par>
                              <p:par>
                                <p:cTn id="81" presetID="10" presetClass="entr" presetSubtype="0" fill="hold" nodeType="with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fade">
                                      <p:cBhvr>
                                        <p:cTn id="83" dur="500"/>
                                        <p:tgtEl>
                                          <p:spTgt spid="100"/>
                                        </p:tgtEl>
                                      </p:cBhvr>
                                    </p:animEffect>
                                  </p:childTnLst>
                                </p:cTn>
                              </p:par>
                              <p:par>
                                <p:cTn id="84" presetID="10" presetClass="entr" presetSubtype="0" fill="hold" nodeType="withEffect">
                                  <p:stCondLst>
                                    <p:cond delay="0"/>
                                  </p:stCondLst>
                                  <p:childTnLst>
                                    <p:set>
                                      <p:cBhvr>
                                        <p:cTn id="85" dur="1" fill="hold">
                                          <p:stCondLst>
                                            <p:cond delay="0"/>
                                          </p:stCondLst>
                                        </p:cTn>
                                        <p:tgtEl>
                                          <p:spTgt spid="115"/>
                                        </p:tgtEl>
                                        <p:attrNameLst>
                                          <p:attrName>style.visibility</p:attrName>
                                        </p:attrNameLst>
                                      </p:cBhvr>
                                      <p:to>
                                        <p:strVal val="visible"/>
                                      </p:to>
                                    </p:set>
                                    <p:animEffect transition="in" filter="fade">
                                      <p:cBhvr>
                                        <p:cTn id="86" dur="500"/>
                                        <p:tgtEl>
                                          <p:spTgt spid="115"/>
                                        </p:tgtEl>
                                      </p:cBhvr>
                                    </p:animEffect>
                                  </p:childTnLst>
                                </p:cTn>
                              </p:par>
                              <p:par>
                                <p:cTn id="87" presetID="10" presetClass="entr" presetSubtype="0" fill="hold" nodeType="withEffect">
                                  <p:stCondLst>
                                    <p:cond delay="0"/>
                                  </p:stCondLst>
                                  <p:childTnLst>
                                    <p:set>
                                      <p:cBhvr>
                                        <p:cTn id="88" dur="1" fill="hold">
                                          <p:stCondLst>
                                            <p:cond delay="0"/>
                                          </p:stCondLst>
                                        </p:cTn>
                                        <p:tgtEl>
                                          <p:spTgt spid="116"/>
                                        </p:tgtEl>
                                        <p:attrNameLst>
                                          <p:attrName>style.visibility</p:attrName>
                                        </p:attrNameLst>
                                      </p:cBhvr>
                                      <p:to>
                                        <p:strVal val="visible"/>
                                      </p:to>
                                    </p:set>
                                    <p:animEffect transition="in" filter="fade">
                                      <p:cBhvr>
                                        <p:cTn id="89" dur="500"/>
                                        <p:tgtEl>
                                          <p:spTgt spid="116"/>
                                        </p:tgtEl>
                                      </p:cBhvr>
                                    </p:animEffect>
                                  </p:childTnLst>
                                </p:cTn>
                              </p:par>
                              <p:par>
                                <p:cTn id="90" presetID="10" presetClass="entr" presetSubtype="0" fill="hold" nodeType="withEffect">
                                  <p:stCondLst>
                                    <p:cond delay="0"/>
                                  </p:stCondLst>
                                  <p:childTnLst>
                                    <p:set>
                                      <p:cBhvr>
                                        <p:cTn id="91" dur="1" fill="hold">
                                          <p:stCondLst>
                                            <p:cond delay="0"/>
                                          </p:stCondLst>
                                        </p:cTn>
                                        <p:tgtEl>
                                          <p:spTgt spid="117"/>
                                        </p:tgtEl>
                                        <p:attrNameLst>
                                          <p:attrName>style.visibility</p:attrName>
                                        </p:attrNameLst>
                                      </p:cBhvr>
                                      <p:to>
                                        <p:strVal val="visible"/>
                                      </p:to>
                                    </p:set>
                                    <p:animEffect transition="in" filter="fade">
                                      <p:cBhvr>
                                        <p:cTn id="92" dur="500"/>
                                        <p:tgtEl>
                                          <p:spTgt spid="117"/>
                                        </p:tgtEl>
                                      </p:cBhvr>
                                    </p:animEffect>
                                  </p:childTnLst>
                                </p:cTn>
                              </p:par>
                              <p:par>
                                <p:cTn id="93" presetID="10" presetClass="entr" presetSubtype="0" fill="hold" nodeType="withEffect">
                                  <p:stCondLst>
                                    <p:cond delay="0"/>
                                  </p:stCondLst>
                                  <p:childTnLst>
                                    <p:set>
                                      <p:cBhvr>
                                        <p:cTn id="94" dur="1" fill="hold">
                                          <p:stCondLst>
                                            <p:cond delay="0"/>
                                          </p:stCondLst>
                                        </p:cTn>
                                        <p:tgtEl>
                                          <p:spTgt spid="85"/>
                                        </p:tgtEl>
                                        <p:attrNameLst>
                                          <p:attrName>style.visibility</p:attrName>
                                        </p:attrNameLst>
                                      </p:cBhvr>
                                      <p:to>
                                        <p:strVal val="visible"/>
                                      </p:to>
                                    </p:set>
                                    <p:animEffect transition="in" filter="fade">
                                      <p:cBhvr>
                                        <p:cTn id="95" dur="500"/>
                                        <p:tgtEl>
                                          <p:spTgt spid="85"/>
                                        </p:tgtEl>
                                      </p:cBhvr>
                                    </p:animEffect>
                                  </p:childTnLst>
                                </p:cTn>
                              </p:par>
                              <p:par>
                                <p:cTn id="96" presetID="10" presetClass="entr" presetSubtype="0" fill="hold" nodeType="with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fade">
                                      <p:cBhvr>
                                        <p:cTn id="98" dur="500"/>
                                        <p:tgtEl>
                                          <p:spTgt spid="114"/>
                                        </p:tgtEl>
                                      </p:cBhvr>
                                    </p:animEffect>
                                  </p:childTnLst>
                                </p:cTn>
                              </p:par>
                              <p:par>
                                <p:cTn id="99" presetID="10" presetClass="entr" presetSubtype="0" fill="hold" nodeType="withEffect">
                                  <p:stCondLst>
                                    <p:cond delay="0"/>
                                  </p:stCondLst>
                                  <p:childTnLst>
                                    <p:set>
                                      <p:cBhvr>
                                        <p:cTn id="100" dur="1" fill="hold">
                                          <p:stCondLst>
                                            <p:cond delay="0"/>
                                          </p:stCondLst>
                                        </p:cTn>
                                        <p:tgtEl>
                                          <p:spTgt spid="113"/>
                                        </p:tgtEl>
                                        <p:attrNameLst>
                                          <p:attrName>style.visibility</p:attrName>
                                        </p:attrNameLst>
                                      </p:cBhvr>
                                      <p:to>
                                        <p:strVal val="visible"/>
                                      </p:to>
                                    </p:set>
                                    <p:animEffect transition="in" filter="fade">
                                      <p:cBhvr>
                                        <p:cTn id="10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4571091" y="0"/>
            <a:ext cx="4572900" cy="5143500"/>
          </a:xfrm>
          <a:prstGeom prst="rect">
            <a:avLst/>
          </a:prstGeom>
          <a:solidFill>
            <a:srgbClr val="D9EAD3"/>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7438300" y="188000"/>
            <a:ext cx="1596600" cy="8463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Build taxonomy from student data</a:t>
            </a:r>
          </a:p>
        </p:txBody>
      </p:sp>
      <p:sp>
        <p:nvSpPr>
          <p:cNvPr id="125" name="Shape 125"/>
          <p:cNvSpPr/>
          <p:nvPr/>
        </p:nvSpPr>
        <p:spPr>
          <a:xfrm>
            <a:off x="7350675" y="1645875"/>
            <a:ext cx="1684200" cy="11112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Multi-dimension taxonomy to capture multiple skills</a:t>
            </a:r>
          </a:p>
        </p:txBody>
      </p:sp>
      <p:sp>
        <p:nvSpPr>
          <p:cNvPr id="126" name="Shape 126"/>
          <p:cNvSpPr/>
          <p:nvPr/>
        </p:nvSpPr>
        <p:spPr>
          <a:xfrm>
            <a:off x="7199150" y="3140025"/>
            <a:ext cx="1835700" cy="15696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Use the taxonomy to assess student progress across multiple assessments in a full course</a:t>
            </a:r>
          </a:p>
        </p:txBody>
      </p:sp>
      <p:pic>
        <p:nvPicPr>
          <p:cNvPr id="127" name="Shape 127"/>
          <p:cNvPicPr preferRelativeResize="0"/>
          <p:nvPr/>
        </p:nvPicPr>
        <p:blipFill rotWithShape="1">
          <a:blip r:embed="rId3">
            <a:alphaModFix/>
          </a:blip>
          <a:srcRect/>
          <a:stretch/>
        </p:blipFill>
        <p:spPr>
          <a:xfrm>
            <a:off x="4765150" y="188000"/>
            <a:ext cx="595825" cy="595825"/>
          </a:xfrm>
          <a:prstGeom prst="rect">
            <a:avLst/>
          </a:prstGeom>
          <a:noFill/>
          <a:ln>
            <a:noFill/>
          </a:ln>
        </p:spPr>
      </p:pic>
      <p:pic>
        <p:nvPicPr>
          <p:cNvPr id="128" name="Shape 128"/>
          <p:cNvPicPr preferRelativeResize="0"/>
          <p:nvPr/>
        </p:nvPicPr>
        <p:blipFill rotWithShape="1">
          <a:blip r:embed="rId4">
            <a:alphaModFix/>
          </a:blip>
          <a:srcRect/>
          <a:stretch/>
        </p:blipFill>
        <p:spPr>
          <a:xfrm>
            <a:off x="5579457" y="188000"/>
            <a:ext cx="595825" cy="595825"/>
          </a:xfrm>
          <a:prstGeom prst="rect">
            <a:avLst/>
          </a:prstGeom>
          <a:noFill/>
          <a:ln>
            <a:noFill/>
          </a:ln>
        </p:spPr>
      </p:pic>
      <p:pic>
        <p:nvPicPr>
          <p:cNvPr id="129" name="Shape 129"/>
          <p:cNvPicPr preferRelativeResize="0"/>
          <p:nvPr/>
        </p:nvPicPr>
        <p:blipFill rotWithShape="1">
          <a:blip r:embed="rId3">
            <a:alphaModFix/>
          </a:blip>
          <a:srcRect/>
          <a:stretch/>
        </p:blipFill>
        <p:spPr>
          <a:xfrm>
            <a:off x="6386588" y="188000"/>
            <a:ext cx="595825" cy="595825"/>
          </a:xfrm>
          <a:prstGeom prst="rect">
            <a:avLst/>
          </a:prstGeom>
          <a:noFill/>
          <a:ln>
            <a:noFill/>
          </a:ln>
        </p:spPr>
      </p:pic>
      <p:sp>
        <p:nvSpPr>
          <p:cNvPr id="130" name="Shape 130"/>
          <p:cNvSpPr/>
          <p:nvPr/>
        </p:nvSpPr>
        <p:spPr>
          <a:xfrm>
            <a:off x="4738875" y="1148340"/>
            <a:ext cx="648347" cy="40351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Skill</a:t>
            </a:r>
          </a:p>
        </p:txBody>
      </p:sp>
      <p:sp>
        <p:nvSpPr>
          <p:cNvPr id="131" name="Shape 131"/>
          <p:cNvSpPr/>
          <p:nvPr/>
        </p:nvSpPr>
        <p:spPr>
          <a:xfrm>
            <a:off x="5553202" y="1148340"/>
            <a:ext cx="648347" cy="40351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Skill</a:t>
            </a:r>
          </a:p>
        </p:txBody>
      </p:sp>
      <p:sp>
        <p:nvSpPr>
          <p:cNvPr id="132" name="Shape 132"/>
          <p:cNvSpPr/>
          <p:nvPr/>
        </p:nvSpPr>
        <p:spPr>
          <a:xfrm>
            <a:off x="6360328" y="1148325"/>
            <a:ext cx="648347" cy="403510"/>
          </a:xfrm>
          <a:prstGeom prst="flowChartOffpageConnector">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Skill</a:t>
            </a:r>
          </a:p>
        </p:txBody>
      </p:sp>
      <p:grpSp>
        <p:nvGrpSpPr>
          <p:cNvPr id="133" name="Shape 133"/>
          <p:cNvGrpSpPr/>
          <p:nvPr/>
        </p:nvGrpSpPr>
        <p:grpSpPr>
          <a:xfrm>
            <a:off x="5063000" y="783825"/>
            <a:ext cx="1621500" cy="364500"/>
            <a:chOff x="5063000" y="783825"/>
            <a:chExt cx="1621500" cy="364500"/>
          </a:xfrm>
        </p:grpSpPr>
        <p:cxnSp>
          <p:nvCxnSpPr>
            <p:cNvPr id="134" name="Shape 134"/>
            <p:cNvCxnSpPr>
              <a:stCxn id="127" idx="2"/>
              <a:endCxn id="130" idx="0"/>
            </p:cNvCxnSpPr>
            <p:nvPr/>
          </p:nvCxnSpPr>
          <p:spPr>
            <a:xfrm>
              <a:off x="5063062" y="783825"/>
              <a:ext cx="0" cy="364500"/>
            </a:xfrm>
            <a:prstGeom prst="straightConnector1">
              <a:avLst/>
            </a:prstGeom>
            <a:noFill/>
            <a:ln w="19050" cap="flat" cmpd="sng">
              <a:solidFill>
                <a:schemeClr val="dk2"/>
              </a:solidFill>
              <a:prstDash val="solid"/>
              <a:round/>
              <a:headEnd type="none" w="lg" len="lg"/>
              <a:tailEnd type="none" w="lg" len="lg"/>
            </a:ln>
          </p:spPr>
        </p:cxnSp>
        <p:cxnSp>
          <p:nvCxnSpPr>
            <p:cNvPr id="135" name="Shape 135"/>
            <p:cNvCxnSpPr>
              <a:stCxn id="128" idx="2"/>
              <a:endCxn id="130" idx="0"/>
            </p:cNvCxnSpPr>
            <p:nvPr/>
          </p:nvCxnSpPr>
          <p:spPr>
            <a:xfrm flipH="1">
              <a:off x="5063169" y="783825"/>
              <a:ext cx="814200" cy="364500"/>
            </a:xfrm>
            <a:prstGeom prst="straightConnector1">
              <a:avLst/>
            </a:prstGeom>
            <a:noFill/>
            <a:ln w="19050" cap="flat" cmpd="sng">
              <a:solidFill>
                <a:schemeClr val="dk2"/>
              </a:solidFill>
              <a:prstDash val="solid"/>
              <a:round/>
              <a:headEnd type="none" w="lg" len="lg"/>
              <a:tailEnd type="none" w="lg" len="lg"/>
            </a:ln>
          </p:spPr>
        </p:cxnSp>
        <p:cxnSp>
          <p:nvCxnSpPr>
            <p:cNvPr id="136" name="Shape 136"/>
            <p:cNvCxnSpPr>
              <a:stCxn id="129" idx="2"/>
              <a:endCxn id="130" idx="0"/>
            </p:cNvCxnSpPr>
            <p:nvPr/>
          </p:nvCxnSpPr>
          <p:spPr>
            <a:xfrm flipH="1">
              <a:off x="5063000" y="783825"/>
              <a:ext cx="1621500" cy="364500"/>
            </a:xfrm>
            <a:prstGeom prst="straightConnector1">
              <a:avLst/>
            </a:prstGeom>
            <a:noFill/>
            <a:ln w="19050" cap="flat" cmpd="sng">
              <a:solidFill>
                <a:schemeClr val="dk2"/>
              </a:solidFill>
              <a:prstDash val="solid"/>
              <a:round/>
              <a:headEnd type="none" w="lg" len="lg"/>
              <a:tailEnd type="none" w="lg" len="lg"/>
            </a:ln>
          </p:spPr>
        </p:cxnSp>
      </p:grpSp>
      <p:graphicFrame>
        <p:nvGraphicFramePr>
          <p:cNvPr id="137" name="Shape 137"/>
          <p:cNvGraphicFramePr/>
          <p:nvPr/>
        </p:nvGraphicFramePr>
        <p:xfrm>
          <a:off x="4781850" y="1551850"/>
          <a:ext cx="2183800" cy="1584840"/>
        </p:xfrm>
        <a:graphic>
          <a:graphicData uri="http://schemas.openxmlformats.org/drawingml/2006/table">
            <a:tbl>
              <a:tblPr>
                <a:noFill/>
                <a:tableStyleId>{984F1EBD-2940-4A0C-8745-77959DB1F01D}</a:tableStyleId>
              </a:tblPr>
              <a:tblGrid>
                <a:gridCol w="2183800">
                  <a:extLst>
                    <a:ext uri="{9D8B030D-6E8A-4147-A177-3AD203B41FA5}">
                      <a16:colId xmlns:a16="http://schemas.microsoft.com/office/drawing/2014/main" val="20000"/>
                    </a:ext>
                  </a:extLst>
                </a:gridCol>
              </a:tblGrid>
              <a:tr h="348900">
                <a:tc>
                  <a:txBody>
                    <a:bodyPr/>
                    <a:lstStyle/>
                    <a:p>
                      <a:pPr lvl="0" algn="ctr" rtl="0">
                        <a:spcBef>
                          <a:spcPts val="0"/>
                        </a:spcBef>
                        <a:buNone/>
                      </a:pPr>
                      <a:r>
                        <a:rPr lang="en">
                          <a:latin typeface="Palanquin"/>
                          <a:ea typeface="Palanquin"/>
                          <a:cs typeface="Palanquin"/>
                          <a:sym typeface="Palanquin"/>
                        </a:rPr>
                        <a:t>Prestructural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alpha val="0"/>
                        </a:srgbClr>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0"/>
                  </a:ext>
                </a:extLst>
              </a:tr>
              <a:tr h="357325">
                <a:tc>
                  <a:txBody>
                    <a:bodyPr/>
                    <a:lstStyle/>
                    <a:p>
                      <a:pPr lvl="0" algn="ctr" rtl="0">
                        <a:spcBef>
                          <a:spcPts val="0"/>
                        </a:spcBef>
                        <a:buNone/>
                      </a:pPr>
                      <a:r>
                        <a:rPr lang="en">
                          <a:latin typeface="Palanquin"/>
                          <a:ea typeface="Palanquin"/>
                          <a:cs typeface="Palanquin"/>
                          <a:sym typeface="Palanquin"/>
                        </a:rPr>
                        <a:t>Unistructural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1"/>
                  </a:ext>
                </a:extLst>
              </a:tr>
              <a:tr h="357325">
                <a:tc>
                  <a:txBody>
                    <a:bodyPr/>
                    <a:lstStyle/>
                    <a:p>
                      <a:pPr lvl="0" algn="ctr" rtl="0">
                        <a:spcBef>
                          <a:spcPts val="0"/>
                        </a:spcBef>
                        <a:buNone/>
                      </a:pPr>
                      <a:r>
                        <a:rPr lang="en">
                          <a:latin typeface="Palanquin"/>
                          <a:ea typeface="Palanquin"/>
                          <a:cs typeface="Palanquin"/>
                          <a:sym typeface="Palanquin"/>
                        </a:rPr>
                        <a:t>Multistructural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2"/>
                  </a:ext>
                </a:extLst>
              </a:tr>
              <a:tr h="357325">
                <a:tc>
                  <a:txBody>
                    <a:bodyPr/>
                    <a:lstStyle/>
                    <a:p>
                      <a:pPr lvl="0" algn="ctr" rtl="0">
                        <a:spcBef>
                          <a:spcPts val="0"/>
                        </a:spcBef>
                        <a:buNone/>
                      </a:pPr>
                      <a:r>
                        <a:rPr lang="en">
                          <a:latin typeface="Palanquin"/>
                          <a:ea typeface="Palanquin"/>
                          <a:cs typeface="Palanquin"/>
                          <a:sym typeface="Palanquin"/>
                        </a:rPr>
                        <a:t>Relational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solidFill>
                      <a:prstDash val="dash"/>
                      <a:round/>
                      <a:headEnd type="none" w="med" len="med"/>
                      <a:tailEnd type="none" w="med" len="med"/>
                    </a:lnT>
                    <a:lnB w="19050" cap="flat" cmpd="sng">
                      <a:solidFill>
                        <a:srgbClr val="9E9E9E"/>
                      </a:solidFill>
                      <a:prstDash val="dash"/>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138" name="Shape 138"/>
          <p:cNvPicPr preferRelativeResize="0"/>
          <p:nvPr/>
        </p:nvPicPr>
        <p:blipFill rotWithShape="1">
          <a:blip r:embed="rId5">
            <a:alphaModFix/>
          </a:blip>
          <a:srcRect/>
          <a:stretch/>
        </p:blipFill>
        <p:spPr>
          <a:xfrm>
            <a:off x="4794973" y="3775825"/>
            <a:ext cx="490950" cy="490950"/>
          </a:xfrm>
          <a:prstGeom prst="rect">
            <a:avLst/>
          </a:prstGeom>
          <a:noFill/>
          <a:ln>
            <a:noFill/>
          </a:ln>
        </p:spPr>
      </p:pic>
      <p:pic>
        <p:nvPicPr>
          <p:cNvPr id="139" name="Shape 139"/>
          <p:cNvPicPr preferRelativeResize="0"/>
          <p:nvPr/>
        </p:nvPicPr>
        <p:blipFill rotWithShape="1">
          <a:blip r:embed="rId5">
            <a:alphaModFix/>
          </a:blip>
          <a:srcRect/>
          <a:stretch/>
        </p:blipFill>
        <p:spPr>
          <a:xfrm>
            <a:off x="5661698" y="3775825"/>
            <a:ext cx="490950" cy="490950"/>
          </a:xfrm>
          <a:prstGeom prst="rect">
            <a:avLst/>
          </a:prstGeom>
          <a:noFill/>
          <a:ln>
            <a:noFill/>
          </a:ln>
        </p:spPr>
      </p:pic>
      <p:pic>
        <p:nvPicPr>
          <p:cNvPr id="140" name="Shape 140"/>
          <p:cNvPicPr preferRelativeResize="0"/>
          <p:nvPr/>
        </p:nvPicPr>
        <p:blipFill rotWithShape="1">
          <a:blip r:embed="rId5">
            <a:alphaModFix/>
          </a:blip>
          <a:srcRect/>
          <a:stretch/>
        </p:blipFill>
        <p:spPr>
          <a:xfrm>
            <a:off x="6468823" y="3775825"/>
            <a:ext cx="490950" cy="490950"/>
          </a:xfrm>
          <a:prstGeom prst="rect">
            <a:avLst/>
          </a:prstGeom>
          <a:noFill/>
          <a:ln>
            <a:noFill/>
          </a:ln>
        </p:spPr>
      </p:pic>
      <p:sp>
        <p:nvSpPr>
          <p:cNvPr id="141" name="Shape 141"/>
          <p:cNvSpPr/>
          <p:nvPr/>
        </p:nvSpPr>
        <p:spPr>
          <a:xfrm>
            <a:off x="4812175" y="4305075"/>
            <a:ext cx="2147700" cy="326100"/>
          </a:xfrm>
          <a:prstGeom prst="roundRect">
            <a:avLst>
              <a:gd name="adj" fmla="val 16667"/>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CS1</a:t>
            </a:r>
          </a:p>
        </p:txBody>
      </p:sp>
      <p:cxnSp>
        <p:nvCxnSpPr>
          <p:cNvPr id="142" name="Shape 142"/>
          <p:cNvCxnSpPr>
            <a:endCxn id="138" idx="0"/>
          </p:cNvCxnSpPr>
          <p:nvPr/>
        </p:nvCxnSpPr>
        <p:spPr>
          <a:xfrm flipH="1">
            <a:off x="5040448" y="3144625"/>
            <a:ext cx="846300" cy="631200"/>
          </a:xfrm>
          <a:prstGeom prst="straightConnector1">
            <a:avLst/>
          </a:prstGeom>
          <a:noFill/>
          <a:ln w="28575" cap="flat" cmpd="sng">
            <a:solidFill>
              <a:schemeClr val="dk2"/>
            </a:solidFill>
            <a:prstDash val="solid"/>
            <a:round/>
            <a:headEnd type="none" w="lg" len="lg"/>
            <a:tailEnd type="stealth" w="lg" len="lg"/>
          </a:ln>
        </p:spPr>
      </p:cxnSp>
      <p:cxnSp>
        <p:nvCxnSpPr>
          <p:cNvPr id="143" name="Shape 143"/>
          <p:cNvCxnSpPr>
            <a:endCxn id="140" idx="0"/>
          </p:cNvCxnSpPr>
          <p:nvPr/>
        </p:nvCxnSpPr>
        <p:spPr>
          <a:xfrm>
            <a:off x="5925898" y="3144625"/>
            <a:ext cx="788400" cy="631200"/>
          </a:xfrm>
          <a:prstGeom prst="straightConnector1">
            <a:avLst/>
          </a:prstGeom>
          <a:noFill/>
          <a:ln w="28575" cap="flat" cmpd="sng">
            <a:solidFill>
              <a:schemeClr val="dk2"/>
            </a:solidFill>
            <a:prstDash val="solid"/>
            <a:round/>
            <a:headEnd type="none" w="lg" len="lg"/>
            <a:tailEnd type="stealth" w="lg" len="lg"/>
          </a:ln>
        </p:spPr>
      </p:cxnSp>
      <p:cxnSp>
        <p:nvCxnSpPr>
          <p:cNvPr id="144" name="Shape 144"/>
          <p:cNvCxnSpPr>
            <a:endCxn id="139" idx="0"/>
          </p:cNvCxnSpPr>
          <p:nvPr/>
        </p:nvCxnSpPr>
        <p:spPr>
          <a:xfrm>
            <a:off x="5907173" y="3147325"/>
            <a:ext cx="0" cy="628500"/>
          </a:xfrm>
          <a:prstGeom prst="straightConnector1">
            <a:avLst/>
          </a:prstGeom>
          <a:noFill/>
          <a:ln w="28575" cap="flat" cmpd="sng">
            <a:solidFill>
              <a:schemeClr val="dk2"/>
            </a:solidFill>
            <a:prstDash val="solid"/>
            <a:round/>
            <a:headEnd type="none" w="lg" len="lg"/>
            <a:tailEnd type="stealth" w="lg" len="lg"/>
          </a:ln>
        </p:spPr>
      </p:cxnSp>
      <p:grpSp>
        <p:nvGrpSpPr>
          <p:cNvPr id="145" name="Shape 145"/>
          <p:cNvGrpSpPr/>
          <p:nvPr/>
        </p:nvGrpSpPr>
        <p:grpSpPr>
          <a:xfrm>
            <a:off x="5063062" y="783825"/>
            <a:ext cx="1621438" cy="364500"/>
            <a:chOff x="5063062" y="783825"/>
            <a:chExt cx="1621438" cy="364500"/>
          </a:xfrm>
        </p:grpSpPr>
        <p:cxnSp>
          <p:nvCxnSpPr>
            <p:cNvPr id="146" name="Shape 146"/>
            <p:cNvCxnSpPr>
              <a:stCxn id="127" idx="2"/>
              <a:endCxn id="131" idx="0"/>
            </p:cNvCxnSpPr>
            <p:nvPr/>
          </p:nvCxnSpPr>
          <p:spPr>
            <a:xfrm>
              <a:off x="5063062" y="783825"/>
              <a:ext cx="814200" cy="364500"/>
            </a:xfrm>
            <a:prstGeom prst="straightConnector1">
              <a:avLst/>
            </a:prstGeom>
            <a:noFill/>
            <a:ln w="19050" cap="flat" cmpd="sng">
              <a:solidFill>
                <a:schemeClr val="dk2"/>
              </a:solidFill>
              <a:prstDash val="solid"/>
              <a:round/>
              <a:headEnd type="none" w="lg" len="lg"/>
              <a:tailEnd type="none" w="lg" len="lg"/>
            </a:ln>
          </p:spPr>
        </p:cxnSp>
        <p:cxnSp>
          <p:nvCxnSpPr>
            <p:cNvPr id="147" name="Shape 147"/>
            <p:cNvCxnSpPr>
              <a:stCxn id="128" idx="2"/>
              <a:endCxn id="131" idx="0"/>
            </p:cNvCxnSpPr>
            <p:nvPr/>
          </p:nvCxnSpPr>
          <p:spPr>
            <a:xfrm>
              <a:off x="5877369" y="783825"/>
              <a:ext cx="0" cy="364500"/>
            </a:xfrm>
            <a:prstGeom prst="straightConnector1">
              <a:avLst/>
            </a:prstGeom>
            <a:noFill/>
            <a:ln w="19050" cap="flat" cmpd="sng">
              <a:solidFill>
                <a:schemeClr val="dk2"/>
              </a:solidFill>
              <a:prstDash val="solid"/>
              <a:round/>
              <a:headEnd type="none" w="lg" len="lg"/>
              <a:tailEnd type="none" w="lg" len="lg"/>
            </a:ln>
          </p:spPr>
        </p:cxnSp>
        <p:cxnSp>
          <p:nvCxnSpPr>
            <p:cNvPr id="148" name="Shape 148"/>
            <p:cNvCxnSpPr>
              <a:stCxn id="129" idx="2"/>
              <a:endCxn id="131" idx="0"/>
            </p:cNvCxnSpPr>
            <p:nvPr/>
          </p:nvCxnSpPr>
          <p:spPr>
            <a:xfrm flipH="1">
              <a:off x="5877500" y="783825"/>
              <a:ext cx="807000" cy="364500"/>
            </a:xfrm>
            <a:prstGeom prst="straightConnector1">
              <a:avLst/>
            </a:prstGeom>
            <a:noFill/>
            <a:ln w="19050" cap="flat" cmpd="sng">
              <a:solidFill>
                <a:schemeClr val="dk2"/>
              </a:solidFill>
              <a:prstDash val="solid"/>
              <a:round/>
              <a:headEnd type="none" w="lg" len="lg"/>
              <a:tailEnd type="none" w="lg" len="lg"/>
            </a:ln>
          </p:spPr>
        </p:cxnSp>
      </p:grpSp>
      <p:grpSp>
        <p:nvGrpSpPr>
          <p:cNvPr id="149" name="Shape 149"/>
          <p:cNvGrpSpPr/>
          <p:nvPr/>
        </p:nvGrpSpPr>
        <p:grpSpPr>
          <a:xfrm>
            <a:off x="5063062" y="783825"/>
            <a:ext cx="1621500" cy="364500"/>
            <a:chOff x="5063062" y="783825"/>
            <a:chExt cx="1621500" cy="364500"/>
          </a:xfrm>
        </p:grpSpPr>
        <p:cxnSp>
          <p:nvCxnSpPr>
            <p:cNvPr id="150" name="Shape 150"/>
            <p:cNvCxnSpPr>
              <a:stCxn id="127" idx="2"/>
              <a:endCxn id="132" idx="0"/>
            </p:cNvCxnSpPr>
            <p:nvPr/>
          </p:nvCxnSpPr>
          <p:spPr>
            <a:xfrm>
              <a:off x="5063062" y="783825"/>
              <a:ext cx="1621500" cy="364500"/>
            </a:xfrm>
            <a:prstGeom prst="straightConnector1">
              <a:avLst/>
            </a:prstGeom>
            <a:noFill/>
            <a:ln w="19050" cap="flat" cmpd="sng">
              <a:solidFill>
                <a:schemeClr val="dk2"/>
              </a:solidFill>
              <a:prstDash val="solid"/>
              <a:round/>
              <a:headEnd type="none" w="lg" len="lg"/>
              <a:tailEnd type="none" w="lg" len="lg"/>
            </a:ln>
          </p:spPr>
        </p:cxnSp>
        <p:cxnSp>
          <p:nvCxnSpPr>
            <p:cNvPr id="151" name="Shape 151"/>
            <p:cNvCxnSpPr>
              <a:stCxn id="128" idx="2"/>
              <a:endCxn id="132" idx="0"/>
            </p:cNvCxnSpPr>
            <p:nvPr/>
          </p:nvCxnSpPr>
          <p:spPr>
            <a:xfrm>
              <a:off x="5877369" y="783825"/>
              <a:ext cx="807000" cy="364500"/>
            </a:xfrm>
            <a:prstGeom prst="straightConnector1">
              <a:avLst/>
            </a:prstGeom>
            <a:noFill/>
            <a:ln w="19050" cap="flat" cmpd="sng">
              <a:solidFill>
                <a:schemeClr val="dk2"/>
              </a:solidFill>
              <a:prstDash val="solid"/>
              <a:round/>
              <a:headEnd type="none" w="lg" len="lg"/>
              <a:tailEnd type="none" w="lg" len="lg"/>
            </a:ln>
          </p:spPr>
        </p:cxnSp>
        <p:cxnSp>
          <p:nvCxnSpPr>
            <p:cNvPr id="152" name="Shape 152"/>
            <p:cNvCxnSpPr>
              <a:stCxn id="129" idx="2"/>
              <a:endCxn id="132" idx="0"/>
            </p:cNvCxnSpPr>
            <p:nvPr/>
          </p:nvCxnSpPr>
          <p:spPr>
            <a:xfrm>
              <a:off x="6684500" y="783825"/>
              <a:ext cx="0" cy="364500"/>
            </a:xfrm>
            <a:prstGeom prst="straightConnector1">
              <a:avLst/>
            </a:prstGeom>
            <a:noFill/>
            <a:ln w="19050" cap="flat" cmpd="sng">
              <a:solidFill>
                <a:schemeClr val="dk2"/>
              </a:solidFill>
              <a:prstDash val="solid"/>
              <a:round/>
              <a:headEnd type="none" w="lg" len="lg"/>
              <a:tailEnd type="none" w="lg" len="lg"/>
            </a:ln>
          </p:spPr>
        </p:cxnSp>
      </p:grpSp>
      <p:sp>
        <p:nvSpPr>
          <p:cNvPr id="153" name="Shape 153"/>
          <p:cNvSpPr/>
          <p:nvPr/>
        </p:nvSpPr>
        <p:spPr>
          <a:xfrm>
            <a:off x="0" y="1725904"/>
            <a:ext cx="4572900" cy="1725900"/>
          </a:xfrm>
          <a:prstGeom prst="rect">
            <a:avLst/>
          </a:prstGeom>
          <a:solidFill>
            <a:srgbClr val="FCE5CD"/>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0" y="0"/>
            <a:ext cx="4572900" cy="1725900"/>
          </a:xfrm>
          <a:prstGeom prst="rect">
            <a:avLst/>
          </a:prstGeom>
          <a:solidFill>
            <a:srgbClr val="CFE2F3"/>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0" y="3434708"/>
            <a:ext cx="4572900" cy="1725900"/>
          </a:xfrm>
          <a:prstGeom prst="rect">
            <a:avLst/>
          </a:prstGeom>
          <a:solidFill>
            <a:srgbClr val="D9D2E9"/>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39000" y="431250"/>
            <a:ext cx="4611900" cy="846300"/>
          </a:xfrm>
          <a:prstGeom prst="roundRect">
            <a:avLst>
              <a:gd name="adj" fmla="val 16667"/>
            </a:avLst>
          </a:prstGeom>
          <a:noFill/>
          <a:ln>
            <a:noFill/>
          </a:ln>
        </p:spPr>
        <p:txBody>
          <a:bodyPr wrap="square" lIns="91425" tIns="91425" rIns="91425" bIns="91425" anchor="ctr" anchorCtr="0">
            <a:noAutofit/>
          </a:bodyPr>
          <a:lstStyle/>
          <a:p>
            <a:pPr lvl="0" algn="ctr" rtl="0">
              <a:spcBef>
                <a:spcPts val="0"/>
              </a:spcBef>
              <a:buNone/>
            </a:pPr>
            <a:r>
              <a:rPr lang="en" sz="1800">
                <a:latin typeface="Palanquin"/>
                <a:ea typeface="Palanquin"/>
                <a:cs typeface="Palanquin"/>
                <a:sym typeface="Palanquin"/>
              </a:rPr>
              <a:t>Context of the data: CS1 course</a:t>
            </a:r>
          </a:p>
        </p:txBody>
      </p:sp>
      <p:sp>
        <p:nvSpPr>
          <p:cNvPr id="157" name="Shape 157"/>
          <p:cNvSpPr/>
          <p:nvPr/>
        </p:nvSpPr>
        <p:spPr>
          <a:xfrm>
            <a:off x="-39000" y="2157150"/>
            <a:ext cx="4611900" cy="846300"/>
          </a:xfrm>
          <a:prstGeom prst="roundRect">
            <a:avLst>
              <a:gd name="adj" fmla="val 16667"/>
            </a:avLst>
          </a:prstGeom>
          <a:noFill/>
          <a:ln>
            <a:noFill/>
          </a:ln>
        </p:spPr>
        <p:txBody>
          <a:bodyPr wrap="square" lIns="91425" tIns="91425" rIns="91425" bIns="91425" anchor="ctr" anchorCtr="0">
            <a:noAutofit/>
          </a:bodyPr>
          <a:lstStyle/>
          <a:p>
            <a:pPr lvl="0" algn="ctr" rtl="0">
              <a:spcBef>
                <a:spcPts val="0"/>
              </a:spcBef>
              <a:buNone/>
            </a:pPr>
            <a:r>
              <a:rPr lang="en" sz="1800">
                <a:latin typeface="Palanquin"/>
                <a:ea typeface="Palanquin"/>
                <a:cs typeface="Palanquin"/>
                <a:sym typeface="Palanquin"/>
              </a:rPr>
              <a:t>Building the taxonomy</a:t>
            </a:r>
          </a:p>
        </p:txBody>
      </p:sp>
      <p:sp>
        <p:nvSpPr>
          <p:cNvPr id="158" name="Shape 158"/>
          <p:cNvSpPr/>
          <p:nvPr/>
        </p:nvSpPr>
        <p:spPr>
          <a:xfrm>
            <a:off x="-39000" y="3865950"/>
            <a:ext cx="4611900" cy="846300"/>
          </a:xfrm>
          <a:prstGeom prst="roundRect">
            <a:avLst>
              <a:gd name="adj" fmla="val 16667"/>
            </a:avLst>
          </a:prstGeom>
          <a:noFill/>
          <a:ln>
            <a:noFill/>
          </a:ln>
        </p:spPr>
        <p:txBody>
          <a:bodyPr wrap="square" lIns="91425" tIns="91425" rIns="91425" bIns="91425" anchor="ctr" anchorCtr="0">
            <a:noAutofit/>
          </a:bodyPr>
          <a:lstStyle/>
          <a:p>
            <a:pPr lvl="0" algn="ctr" rtl="0">
              <a:spcBef>
                <a:spcPts val="0"/>
              </a:spcBef>
              <a:buNone/>
            </a:pPr>
            <a:r>
              <a:rPr lang="en" sz="1800">
                <a:latin typeface="Palanquin"/>
                <a:ea typeface="Palanquin"/>
                <a:cs typeface="Palanquin"/>
                <a:sym typeface="Palanquin"/>
              </a:rPr>
              <a:t>Lessons learned in applying the taxonomy to assess student progress</a:t>
            </a:r>
          </a:p>
        </p:txBody>
      </p:sp>
      <p:sp>
        <p:nvSpPr>
          <p:cNvPr id="159" name="Shape 1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311700" y="149370"/>
            <a:ext cx="8452800" cy="7785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b="1">
                <a:solidFill>
                  <a:srgbClr val="000000"/>
                </a:solidFill>
                <a:latin typeface="Palanquin"/>
                <a:ea typeface="Palanquin"/>
                <a:cs typeface="Palanquin"/>
                <a:sym typeface="Palanquin"/>
              </a:rPr>
              <a:t>Course context</a:t>
            </a:r>
            <a:r>
              <a:rPr lang="en">
                <a:solidFill>
                  <a:srgbClr val="000000"/>
                </a:solidFill>
                <a:latin typeface="Palanquin"/>
                <a:ea typeface="Palanquin"/>
                <a:cs typeface="Palanquin"/>
                <a:sym typeface="Palanquin"/>
              </a:rPr>
              <a:t> 	A 7-week </a:t>
            </a:r>
            <a:r>
              <a:rPr lang="en" b="1">
                <a:solidFill>
                  <a:srgbClr val="000000"/>
                </a:solidFill>
                <a:latin typeface="Palanquin"/>
                <a:ea typeface="Palanquin"/>
                <a:cs typeface="Palanquin"/>
                <a:sym typeface="Palanquin"/>
              </a:rPr>
              <a:t>CS1</a:t>
            </a:r>
            <a:r>
              <a:rPr lang="en">
                <a:solidFill>
                  <a:srgbClr val="000000"/>
                </a:solidFill>
                <a:latin typeface="Palanquin"/>
                <a:ea typeface="Palanquin"/>
                <a:cs typeface="Palanquin"/>
                <a:sym typeface="Palanquin"/>
              </a:rPr>
              <a:t> course, based on </a:t>
            </a:r>
            <a:r>
              <a:rPr lang="en" b="1">
                <a:solidFill>
                  <a:srgbClr val="000000"/>
                </a:solidFill>
                <a:latin typeface="Palanquin"/>
                <a:ea typeface="Palanquin"/>
                <a:cs typeface="Palanquin"/>
                <a:sym typeface="Palanquin"/>
              </a:rPr>
              <a:t>How to Design Programs</a:t>
            </a:r>
            <a:r>
              <a:rPr lang="en">
                <a:solidFill>
                  <a:srgbClr val="000000"/>
                </a:solidFill>
                <a:latin typeface="Palanquin"/>
                <a:ea typeface="Palanquin"/>
                <a:cs typeface="Palanquin"/>
                <a:sym typeface="Palanquin"/>
              </a:rPr>
              <a:t>, with </a:t>
            </a:r>
          </a:p>
          <a:p>
            <a:pPr marL="1371600" lvl="0" indent="457200" rtl="0">
              <a:lnSpc>
                <a:spcPct val="100000"/>
              </a:lnSpc>
              <a:spcBef>
                <a:spcPts val="0"/>
              </a:spcBef>
              <a:spcAft>
                <a:spcPts val="0"/>
              </a:spcAft>
              <a:buNone/>
            </a:pPr>
            <a:r>
              <a:rPr lang="en">
                <a:solidFill>
                  <a:srgbClr val="000000"/>
                </a:solidFill>
                <a:latin typeface="Palanquin"/>
                <a:ea typeface="Palanquin"/>
                <a:cs typeface="Palanquin"/>
                <a:sym typeface="Palanquin"/>
              </a:rPr>
              <a:t>programming in Racket (Scheme variant)</a:t>
            </a:r>
          </a:p>
        </p:txBody>
      </p:sp>
      <p:sp>
        <p:nvSpPr>
          <p:cNvPr id="165" name="Shape 165"/>
          <p:cNvSpPr/>
          <p:nvPr/>
        </p:nvSpPr>
        <p:spPr>
          <a:xfrm>
            <a:off x="0" y="1008775"/>
            <a:ext cx="9144000" cy="4134600"/>
          </a:xfrm>
          <a:prstGeom prst="rect">
            <a:avLst/>
          </a:prstGeom>
          <a:solidFill>
            <a:srgbClr val="434343"/>
          </a:solidFill>
          <a:ln>
            <a:noFill/>
          </a:ln>
        </p:spPr>
        <p:txBody>
          <a:bodyPr wrap="square" lIns="91425" tIns="91425" rIns="91425" bIns="91425" anchor="ctr" anchorCtr="0">
            <a:noAutofit/>
          </a:bodyPr>
          <a:lstStyle/>
          <a:p>
            <a:pPr lvl="0" rtl="0">
              <a:spcBef>
                <a:spcPts val="0"/>
              </a:spcBef>
              <a:buNone/>
            </a:pPr>
            <a:endParaRPr/>
          </a:p>
        </p:txBody>
      </p:sp>
      <p:sp>
        <p:nvSpPr>
          <p:cNvPr id="166" name="Shape 166"/>
          <p:cNvSpPr/>
          <p:nvPr/>
        </p:nvSpPr>
        <p:spPr>
          <a:xfrm>
            <a:off x="3703025" y="1092625"/>
            <a:ext cx="5342400" cy="3966900"/>
          </a:xfrm>
          <a:prstGeom prst="rect">
            <a:avLst/>
          </a:prstGeom>
          <a:solidFill>
            <a:srgbClr val="434343"/>
          </a:solidFill>
          <a:ln>
            <a:noFill/>
          </a:ln>
        </p:spPr>
        <p:txBody>
          <a:bodyPr wrap="square" lIns="91425" tIns="91425" rIns="91425" bIns="91425" anchor="t" anchorCtr="0">
            <a:noAutofit/>
          </a:bodyPr>
          <a:lstStyle/>
          <a:p>
            <a:pPr lvl="0">
              <a:lnSpc>
                <a:spcPct val="100000"/>
              </a:lnSpc>
              <a:spcBef>
                <a:spcPts val="0"/>
              </a:spcBef>
              <a:buClr>
                <a:schemeClr val="dk1"/>
              </a:buClr>
              <a:buSzPct val="91666"/>
              <a:buFont typeface="Arial"/>
              <a:buNone/>
            </a:pPr>
            <a:r>
              <a:rPr lang="en" sz="1200" dirty="0">
                <a:solidFill>
                  <a:srgbClr val="F4B183"/>
                </a:solidFill>
                <a:latin typeface="Inconsolata"/>
                <a:ea typeface="Inconsolata"/>
                <a:cs typeface="Inconsolata"/>
                <a:sym typeface="Inconsolata"/>
              </a:rPr>
              <a:t>; A list-of-number is</a:t>
            </a:r>
          </a:p>
          <a:p>
            <a:pPr lvl="0" rtl="0">
              <a:lnSpc>
                <a:spcPct val="100000"/>
              </a:lnSpc>
              <a:spcBef>
                <a:spcPts val="0"/>
              </a:spcBef>
              <a:buNone/>
            </a:pPr>
            <a:r>
              <a:rPr lang="en" sz="1200" dirty="0">
                <a:solidFill>
                  <a:srgbClr val="F4B183"/>
                </a:solidFill>
                <a:latin typeface="Inconsolata"/>
                <a:ea typeface="Inconsolata"/>
                <a:cs typeface="Inconsolata"/>
                <a:sym typeface="Inconsolata"/>
              </a:rPr>
              <a:t>; - empty or</a:t>
            </a:r>
          </a:p>
          <a:p>
            <a:pPr lvl="0">
              <a:lnSpc>
                <a:spcPct val="100000"/>
              </a:lnSpc>
              <a:spcBef>
                <a:spcPts val="0"/>
              </a:spcBef>
              <a:buClr>
                <a:schemeClr val="dk1"/>
              </a:buClr>
              <a:buSzPct val="91666"/>
              <a:buFont typeface="Arial"/>
              <a:buNone/>
            </a:pPr>
            <a:r>
              <a:rPr lang="en" sz="1200" dirty="0">
                <a:solidFill>
                  <a:srgbClr val="F4B183"/>
                </a:solidFill>
                <a:latin typeface="Inconsolata"/>
                <a:ea typeface="Inconsolata"/>
                <a:cs typeface="Inconsolata"/>
                <a:sym typeface="Inconsolata"/>
              </a:rPr>
              <a:t>; - (cons number list-of-number)</a:t>
            </a:r>
          </a:p>
          <a:p>
            <a:pPr lvl="0">
              <a:lnSpc>
                <a:spcPct val="100000"/>
              </a:lnSpc>
              <a:spcBef>
                <a:spcPts val="0"/>
              </a:spcBef>
              <a:buNone/>
            </a:pPr>
            <a:endParaRPr sz="1200" dirty="0">
              <a:latin typeface="Inconsolata"/>
              <a:ea typeface="Inconsolata"/>
              <a:cs typeface="Inconsolata"/>
              <a:sym typeface="Inconsolata"/>
            </a:endParaRPr>
          </a:p>
          <a:p>
            <a:pPr lvl="0" rtl="0">
              <a:lnSpc>
                <a:spcPct val="100000"/>
              </a:lnSpc>
              <a:spcBef>
                <a:spcPts val="0"/>
              </a:spcBef>
              <a:buNone/>
            </a:pP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define</a:t>
            </a:r>
            <a:r>
              <a:rPr lang="en" sz="1200" dirty="0">
                <a:solidFill>
                  <a:schemeClr val="dk1"/>
                </a:solidFill>
                <a:latin typeface="Inconsolata"/>
                <a:ea typeface="Inconsolata"/>
                <a:cs typeface="Inconsolata"/>
                <a:sym typeface="Inconsolata"/>
              </a:rPr>
              <a:t> </a:t>
            </a:r>
            <a:r>
              <a:rPr lang="en" sz="1200" dirty="0">
                <a:solidFill>
                  <a:srgbClr val="FFE699"/>
                </a:solidFill>
                <a:latin typeface="Inconsolata"/>
                <a:ea typeface="Inconsolata"/>
                <a:cs typeface="Inconsolata"/>
                <a:sym typeface="Inconsolata"/>
              </a:rPr>
              <a:t>even-nums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cons</a:t>
            </a:r>
            <a:r>
              <a:rPr lang="en" sz="1200" dirty="0">
                <a:solidFill>
                  <a:schemeClr val="dk1"/>
                </a:solidFill>
                <a:latin typeface="Inconsolata"/>
                <a:ea typeface="Inconsolata"/>
                <a:cs typeface="Inconsolata"/>
                <a:sym typeface="Inconsolata"/>
              </a:rPr>
              <a:t> </a:t>
            </a:r>
            <a:r>
              <a:rPr lang="en" sz="1200" dirty="0">
                <a:solidFill>
                  <a:srgbClr val="A9D18E"/>
                </a:solidFill>
                <a:latin typeface="Inconsolata"/>
                <a:ea typeface="Inconsolata"/>
                <a:cs typeface="Inconsolata"/>
                <a:sym typeface="Inconsolata"/>
              </a:rPr>
              <a:t>2</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cons</a:t>
            </a:r>
            <a:r>
              <a:rPr lang="en" sz="1200" dirty="0">
                <a:solidFill>
                  <a:schemeClr val="dk1"/>
                </a:solidFill>
                <a:latin typeface="Inconsolata"/>
                <a:ea typeface="Inconsolata"/>
                <a:cs typeface="Inconsolata"/>
                <a:sym typeface="Inconsolata"/>
              </a:rPr>
              <a:t> </a:t>
            </a:r>
            <a:r>
              <a:rPr lang="en" sz="1200" dirty="0">
                <a:solidFill>
                  <a:srgbClr val="A9D18E"/>
                </a:solidFill>
                <a:latin typeface="Inconsolata"/>
                <a:ea typeface="Inconsolata"/>
                <a:cs typeface="Inconsolata"/>
                <a:sym typeface="Inconsolata"/>
              </a:rPr>
              <a:t>4</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cons</a:t>
            </a:r>
            <a:r>
              <a:rPr lang="en" sz="1200" dirty="0">
                <a:solidFill>
                  <a:schemeClr val="dk1"/>
                </a:solidFill>
                <a:latin typeface="Inconsolata"/>
                <a:ea typeface="Inconsolata"/>
                <a:cs typeface="Inconsolata"/>
                <a:sym typeface="Inconsolata"/>
              </a:rPr>
              <a:t> </a:t>
            </a:r>
            <a:r>
              <a:rPr lang="en" sz="1200" dirty="0">
                <a:solidFill>
                  <a:srgbClr val="A9D18E"/>
                </a:solidFill>
                <a:latin typeface="Inconsolata"/>
                <a:ea typeface="Inconsolata"/>
                <a:cs typeface="Inconsolata"/>
                <a:sym typeface="Inconsolata"/>
              </a:rPr>
              <a:t>6</a:t>
            </a:r>
            <a:r>
              <a:rPr lang="en" sz="1200" dirty="0">
                <a:solidFill>
                  <a:schemeClr val="dk1"/>
                </a:solidFill>
                <a:latin typeface="Inconsolata"/>
                <a:ea typeface="Inconsolata"/>
                <a:cs typeface="Inconsolata"/>
                <a:sym typeface="Inconsolata"/>
              </a:rPr>
              <a:t> </a:t>
            </a:r>
            <a:r>
              <a:rPr lang="en" sz="1200" dirty="0">
                <a:solidFill>
                  <a:srgbClr val="9DC3E6"/>
                </a:solidFill>
                <a:latin typeface="Inconsolata"/>
                <a:ea typeface="Inconsolata"/>
                <a:cs typeface="Inconsolata"/>
                <a:sym typeface="Inconsolata"/>
              </a:rPr>
              <a:t>empty</a:t>
            </a:r>
            <a:r>
              <a:rPr lang="en" sz="1200" dirty="0">
                <a:solidFill>
                  <a:srgbClr val="FFFFFF"/>
                </a:solidFill>
                <a:latin typeface="Inconsolata"/>
                <a:ea typeface="Inconsolata"/>
                <a:cs typeface="Inconsolata"/>
                <a:sym typeface="Inconsolata"/>
              </a:rPr>
              <a:t>))))</a:t>
            </a:r>
          </a:p>
          <a:p>
            <a:pPr lvl="0" rtl="0">
              <a:lnSpc>
                <a:spcPct val="100000"/>
              </a:lnSpc>
              <a:spcBef>
                <a:spcPts val="0"/>
              </a:spcBef>
              <a:buNone/>
            </a:pPr>
            <a:endParaRPr sz="1200" dirty="0">
              <a:solidFill>
                <a:srgbClr val="FFFFFF"/>
              </a:solidFill>
              <a:latin typeface="Inconsolata"/>
              <a:ea typeface="Inconsolata"/>
              <a:cs typeface="Inconsolata"/>
              <a:sym typeface="Inconsolata"/>
            </a:endParaRPr>
          </a:p>
          <a:p>
            <a:pPr lvl="0" rtl="0">
              <a:lnSpc>
                <a:spcPct val="100000"/>
              </a:lnSpc>
              <a:spcBef>
                <a:spcPts val="0"/>
              </a:spcBef>
              <a:buNone/>
            </a:pPr>
            <a:r>
              <a:rPr lang="en" sz="1200" dirty="0">
                <a:solidFill>
                  <a:srgbClr val="F4B183"/>
                </a:solidFill>
                <a:latin typeface="Inconsolata"/>
                <a:ea typeface="Inconsolata"/>
                <a:cs typeface="Inconsolata"/>
                <a:sym typeface="Inconsolata"/>
              </a:rPr>
              <a:t>; sum-nums : list-of-numbers -&gt; number</a:t>
            </a:r>
          </a:p>
          <a:p>
            <a:pPr lvl="0" rtl="0">
              <a:lnSpc>
                <a:spcPct val="100000"/>
              </a:lnSpc>
              <a:spcBef>
                <a:spcPts val="0"/>
              </a:spcBef>
              <a:buNone/>
            </a:pPr>
            <a:r>
              <a:rPr lang="en" sz="1200" dirty="0">
                <a:solidFill>
                  <a:srgbClr val="F4B183"/>
                </a:solidFill>
                <a:latin typeface="Inconsolata"/>
                <a:ea typeface="Inconsolata"/>
                <a:cs typeface="Inconsolata"/>
                <a:sym typeface="Inconsolata"/>
              </a:rPr>
              <a:t>; Produces the sum of all numbers in the list</a:t>
            </a:r>
          </a:p>
          <a:p>
            <a:pPr lvl="0" rtl="0">
              <a:lnSpc>
                <a:spcPct val="100000"/>
              </a:lnSpc>
              <a:spcBef>
                <a:spcPts val="0"/>
              </a:spcBef>
              <a:buNone/>
            </a:pPr>
            <a:endParaRPr sz="1200" dirty="0">
              <a:solidFill>
                <a:srgbClr val="FFFFFF"/>
              </a:solidFill>
              <a:latin typeface="Inconsolata"/>
              <a:ea typeface="Inconsolata"/>
              <a:cs typeface="Inconsolata"/>
              <a:sym typeface="Inconsolata"/>
            </a:endParaRPr>
          </a:p>
          <a:p>
            <a:pPr lvl="0" rtl="0">
              <a:lnSpc>
                <a:spcPct val="100000"/>
              </a:lnSpc>
              <a:spcBef>
                <a:spcPts val="0"/>
              </a:spcBef>
              <a:buNone/>
            </a:pP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check-expect</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FFE699"/>
                </a:solidFill>
                <a:latin typeface="Inconsolata"/>
                <a:ea typeface="Inconsolata"/>
                <a:cs typeface="Inconsolata"/>
                <a:sym typeface="Inconsolata"/>
              </a:rPr>
              <a:t>sum-nums</a:t>
            </a:r>
            <a:r>
              <a:rPr lang="en" sz="1200" dirty="0">
                <a:solidFill>
                  <a:schemeClr val="dk1"/>
                </a:solidFill>
                <a:latin typeface="Inconsolata"/>
                <a:ea typeface="Inconsolata"/>
                <a:cs typeface="Inconsolata"/>
                <a:sym typeface="Inconsolata"/>
              </a:rPr>
              <a:t> </a:t>
            </a:r>
            <a:r>
              <a:rPr lang="en" sz="1200" dirty="0">
                <a:solidFill>
                  <a:srgbClr val="FFE699"/>
                </a:solidFill>
                <a:latin typeface="Inconsolata"/>
                <a:ea typeface="Inconsolata"/>
                <a:cs typeface="Inconsolata"/>
                <a:sym typeface="Inconsolata"/>
              </a:rPr>
              <a:t>even-nums</a:t>
            </a:r>
            <a:r>
              <a:rPr lang="en" sz="1200" dirty="0">
                <a:solidFill>
                  <a:srgbClr val="FFFFFF"/>
                </a:solidFill>
                <a:latin typeface="Inconsolata"/>
                <a:ea typeface="Inconsolata"/>
                <a:cs typeface="Inconsolata"/>
                <a:sym typeface="Inconsolata"/>
              </a:rPr>
              <a:t>)</a:t>
            </a:r>
            <a:r>
              <a:rPr lang="en" sz="1200" dirty="0">
                <a:solidFill>
                  <a:schemeClr val="dk1"/>
                </a:solidFill>
                <a:latin typeface="Inconsolata"/>
                <a:ea typeface="Inconsolata"/>
                <a:cs typeface="Inconsolata"/>
                <a:sym typeface="Inconsolata"/>
              </a:rPr>
              <a:t> </a:t>
            </a:r>
            <a:r>
              <a:rPr lang="en" sz="1200" dirty="0">
                <a:solidFill>
                  <a:srgbClr val="A9D18E"/>
                </a:solidFill>
                <a:latin typeface="Inconsolata"/>
                <a:ea typeface="Inconsolata"/>
                <a:cs typeface="Inconsolata"/>
                <a:sym typeface="Inconsolata"/>
              </a:rPr>
              <a:t>12</a:t>
            </a:r>
            <a:r>
              <a:rPr lang="en" sz="1200" dirty="0">
                <a:solidFill>
                  <a:srgbClr val="FFFFFF"/>
                </a:solidFill>
                <a:latin typeface="Inconsolata"/>
                <a:ea typeface="Inconsolata"/>
                <a:cs typeface="Inconsolata"/>
                <a:sym typeface="Inconsolata"/>
              </a:rPr>
              <a:t>)</a:t>
            </a:r>
          </a:p>
          <a:p>
            <a:pPr lvl="0" rtl="0">
              <a:lnSpc>
                <a:spcPct val="100000"/>
              </a:lnSpc>
              <a:spcBef>
                <a:spcPts val="0"/>
              </a:spcBef>
              <a:buNone/>
            </a:pPr>
            <a:endParaRPr sz="1200" dirty="0">
              <a:solidFill>
                <a:srgbClr val="FFFFFF"/>
              </a:solidFill>
              <a:latin typeface="Inconsolata"/>
              <a:ea typeface="Inconsolata"/>
              <a:cs typeface="Inconsolata"/>
              <a:sym typeface="Inconsolata"/>
            </a:endParaRPr>
          </a:p>
          <a:p>
            <a:pPr lvl="0" rtl="0">
              <a:lnSpc>
                <a:spcPct val="100000"/>
              </a:lnSpc>
              <a:spcBef>
                <a:spcPts val="0"/>
              </a:spcBef>
              <a:buNone/>
            </a:pPr>
            <a:r>
              <a:rPr lang="en" sz="1200" dirty="0">
                <a:solidFill>
                  <a:srgbClr val="F4B183"/>
                </a:solidFill>
                <a:latin typeface="Inconsolata"/>
                <a:ea typeface="Inconsolata"/>
                <a:cs typeface="Inconsolata"/>
                <a:sym typeface="Inconsolata"/>
              </a:rPr>
              <a:t>; List Template</a:t>
            </a:r>
          </a:p>
          <a:p>
            <a:pPr lvl="0" rtl="0">
              <a:lnSpc>
                <a:spcPct val="100000"/>
              </a:lnSpc>
              <a:spcBef>
                <a:spcPts val="0"/>
              </a:spcBef>
              <a:buNone/>
            </a:pPr>
            <a:r>
              <a:rPr lang="en" sz="1200" dirty="0">
                <a:solidFill>
                  <a:srgbClr val="F4B183"/>
                </a:solidFill>
                <a:latin typeface="Inconsolata"/>
                <a:ea typeface="Inconsolata"/>
                <a:cs typeface="Inconsolata"/>
                <a:sym typeface="Inconsolata"/>
              </a:rPr>
              <a:t>; (define (list-fxn list-input)</a:t>
            </a:r>
          </a:p>
          <a:p>
            <a:pPr lvl="0" rtl="0">
              <a:lnSpc>
                <a:spcPct val="100000"/>
              </a:lnSpc>
              <a:spcBef>
                <a:spcPts val="0"/>
              </a:spcBef>
              <a:buNone/>
            </a:pPr>
            <a:r>
              <a:rPr lang="en" sz="1200" dirty="0">
                <a:solidFill>
                  <a:srgbClr val="F4B183"/>
                </a:solidFill>
                <a:latin typeface="Inconsolata"/>
                <a:ea typeface="Inconsolata"/>
                <a:cs typeface="Inconsolata"/>
                <a:sym typeface="Inconsolata"/>
              </a:rPr>
              <a:t>;   (cond [(empty? list-input) ... ]</a:t>
            </a:r>
          </a:p>
          <a:p>
            <a:pPr lvl="0" rtl="0">
              <a:lnSpc>
                <a:spcPct val="100000"/>
              </a:lnSpc>
              <a:spcBef>
                <a:spcPts val="0"/>
              </a:spcBef>
              <a:buNone/>
            </a:pPr>
            <a:r>
              <a:rPr lang="en" sz="1200" dirty="0" smtClean="0">
                <a:solidFill>
                  <a:srgbClr val="F4B183"/>
                </a:solidFill>
                <a:latin typeface="Inconsolata"/>
                <a:ea typeface="Inconsolata"/>
                <a:cs typeface="Inconsolata"/>
                <a:sym typeface="Inconsolata"/>
              </a:rPr>
              <a:t>;         [(</a:t>
            </a:r>
            <a:r>
              <a:rPr lang="en" sz="1200" dirty="0">
                <a:solidFill>
                  <a:srgbClr val="F4B183"/>
                </a:solidFill>
                <a:latin typeface="Inconsolata"/>
                <a:ea typeface="Inconsolata"/>
                <a:cs typeface="Inconsolata"/>
                <a:sym typeface="Inconsolata"/>
              </a:rPr>
              <a:t>cons? list-input) ... (first list-input)</a:t>
            </a:r>
          </a:p>
          <a:p>
            <a:pPr lvl="0" rtl="0">
              <a:lnSpc>
                <a:spcPct val="100000"/>
              </a:lnSpc>
              <a:spcBef>
                <a:spcPts val="0"/>
              </a:spcBef>
              <a:buNone/>
            </a:pPr>
            <a:r>
              <a:rPr lang="en" sz="1200" dirty="0">
                <a:solidFill>
                  <a:srgbClr val="F4B183"/>
                </a:solidFill>
                <a:latin typeface="Inconsolata"/>
                <a:ea typeface="Inconsolata"/>
                <a:cs typeface="Inconsolata"/>
                <a:sym typeface="Inconsolata"/>
              </a:rPr>
              <a:t>;                    	      (list-fxn (rest list-input)) ... ]))</a:t>
            </a:r>
          </a:p>
          <a:p>
            <a:pPr lvl="0" rtl="0">
              <a:lnSpc>
                <a:spcPct val="100000"/>
              </a:lnSpc>
              <a:spcBef>
                <a:spcPts val="0"/>
              </a:spcBef>
              <a:buNone/>
            </a:pPr>
            <a:endParaRPr sz="1200" dirty="0">
              <a:solidFill>
                <a:srgbClr val="F4B183"/>
              </a:solidFill>
              <a:latin typeface="Inconsolata"/>
              <a:ea typeface="Inconsolata"/>
              <a:cs typeface="Inconsolata"/>
              <a:sym typeface="Inconsolata"/>
            </a:endParaRPr>
          </a:p>
          <a:p>
            <a:pPr lvl="0" rtl="0">
              <a:lnSpc>
                <a:spcPct val="100000"/>
              </a:lnSpc>
              <a:spcBef>
                <a:spcPts val="0"/>
              </a:spcBef>
              <a:buNone/>
            </a:pP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define</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b="1" dirty="0">
                <a:solidFill>
                  <a:srgbClr val="FFE699"/>
                </a:solidFill>
                <a:latin typeface="Inconsolata"/>
                <a:ea typeface="Inconsolata"/>
                <a:cs typeface="Inconsolata"/>
                <a:sym typeface="Inconsolata"/>
              </a:rPr>
              <a:t>sum-nums</a:t>
            </a:r>
            <a:r>
              <a:rPr lang="en" sz="1200" dirty="0">
                <a:solidFill>
                  <a:schemeClr val="dk1"/>
                </a:solidFill>
                <a:latin typeface="Inconsolata"/>
                <a:ea typeface="Inconsolata"/>
                <a:cs typeface="Inconsolata"/>
                <a:sym typeface="Inconsolata"/>
              </a:rPr>
              <a:t> </a:t>
            </a:r>
            <a:r>
              <a:rPr lang="en" sz="1200" b="1" dirty="0">
                <a:solidFill>
                  <a:srgbClr val="FFE699"/>
                </a:solidFill>
                <a:latin typeface="Inconsolata"/>
                <a:ea typeface="Inconsolata"/>
                <a:cs typeface="Inconsolata"/>
                <a:sym typeface="Inconsolata"/>
              </a:rPr>
              <a:t>nums-list</a:t>
            </a:r>
            <a:r>
              <a:rPr lang="en" sz="1200" dirty="0">
                <a:solidFill>
                  <a:srgbClr val="FFFFFF"/>
                </a:solidFill>
                <a:latin typeface="Inconsolata"/>
                <a:ea typeface="Inconsolata"/>
                <a:cs typeface="Inconsolata"/>
                <a:sym typeface="Inconsolata"/>
              </a:rPr>
              <a:t>)</a:t>
            </a:r>
          </a:p>
          <a:p>
            <a:pPr lvl="0" rtl="0">
              <a:lnSpc>
                <a:spcPct val="100000"/>
              </a:lnSpc>
              <a:spcBef>
                <a:spcPts val="0"/>
              </a:spcBef>
              <a:buNone/>
            </a:pP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cond</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empty?</a:t>
            </a:r>
            <a:r>
              <a:rPr lang="en" sz="1200" dirty="0">
                <a:solidFill>
                  <a:schemeClr val="dk1"/>
                </a:solidFill>
                <a:latin typeface="Inconsolata"/>
                <a:ea typeface="Inconsolata"/>
                <a:cs typeface="Inconsolata"/>
                <a:sym typeface="Inconsolata"/>
              </a:rPr>
              <a:t> </a:t>
            </a:r>
            <a:r>
              <a:rPr lang="en" sz="1200" b="1" dirty="0">
                <a:solidFill>
                  <a:srgbClr val="FFE699"/>
                </a:solidFill>
                <a:latin typeface="Inconsolata"/>
                <a:ea typeface="Inconsolata"/>
                <a:cs typeface="Inconsolata"/>
                <a:sym typeface="Inconsolata"/>
              </a:rPr>
              <a:t>nums-list</a:t>
            </a:r>
            <a:r>
              <a:rPr lang="en" sz="1200" dirty="0">
                <a:solidFill>
                  <a:srgbClr val="FFFFFF"/>
                </a:solidFill>
                <a:latin typeface="Inconsolata"/>
                <a:ea typeface="Inconsolata"/>
                <a:cs typeface="Inconsolata"/>
                <a:sym typeface="Inconsolata"/>
              </a:rPr>
              <a:t>)</a:t>
            </a:r>
            <a:r>
              <a:rPr lang="en" sz="1200" dirty="0">
                <a:solidFill>
                  <a:schemeClr val="dk1"/>
                </a:solidFill>
                <a:latin typeface="Inconsolata"/>
                <a:ea typeface="Inconsolata"/>
                <a:cs typeface="Inconsolata"/>
                <a:sym typeface="Inconsolata"/>
              </a:rPr>
              <a:t> </a:t>
            </a:r>
            <a:r>
              <a:rPr lang="en" sz="1200" b="1" dirty="0">
                <a:solidFill>
                  <a:srgbClr val="A9D18E"/>
                </a:solidFill>
                <a:latin typeface="Inconsolata"/>
                <a:ea typeface="Inconsolata"/>
                <a:cs typeface="Inconsolata"/>
                <a:sym typeface="Inconsolata"/>
              </a:rPr>
              <a:t>0</a:t>
            </a:r>
            <a:r>
              <a:rPr lang="en" sz="1200" dirty="0">
                <a:solidFill>
                  <a:srgbClr val="A9D18E"/>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p>
          <a:p>
            <a:pPr lvl="0" rtl="0">
              <a:lnSpc>
                <a:spcPct val="100000"/>
              </a:lnSpc>
              <a:spcBef>
                <a:spcPts val="0"/>
              </a:spcBef>
              <a:buNone/>
            </a:pPr>
            <a:r>
              <a:rPr lang="en" sz="1200" dirty="0">
                <a:solidFill>
                  <a:schemeClr val="dk1"/>
                </a:solidFill>
                <a:latin typeface="Inconsolata"/>
                <a:ea typeface="Inconsolata"/>
                <a:cs typeface="Inconsolata"/>
                <a:sym typeface="Inconsolata"/>
              </a:rPr>
              <a:t> </a:t>
            </a:r>
            <a:r>
              <a:rPr lang="en" sz="1200" dirty="0" smtClean="0">
                <a:solidFill>
                  <a:schemeClr val="dk1"/>
                </a:solidFill>
                <a:latin typeface="Inconsolata"/>
                <a:ea typeface="Inconsolata"/>
                <a:cs typeface="Inconsolata"/>
                <a:sym typeface="Inconsolata"/>
              </a:rPr>
              <a:t>       </a:t>
            </a:r>
            <a:r>
              <a:rPr lang="en" sz="1200" dirty="0" smtClean="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cons?</a:t>
            </a:r>
            <a:r>
              <a:rPr lang="en" sz="1200" dirty="0">
                <a:solidFill>
                  <a:schemeClr val="dk1"/>
                </a:solidFill>
                <a:latin typeface="Inconsolata"/>
                <a:ea typeface="Inconsolata"/>
                <a:cs typeface="Inconsolata"/>
                <a:sym typeface="Inconsolata"/>
              </a:rPr>
              <a:t> </a:t>
            </a:r>
            <a:r>
              <a:rPr lang="en" sz="1200" b="1" dirty="0">
                <a:solidFill>
                  <a:srgbClr val="FFE699"/>
                </a:solidFill>
                <a:latin typeface="Inconsolata"/>
                <a:ea typeface="Inconsolata"/>
                <a:cs typeface="Inconsolata"/>
                <a:sym typeface="Inconsolata"/>
              </a:rPr>
              <a:t>nums-list</a:t>
            </a:r>
            <a:r>
              <a:rPr lang="en" sz="1200" dirty="0">
                <a:solidFill>
                  <a:srgbClr val="FFFFFF"/>
                </a:solidFill>
                <a:latin typeface="Inconsolata"/>
                <a:ea typeface="Inconsolata"/>
                <a:cs typeface="Inconsolata"/>
                <a:sym typeface="Inconsolata"/>
              </a:rPr>
              <a:t>)</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b="1" dirty="0">
                <a:solidFill>
                  <a:srgbClr val="9DC3E6"/>
                </a:solidFill>
                <a:latin typeface="Inconsolata"/>
                <a:ea typeface="Inconsolata"/>
                <a:cs typeface="Inconsolata"/>
                <a:sym typeface="Inconsolata"/>
              </a:rPr>
              <a:t>+</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first</a:t>
            </a:r>
            <a:r>
              <a:rPr lang="en" sz="1200" dirty="0">
                <a:solidFill>
                  <a:schemeClr val="dk1"/>
                </a:solidFill>
                <a:latin typeface="Inconsolata"/>
                <a:ea typeface="Inconsolata"/>
                <a:cs typeface="Inconsolata"/>
                <a:sym typeface="Inconsolata"/>
              </a:rPr>
              <a:t> </a:t>
            </a:r>
            <a:r>
              <a:rPr lang="en" sz="1200" b="1" dirty="0">
                <a:solidFill>
                  <a:srgbClr val="FFE699"/>
                </a:solidFill>
                <a:latin typeface="Inconsolata"/>
                <a:ea typeface="Inconsolata"/>
                <a:cs typeface="Inconsolata"/>
                <a:sym typeface="Inconsolata"/>
              </a:rPr>
              <a:t>nums-list</a:t>
            </a:r>
            <a:r>
              <a:rPr lang="en" sz="1200" dirty="0">
                <a:solidFill>
                  <a:srgbClr val="FFFFFF"/>
                </a:solidFill>
                <a:latin typeface="Inconsolata"/>
                <a:ea typeface="Inconsolata"/>
                <a:cs typeface="Inconsolata"/>
                <a:sym typeface="Inconsolata"/>
              </a:rPr>
              <a:t>)</a:t>
            </a:r>
          </a:p>
          <a:p>
            <a:pPr lvl="0" rtl="0">
              <a:lnSpc>
                <a:spcPct val="100000"/>
              </a:lnSpc>
              <a:spcBef>
                <a:spcPts val="0"/>
              </a:spcBef>
              <a:buNone/>
            </a:pP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b="1" dirty="0">
                <a:solidFill>
                  <a:srgbClr val="FFE699"/>
                </a:solidFill>
                <a:latin typeface="Inconsolata"/>
                <a:ea typeface="Inconsolata"/>
                <a:cs typeface="Inconsolata"/>
                <a:sym typeface="Inconsolata"/>
              </a:rPr>
              <a:t>sum-nums</a:t>
            </a:r>
            <a:r>
              <a:rPr lang="en" sz="1200" dirty="0">
                <a:solidFill>
                  <a:schemeClr val="dk1"/>
                </a:solidFill>
                <a:latin typeface="Inconsolata"/>
                <a:ea typeface="Inconsolata"/>
                <a:cs typeface="Inconsolata"/>
                <a:sym typeface="Inconsolata"/>
              </a:rPr>
              <a:t> </a:t>
            </a:r>
            <a:r>
              <a:rPr lang="en" sz="1200" dirty="0">
                <a:solidFill>
                  <a:srgbClr val="FFFFFF"/>
                </a:solidFill>
                <a:latin typeface="Inconsolata"/>
                <a:ea typeface="Inconsolata"/>
                <a:cs typeface="Inconsolata"/>
                <a:sym typeface="Inconsolata"/>
              </a:rPr>
              <a:t>(</a:t>
            </a:r>
            <a:r>
              <a:rPr lang="en" sz="1200" dirty="0">
                <a:solidFill>
                  <a:srgbClr val="9DC3E6"/>
                </a:solidFill>
                <a:latin typeface="Inconsolata"/>
                <a:ea typeface="Inconsolata"/>
                <a:cs typeface="Inconsolata"/>
                <a:sym typeface="Inconsolata"/>
              </a:rPr>
              <a:t>rest</a:t>
            </a:r>
            <a:r>
              <a:rPr lang="en" sz="1200" dirty="0">
                <a:solidFill>
                  <a:schemeClr val="dk1"/>
                </a:solidFill>
                <a:latin typeface="Inconsolata"/>
                <a:ea typeface="Inconsolata"/>
                <a:cs typeface="Inconsolata"/>
                <a:sym typeface="Inconsolata"/>
              </a:rPr>
              <a:t> </a:t>
            </a:r>
            <a:r>
              <a:rPr lang="en" sz="1200" b="1" dirty="0">
                <a:solidFill>
                  <a:srgbClr val="FFE699"/>
                </a:solidFill>
                <a:latin typeface="Inconsolata"/>
                <a:ea typeface="Inconsolata"/>
                <a:cs typeface="Inconsolata"/>
                <a:sym typeface="Inconsolata"/>
              </a:rPr>
              <a:t>nums-list</a:t>
            </a:r>
            <a:r>
              <a:rPr lang="en" sz="1200" dirty="0">
                <a:solidFill>
                  <a:srgbClr val="FFFFFF"/>
                </a:solidFill>
                <a:latin typeface="Inconsolata"/>
                <a:ea typeface="Inconsolata"/>
                <a:cs typeface="Inconsolata"/>
                <a:sym typeface="Inconsolata"/>
              </a:rPr>
              <a:t>)))]))</a:t>
            </a:r>
          </a:p>
          <a:p>
            <a:pPr lvl="0" rtl="0">
              <a:lnSpc>
                <a:spcPct val="100000"/>
              </a:lnSpc>
              <a:spcBef>
                <a:spcPts val="0"/>
              </a:spcBef>
              <a:buNone/>
            </a:pPr>
            <a:endParaRPr sz="1200" dirty="0">
              <a:solidFill>
                <a:srgbClr val="F4B183"/>
              </a:solidFill>
              <a:latin typeface="Inconsolata"/>
              <a:ea typeface="Inconsolata"/>
              <a:cs typeface="Inconsolata"/>
              <a:sym typeface="Inconsolata"/>
            </a:endParaRPr>
          </a:p>
        </p:txBody>
      </p:sp>
      <p:sp>
        <p:nvSpPr>
          <p:cNvPr id="167" name="Shape 167"/>
          <p:cNvSpPr/>
          <p:nvPr/>
        </p:nvSpPr>
        <p:spPr>
          <a:xfrm>
            <a:off x="1972025" y="1221575"/>
            <a:ext cx="1731000" cy="778500"/>
          </a:xfrm>
          <a:prstGeom prst="homePlate">
            <a:avLst>
              <a:gd name="adj" fmla="val 20799"/>
            </a:avLst>
          </a:prstGeom>
          <a:solidFill>
            <a:srgbClr val="1FEDAF"/>
          </a:solidFill>
          <a:ln>
            <a:noFill/>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Describe the shape of input</a:t>
            </a:r>
          </a:p>
        </p:txBody>
      </p:sp>
      <p:sp>
        <p:nvSpPr>
          <p:cNvPr id="168" name="Shape 168"/>
          <p:cNvSpPr/>
          <p:nvPr/>
        </p:nvSpPr>
        <p:spPr>
          <a:xfrm>
            <a:off x="1972025" y="2210475"/>
            <a:ext cx="1731000" cy="485400"/>
          </a:xfrm>
          <a:prstGeom prst="homePlate">
            <a:avLst>
              <a:gd name="adj" fmla="val 33399"/>
            </a:avLst>
          </a:prstGeom>
          <a:solidFill>
            <a:srgbClr val="1FEDAF"/>
          </a:solidFill>
          <a:ln>
            <a:noFill/>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Describe the function behavior</a:t>
            </a:r>
          </a:p>
        </p:txBody>
      </p:sp>
      <p:sp>
        <p:nvSpPr>
          <p:cNvPr id="169" name="Shape 169"/>
          <p:cNvSpPr/>
          <p:nvPr/>
        </p:nvSpPr>
        <p:spPr>
          <a:xfrm>
            <a:off x="1972025" y="2785525"/>
            <a:ext cx="1731000" cy="328200"/>
          </a:xfrm>
          <a:prstGeom prst="homePlate">
            <a:avLst>
              <a:gd name="adj" fmla="val 50000"/>
            </a:avLst>
          </a:prstGeom>
          <a:solidFill>
            <a:srgbClr val="1FEDAF"/>
          </a:solidFill>
          <a:ln>
            <a:noFill/>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Function examples</a:t>
            </a:r>
          </a:p>
        </p:txBody>
      </p:sp>
      <p:sp>
        <p:nvSpPr>
          <p:cNvPr id="170" name="Shape 170"/>
          <p:cNvSpPr/>
          <p:nvPr/>
        </p:nvSpPr>
        <p:spPr>
          <a:xfrm>
            <a:off x="1972025" y="3268850"/>
            <a:ext cx="1731000" cy="826200"/>
          </a:xfrm>
          <a:prstGeom prst="homePlate">
            <a:avLst>
              <a:gd name="adj" fmla="val 21241"/>
            </a:avLst>
          </a:prstGeom>
          <a:solidFill>
            <a:srgbClr val="1FEDAF"/>
          </a:solidFill>
          <a:ln>
            <a:noFill/>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Function template based on input type</a:t>
            </a:r>
          </a:p>
        </p:txBody>
      </p:sp>
      <p:sp>
        <p:nvSpPr>
          <p:cNvPr id="171" name="Shape 171"/>
          <p:cNvSpPr/>
          <p:nvPr/>
        </p:nvSpPr>
        <p:spPr>
          <a:xfrm>
            <a:off x="1972025" y="4393800"/>
            <a:ext cx="1731000" cy="328200"/>
          </a:xfrm>
          <a:prstGeom prst="homePlate">
            <a:avLst>
              <a:gd name="adj" fmla="val 50000"/>
            </a:avLst>
          </a:prstGeom>
          <a:solidFill>
            <a:srgbClr val="1FEDAF"/>
          </a:solidFill>
          <a:ln>
            <a:noFill/>
          </a:ln>
        </p:spPr>
        <p:txBody>
          <a:bodyPr wrap="square" lIns="91425" tIns="91425" rIns="91425" bIns="91425" anchor="ctr" anchorCtr="0">
            <a:noAutofit/>
          </a:bodyPr>
          <a:lstStyle/>
          <a:p>
            <a:pPr lvl="0" algn="ctr" rtl="0">
              <a:spcBef>
                <a:spcPts val="0"/>
              </a:spcBef>
              <a:buNone/>
            </a:pPr>
            <a:r>
              <a:rPr lang="en">
                <a:latin typeface="Palanquin"/>
                <a:ea typeface="Palanquin"/>
                <a:cs typeface="Palanquin"/>
                <a:sym typeface="Palanquin"/>
              </a:rPr>
              <a:t>Function details</a:t>
            </a:r>
          </a:p>
        </p:txBody>
      </p:sp>
      <p:sp>
        <p:nvSpPr>
          <p:cNvPr id="172" name="Shape 172"/>
          <p:cNvSpPr/>
          <p:nvPr/>
        </p:nvSpPr>
        <p:spPr>
          <a:xfrm>
            <a:off x="132450" y="1840275"/>
            <a:ext cx="1659000" cy="12258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500">
                <a:latin typeface="Palanquin"/>
                <a:ea typeface="Palanquin"/>
                <a:cs typeface="Palanquin"/>
                <a:sym typeface="Palanquin"/>
              </a:rPr>
              <a:t>Example: </a:t>
            </a:r>
          </a:p>
          <a:p>
            <a:pPr lvl="0" rtl="0">
              <a:spcBef>
                <a:spcPts val="0"/>
              </a:spcBef>
              <a:buNone/>
            </a:pPr>
            <a:r>
              <a:rPr lang="en" sz="1500">
                <a:latin typeface="Palanquin"/>
                <a:ea typeface="Palanquin"/>
                <a:cs typeface="Palanquin"/>
                <a:sym typeface="Palanquin"/>
              </a:rPr>
              <a:t>Write a function to sum a list of numbers</a:t>
            </a:r>
          </a:p>
        </p:txBody>
      </p:sp>
      <p:sp>
        <p:nvSpPr>
          <p:cNvPr id="173" name="Shape 173"/>
          <p:cNvSpPr/>
          <p:nvPr/>
        </p:nvSpPr>
        <p:spPr>
          <a:xfrm>
            <a:off x="132450" y="1221575"/>
            <a:ext cx="1659000" cy="3894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a:latin typeface="Palanquin"/>
                <a:ea typeface="Palanquin"/>
                <a:cs typeface="Palanquin"/>
                <a:sym typeface="Palanquin"/>
              </a:rPr>
              <a:t>Design recipe</a:t>
            </a:r>
          </a:p>
        </p:txBody>
      </p:sp>
      <p:sp>
        <p:nvSpPr>
          <p:cNvPr id="174" name="Shape 174"/>
          <p:cNvSpPr/>
          <p:nvPr/>
        </p:nvSpPr>
        <p:spPr>
          <a:xfrm>
            <a:off x="96450" y="4144800"/>
            <a:ext cx="1731000" cy="826200"/>
          </a:xfrm>
          <a:prstGeom prst="rect">
            <a:avLst/>
          </a:prstGeom>
          <a:solidFill>
            <a:srgbClr val="434343"/>
          </a:solidFill>
          <a:ln>
            <a:noFill/>
          </a:ln>
        </p:spPr>
        <p:txBody>
          <a:bodyPr wrap="square" lIns="91425" tIns="91425" rIns="91425" bIns="91425" anchor="t" anchorCtr="0">
            <a:noAutofit/>
          </a:bodyPr>
          <a:lstStyle/>
          <a:p>
            <a:pPr lvl="0" rtl="0">
              <a:lnSpc>
                <a:spcPct val="100000"/>
              </a:lnSpc>
              <a:spcBef>
                <a:spcPts val="0"/>
              </a:spcBef>
              <a:buClr>
                <a:schemeClr val="dk1"/>
              </a:buClr>
              <a:buFont typeface="Arial"/>
              <a:buNone/>
            </a:pPr>
            <a:r>
              <a:rPr lang="en">
                <a:solidFill>
                  <a:srgbClr val="F4B183"/>
                </a:solidFill>
                <a:latin typeface="Inconsolata"/>
                <a:ea typeface="Inconsolata"/>
                <a:cs typeface="Inconsolata"/>
                <a:sym typeface="Inconsolata"/>
              </a:rPr>
              <a:t>*Note: </a:t>
            </a:r>
          </a:p>
          <a:p>
            <a:pPr lvl="0" rtl="0">
              <a:lnSpc>
                <a:spcPct val="100000"/>
              </a:lnSpc>
              <a:spcBef>
                <a:spcPts val="0"/>
              </a:spcBef>
              <a:buClr>
                <a:schemeClr val="dk1"/>
              </a:buClr>
              <a:buFont typeface="Arial"/>
              <a:buNone/>
            </a:pPr>
            <a:r>
              <a:rPr lang="en">
                <a:solidFill>
                  <a:srgbClr val="F4B183"/>
                </a:solidFill>
                <a:latin typeface="Inconsolata"/>
                <a:ea typeface="Inconsolata"/>
                <a:cs typeface="Inconsolata"/>
                <a:sym typeface="Inconsolata"/>
              </a:rPr>
              <a:t>Semicolon (;) used for comments</a:t>
            </a:r>
          </a:p>
          <a:p>
            <a:pPr lvl="0" rtl="0">
              <a:lnSpc>
                <a:spcPct val="100000"/>
              </a:lnSpc>
              <a:spcBef>
                <a:spcPts val="0"/>
              </a:spcBef>
              <a:buNone/>
            </a:pPr>
            <a:endParaRPr>
              <a:solidFill>
                <a:srgbClr val="F4B183"/>
              </a:solidFill>
              <a:latin typeface="Inconsolata"/>
              <a:ea typeface="Inconsolata"/>
              <a:cs typeface="Inconsolata"/>
              <a:sym typeface="Inconsolata"/>
            </a:endParaRPr>
          </a:p>
        </p:txBody>
      </p:sp>
      <p:sp>
        <p:nvSpPr>
          <p:cNvPr id="175" name="Shape 175"/>
          <p:cNvSpPr/>
          <p:nvPr/>
        </p:nvSpPr>
        <p:spPr>
          <a:xfrm>
            <a:off x="6112400" y="3579663"/>
            <a:ext cx="340500" cy="147600"/>
          </a:xfrm>
          <a:prstGeom prst="rect">
            <a:avLst/>
          </a:prstGeom>
          <a:noFill/>
          <a:ln w="19050" cap="flat" cmpd="sng">
            <a:solidFill>
              <a:srgbClr val="EDA8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6018450" y="3759626"/>
            <a:ext cx="340500" cy="147600"/>
          </a:xfrm>
          <a:prstGeom prst="rect">
            <a:avLst/>
          </a:prstGeom>
          <a:noFill/>
          <a:ln w="19050" cap="flat" cmpd="sng">
            <a:solidFill>
              <a:srgbClr val="EDA8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6403550" y="3746057"/>
            <a:ext cx="13602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6840450" y="3937357"/>
            <a:ext cx="13047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4644900" y="3757260"/>
            <a:ext cx="5415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4644888" y="3563535"/>
            <a:ext cx="5415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5841550" y="4508745"/>
            <a:ext cx="238200" cy="147600"/>
          </a:xfrm>
          <a:prstGeom prst="rect">
            <a:avLst/>
          </a:prstGeom>
          <a:noFill/>
          <a:ln w="19050" cap="flat" cmpd="sng">
            <a:solidFill>
              <a:srgbClr val="EDA8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5841550" y="4677695"/>
            <a:ext cx="238200" cy="147600"/>
          </a:xfrm>
          <a:prstGeom prst="rect">
            <a:avLst/>
          </a:prstGeom>
          <a:noFill/>
          <a:ln w="19050" cap="flat" cmpd="sng">
            <a:solidFill>
              <a:srgbClr val="EDA8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4086350" y="1575250"/>
            <a:ext cx="4161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4086350" y="1382800"/>
            <a:ext cx="4161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4541600" y="1575250"/>
            <a:ext cx="4872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5081250" y="1575250"/>
            <a:ext cx="1089600" cy="167400"/>
          </a:xfrm>
          <a:prstGeom prst="rect">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7" name="Shape 18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par>
                                <p:cTn id="8" presetID="10" presetClass="entr" presetSubtype="0" fill="hold" nodeType="withEffect">
                                  <p:stCondLst>
                                    <p:cond delay="0"/>
                                  </p:stCondLst>
                                  <p:childTnLst>
                                    <p:set>
                                      <p:cBhvr>
                                        <p:cTn id="9" dur="1" fill="hold">
                                          <p:stCondLst>
                                            <p:cond delay="0"/>
                                          </p:stCondLst>
                                        </p:cTn>
                                        <p:tgtEl>
                                          <p:spTgt spid="165"/>
                                        </p:tgtEl>
                                        <p:attrNameLst>
                                          <p:attrName>style.visibility</p:attrName>
                                        </p:attrNameLst>
                                      </p:cBhvr>
                                      <p:to>
                                        <p:strVal val="visible"/>
                                      </p:to>
                                    </p:set>
                                    <p:animEffect transition="in" filter="fade">
                                      <p:cBhvr>
                                        <p:cTn id="10" dur="500"/>
                                        <p:tgtEl>
                                          <p:spTgt spid="1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2"/>
                                        </p:tgtEl>
                                        <p:attrNameLst>
                                          <p:attrName>style.visibility</p:attrName>
                                        </p:attrNameLst>
                                      </p:cBhvr>
                                      <p:to>
                                        <p:strVal val="visible"/>
                                      </p:to>
                                    </p:set>
                                    <p:animEffect transition="in" filter="fade">
                                      <p:cBhvr>
                                        <p:cTn id="15" dur="500"/>
                                        <p:tgtEl>
                                          <p:spTgt spid="172"/>
                                        </p:tgtEl>
                                      </p:cBhvr>
                                    </p:animEffect>
                                  </p:childTnLst>
                                </p:cTn>
                              </p:par>
                              <p:par>
                                <p:cTn id="16" presetID="10" presetClass="entr" presetSubtype="0" fill="hold" nodeType="withEffect">
                                  <p:stCondLst>
                                    <p:cond delay="0"/>
                                  </p:stCondLst>
                                  <p:childTnLst>
                                    <p:set>
                                      <p:cBhvr>
                                        <p:cTn id="17" dur="1" fill="hold">
                                          <p:stCondLst>
                                            <p:cond delay="0"/>
                                          </p:stCondLst>
                                        </p:cTn>
                                        <p:tgtEl>
                                          <p:spTgt spid="167"/>
                                        </p:tgtEl>
                                        <p:attrNameLst>
                                          <p:attrName>style.visibility</p:attrName>
                                        </p:attrNameLst>
                                      </p:cBhvr>
                                      <p:to>
                                        <p:strVal val="visible"/>
                                      </p:to>
                                    </p:set>
                                    <p:animEffect transition="in" filter="fade">
                                      <p:cBhvr>
                                        <p:cTn id="18" dur="500"/>
                                        <p:tgtEl>
                                          <p:spTgt spid="167"/>
                                        </p:tgtEl>
                                      </p:cBhvr>
                                    </p:animEffect>
                                  </p:childTnLst>
                                </p:cTn>
                              </p:par>
                              <p:par>
                                <p:cTn id="19" presetID="10" presetClass="entr" presetSubtype="0" fill="hold" nodeType="withEffect">
                                  <p:stCondLst>
                                    <p:cond delay="0"/>
                                  </p:stCondLst>
                                  <p:childTnLst>
                                    <p:set>
                                      <p:cBhvr>
                                        <p:cTn id="20" dur="1" fill="hold">
                                          <p:stCondLst>
                                            <p:cond delay="0"/>
                                          </p:stCondLst>
                                        </p:cTn>
                                        <p:tgtEl>
                                          <p:spTgt spid="166"/>
                                        </p:tgtEl>
                                        <p:attrNameLst>
                                          <p:attrName>style.visibility</p:attrName>
                                        </p:attrNameLst>
                                      </p:cBhvr>
                                      <p:to>
                                        <p:strVal val="visible"/>
                                      </p:to>
                                    </p:set>
                                    <p:animEffect transition="in" filter="fade">
                                      <p:cBhvr>
                                        <p:cTn id="21" dur="500"/>
                                        <p:tgtEl>
                                          <p:spTgt spid="166"/>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fade">
                                      <p:cBhvr>
                                        <p:cTn id="24" dur="500"/>
                                        <p:tgtEl>
                                          <p:spTgt spid="17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8"/>
                                        </p:tgtEl>
                                        <p:attrNameLst>
                                          <p:attrName>style.visibility</p:attrName>
                                        </p:attrNameLst>
                                      </p:cBhvr>
                                      <p:to>
                                        <p:strVal val="visible"/>
                                      </p:to>
                                    </p:set>
                                    <p:animEffect transition="in" filter="fade">
                                      <p:cBhvr>
                                        <p:cTn id="29" dur="500"/>
                                        <p:tgtEl>
                                          <p:spTgt spid="16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0"/>
                                        <p:tgtEl>
                                          <p:spTgt spid="17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7"/>
                                        </p:tgtEl>
                                        <p:attrNameLst>
                                          <p:attrName>style.visibility</p:attrName>
                                        </p:attrNameLst>
                                      </p:cBhvr>
                                      <p:to>
                                        <p:strVal val="visible"/>
                                      </p:to>
                                    </p:set>
                                    <p:animEffect transition="in" filter="fade">
                                      <p:cBhvr>
                                        <p:cTn id="44" dur="500"/>
                                        <p:tgtEl>
                                          <p:spTgt spid="177"/>
                                        </p:tgtEl>
                                      </p:cBhvr>
                                    </p:animEffect>
                                  </p:childTnLst>
                                </p:cTn>
                              </p:par>
                              <p:par>
                                <p:cTn id="45" presetID="10" presetClass="entr" presetSubtype="0" fill="hold" nodeType="withEffect">
                                  <p:stCondLst>
                                    <p:cond delay="0"/>
                                  </p:stCondLst>
                                  <p:childTnLst>
                                    <p:set>
                                      <p:cBhvr>
                                        <p:cTn id="46" dur="1" fill="hold">
                                          <p:stCondLst>
                                            <p:cond delay="0"/>
                                          </p:stCondLst>
                                        </p:cTn>
                                        <p:tgtEl>
                                          <p:spTgt spid="179"/>
                                        </p:tgtEl>
                                        <p:attrNameLst>
                                          <p:attrName>style.visibility</p:attrName>
                                        </p:attrNameLst>
                                      </p:cBhvr>
                                      <p:to>
                                        <p:strVal val="visible"/>
                                      </p:to>
                                    </p:set>
                                    <p:animEffect transition="in" filter="fade">
                                      <p:cBhvr>
                                        <p:cTn id="47" dur="500"/>
                                        <p:tgtEl>
                                          <p:spTgt spid="179"/>
                                        </p:tgtEl>
                                      </p:cBhvr>
                                    </p:animEffect>
                                  </p:childTnLst>
                                </p:cTn>
                              </p:par>
                              <p:par>
                                <p:cTn id="48" presetID="10" presetClass="entr" presetSubtype="0" fill="hold" nodeType="withEffect">
                                  <p:stCondLst>
                                    <p:cond delay="0"/>
                                  </p:stCondLst>
                                  <p:childTnLst>
                                    <p:set>
                                      <p:cBhvr>
                                        <p:cTn id="49" dur="1" fill="hold">
                                          <p:stCondLst>
                                            <p:cond delay="0"/>
                                          </p:stCondLst>
                                        </p:cTn>
                                        <p:tgtEl>
                                          <p:spTgt spid="180"/>
                                        </p:tgtEl>
                                        <p:attrNameLst>
                                          <p:attrName>style.visibility</p:attrName>
                                        </p:attrNameLst>
                                      </p:cBhvr>
                                      <p:to>
                                        <p:strVal val="visible"/>
                                      </p:to>
                                    </p:set>
                                    <p:animEffect transition="in" filter="fade">
                                      <p:cBhvr>
                                        <p:cTn id="50" dur="500"/>
                                        <p:tgtEl>
                                          <p:spTgt spid="180"/>
                                        </p:tgtEl>
                                      </p:cBhvr>
                                    </p:animEffect>
                                  </p:childTnLst>
                                </p:cTn>
                              </p:par>
                              <p:par>
                                <p:cTn id="51" presetID="10" presetClass="entr" presetSubtype="0" fill="hold" nodeType="withEffect">
                                  <p:stCondLst>
                                    <p:cond delay="0"/>
                                  </p:stCondLst>
                                  <p:childTnLst>
                                    <p:set>
                                      <p:cBhvr>
                                        <p:cTn id="52" dur="1" fill="hold">
                                          <p:stCondLst>
                                            <p:cond delay="0"/>
                                          </p:stCondLst>
                                        </p:cTn>
                                        <p:tgtEl>
                                          <p:spTgt spid="183"/>
                                        </p:tgtEl>
                                        <p:attrNameLst>
                                          <p:attrName>style.visibility</p:attrName>
                                        </p:attrNameLst>
                                      </p:cBhvr>
                                      <p:to>
                                        <p:strVal val="visible"/>
                                      </p:to>
                                    </p:set>
                                    <p:animEffect transition="in" filter="fade">
                                      <p:cBhvr>
                                        <p:cTn id="53" dur="500"/>
                                        <p:tgtEl>
                                          <p:spTgt spid="183"/>
                                        </p:tgtEl>
                                      </p:cBhvr>
                                    </p:animEffect>
                                  </p:childTnLst>
                                </p:cTn>
                              </p:par>
                              <p:par>
                                <p:cTn id="54" presetID="10" presetClass="entr" presetSubtype="0" fill="hold" nodeType="withEffect">
                                  <p:stCondLst>
                                    <p:cond delay="0"/>
                                  </p:stCondLst>
                                  <p:childTnLst>
                                    <p:set>
                                      <p:cBhvr>
                                        <p:cTn id="55" dur="1" fill="hold">
                                          <p:stCondLst>
                                            <p:cond delay="0"/>
                                          </p:stCondLst>
                                        </p:cTn>
                                        <p:tgtEl>
                                          <p:spTgt spid="184"/>
                                        </p:tgtEl>
                                        <p:attrNameLst>
                                          <p:attrName>style.visibility</p:attrName>
                                        </p:attrNameLst>
                                      </p:cBhvr>
                                      <p:to>
                                        <p:strVal val="visible"/>
                                      </p:to>
                                    </p:set>
                                    <p:animEffect transition="in" filter="fade">
                                      <p:cBhvr>
                                        <p:cTn id="56" dur="500"/>
                                        <p:tgtEl>
                                          <p:spTgt spid="184"/>
                                        </p:tgtEl>
                                      </p:cBhvr>
                                    </p:animEffect>
                                  </p:childTnLst>
                                </p:cTn>
                              </p:par>
                              <p:par>
                                <p:cTn id="57" presetID="10" presetClass="entr" presetSubtype="0" fill="hold" nodeType="withEffect">
                                  <p:stCondLst>
                                    <p:cond delay="0"/>
                                  </p:stCondLst>
                                  <p:childTnLst>
                                    <p:set>
                                      <p:cBhvr>
                                        <p:cTn id="58" dur="1" fill="hold">
                                          <p:stCondLst>
                                            <p:cond delay="0"/>
                                          </p:stCondLst>
                                        </p:cTn>
                                        <p:tgtEl>
                                          <p:spTgt spid="185"/>
                                        </p:tgtEl>
                                        <p:attrNameLst>
                                          <p:attrName>style.visibility</p:attrName>
                                        </p:attrNameLst>
                                      </p:cBhvr>
                                      <p:to>
                                        <p:strVal val="visible"/>
                                      </p:to>
                                    </p:set>
                                    <p:animEffect transition="in" filter="fade">
                                      <p:cBhvr>
                                        <p:cTn id="59" dur="500"/>
                                        <p:tgtEl>
                                          <p:spTgt spid="185"/>
                                        </p:tgtEl>
                                      </p:cBhvr>
                                    </p:animEffect>
                                  </p:childTnLst>
                                </p:cTn>
                              </p:par>
                              <p:par>
                                <p:cTn id="60" presetID="10" presetClass="entr" presetSubtype="0" fill="hold" nodeType="withEffect">
                                  <p:stCondLst>
                                    <p:cond delay="0"/>
                                  </p:stCondLst>
                                  <p:childTnLst>
                                    <p:set>
                                      <p:cBhvr>
                                        <p:cTn id="61" dur="1" fill="hold">
                                          <p:stCondLst>
                                            <p:cond delay="0"/>
                                          </p:stCondLst>
                                        </p:cTn>
                                        <p:tgtEl>
                                          <p:spTgt spid="186"/>
                                        </p:tgtEl>
                                        <p:attrNameLst>
                                          <p:attrName>style.visibility</p:attrName>
                                        </p:attrNameLst>
                                      </p:cBhvr>
                                      <p:to>
                                        <p:strVal val="visible"/>
                                      </p:to>
                                    </p:set>
                                    <p:animEffect transition="in" filter="fade">
                                      <p:cBhvr>
                                        <p:cTn id="62" dur="500"/>
                                        <p:tgtEl>
                                          <p:spTgt spid="186"/>
                                        </p:tgtEl>
                                      </p:cBhvr>
                                    </p:animEffect>
                                  </p:childTnLst>
                                </p:cTn>
                              </p:par>
                              <p:par>
                                <p:cTn id="63" presetID="10" presetClass="entr" presetSubtype="0" fill="hold" nodeType="withEffect">
                                  <p:stCondLst>
                                    <p:cond delay="0"/>
                                  </p:stCondLst>
                                  <p:childTnLst>
                                    <p:set>
                                      <p:cBhvr>
                                        <p:cTn id="64" dur="1" fill="hold">
                                          <p:stCondLst>
                                            <p:cond delay="0"/>
                                          </p:stCondLst>
                                        </p:cTn>
                                        <p:tgtEl>
                                          <p:spTgt spid="178"/>
                                        </p:tgtEl>
                                        <p:attrNameLst>
                                          <p:attrName>style.visibility</p:attrName>
                                        </p:attrNameLst>
                                      </p:cBhvr>
                                      <p:to>
                                        <p:strVal val="visible"/>
                                      </p:to>
                                    </p:set>
                                    <p:animEffect transition="in" filter="fade">
                                      <p:cBhvr>
                                        <p:cTn id="65" dur="500"/>
                                        <p:tgtEl>
                                          <p:spTgt spid="17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75"/>
                                        </p:tgtEl>
                                        <p:attrNameLst>
                                          <p:attrName>style.visibility</p:attrName>
                                        </p:attrNameLst>
                                      </p:cBhvr>
                                      <p:to>
                                        <p:strVal val="visible"/>
                                      </p:to>
                                    </p:set>
                                    <p:animEffect transition="in" filter="fade">
                                      <p:cBhvr>
                                        <p:cTn id="70" dur="500"/>
                                        <p:tgtEl>
                                          <p:spTgt spid="175"/>
                                        </p:tgtEl>
                                      </p:cBhvr>
                                    </p:animEffect>
                                  </p:childTnLst>
                                </p:cTn>
                              </p:par>
                              <p:par>
                                <p:cTn id="71" presetID="10" presetClass="entr" presetSubtype="0" fill="hold" nodeType="withEffect">
                                  <p:stCondLst>
                                    <p:cond delay="0"/>
                                  </p:stCondLst>
                                  <p:childTnLst>
                                    <p:set>
                                      <p:cBhvr>
                                        <p:cTn id="72" dur="1" fill="hold">
                                          <p:stCondLst>
                                            <p:cond delay="0"/>
                                          </p:stCondLst>
                                        </p:cTn>
                                        <p:tgtEl>
                                          <p:spTgt spid="176"/>
                                        </p:tgtEl>
                                        <p:attrNameLst>
                                          <p:attrName>style.visibility</p:attrName>
                                        </p:attrNameLst>
                                      </p:cBhvr>
                                      <p:to>
                                        <p:strVal val="visible"/>
                                      </p:to>
                                    </p:set>
                                    <p:animEffect transition="in" filter="fade">
                                      <p:cBhvr>
                                        <p:cTn id="73" dur="500"/>
                                        <p:tgtEl>
                                          <p:spTgt spid="17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71"/>
                                        </p:tgtEl>
                                        <p:attrNameLst>
                                          <p:attrName>style.visibility</p:attrName>
                                        </p:attrNameLst>
                                      </p:cBhvr>
                                      <p:to>
                                        <p:strVal val="visible"/>
                                      </p:to>
                                    </p:set>
                                    <p:animEffect transition="in" filter="fade">
                                      <p:cBhvr>
                                        <p:cTn id="78" dur="500"/>
                                        <p:tgtEl>
                                          <p:spTgt spid="171"/>
                                        </p:tgtEl>
                                      </p:cBhvr>
                                    </p:animEffect>
                                  </p:childTnLst>
                                </p:cTn>
                              </p:par>
                              <p:par>
                                <p:cTn id="79" presetID="10" presetClass="entr" presetSubtype="0" fill="hold" nodeType="withEffect">
                                  <p:stCondLst>
                                    <p:cond delay="0"/>
                                  </p:stCondLst>
                                  <p:childTnLst>
                                    <p:set>
                                      <p:cBhvr>
                                        <p:cTn id="80" dur="1" fill="hold">
                                          <p:stCondLst>
                                            <p:cond delay="0"/>
                                          </p:stCondLst>
                                        </p:cTn>
                                        <p:tgtEl>
                                          <p:spTgt spid="181"/>
                                        </p:tgtEl>
                                        <p:attrNameLst>
                                          <p:attrName>style.visibility</p:attrName>
                                        </p:attrNameLst>
                                      </p:cBhvr>
                                      <p:to>
                                        <p:strVal val="visible"/>
                                      </p:to>
                                    </p:set>
                                    <p:animEffect transition="in" filter="fade">
                                      <p:cBhvr>
                                        <p:cTn id="81" dur="500"/>
                                        <p:tgtEl>
                                          <p:spTgt spid="181"/>
                                        </p:tgtEl>
                                      </p:cBhvr>
                                    </p:animEffect>
                                  </p:childTnLst>
                                </p:cTn>
                              </p:par>
                              <p:par>
                                <p:cTn id="82" presetID="10" presetClass="entr" presetSubtype="0" fill="hold" nodeType="withEffect">
                                  <p:stCondLst>
                                    <p:cond delay="0"/>
                                  </p:stCondLst>
                                  <p:childTnLst>
                                    <p:set>
                                      <p:cBhvr>
                                        <p:cTn id="83" dur="1" fill="hold">
                                          <p:stCondLst>
                                            <p:cond delay="0"/>
                                          </p:stCondLst>
                                        </p:cTn>
                                        <p:tgtEl>
                                          <p:spTgt spid="182"/>
                                        </p:tgtEl>
                                        <p:attrNameLst>
                                          <p:attrName>style.visibility</p:attrName>
                                        </p:attrNameLst>
                                      </p:cBhvr>
                                      <p:to>
                                        <p:strVal val="visible"/>
                                      </p:to>
                                    </p:set>
                                    <p:animEffect transition="in" filter="fade">
                                      <p:cBhvr>
                                        <p:cTn id="84"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202275" y="262075"/>
            <a:ext cx="8737200" cy="4719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a:solidFill>
                  <a:srgbClr val="000000"/>
                </a:solidFill>
                <a:latin typeface="Palanquin"/>
                <a:ea typeface="Palanquin"/>
                <a:cs typeface="Palanquin"/>
                <a:sym typeface="Palanquin"/>
              </a:rPr>
              <a:t>Participants: </a:t>
            </a:r>
            <a:r>
              <a:rPr lang="en" b="1">
                <a:solidFill>
                  <a:srgbClr val="000000"/>
                </a:solidFill>
                <a:latin typeface="Palanquin"/>
                <a:ea typeface="Palanquin"/>
                <a:cs typeface="Palanquin"/>
                <a:sym typeface="Palanquin"/>
              </a:rPr>
              <a:t>13 student volunteers</a:t>
            </a:r>
            <a:r>
              <a:rPr lang="en">
                <a:solidFill>
                  <a:srgbClr val="000000"/>
                </a:solidFill>
                <a:latin typeface="Palanquin"/>
                <a:ea typeface="Palanquin"/>
                <a:cs typeface="Palanquin"/>
                <a:sym typeface="Palanquin"/>
              </a:rPr>
              <a:t>, distributed across first exam grades (</a:t>
            </a:r>
            <a:r>
              <a:rPr lang="en" sz="1600">
                <a:solidFill>
                  <a:srgbClr val="000000"/>
                </a:solidFill>
                <a:latin typeface="Palanquin"/>
                <a:ea typeface="Palanquin"/>
                <a:cs typeface="Palanquin"/>
                <a:sym typeface="Palanquin"/>
              </a:rPr>
              <a:t>A=6, B=3, C=4</a:t>
            </a:r>
            <a:r>
              <a:rPr lang="en">
                <a:solidFill>
                  <a:srgbClr val="000000"/>
                </a:solidFill>
                <a:latin typeface="Palanquin"/>
                <a:ea typeface="Palanquin"/>
                <a:cs typeface="Palanquin"/>
                <a:sym typeface="Palanquin"/>
              </a:rPr>
              <a:t>)</a:t>
            </a:r>
          </a:p>
        </p:txBody>
      </p:sp>
      <p:sp>
        <p:nvSpPr>
          <p:cNvPr id="193" name="Shape 193"/>
          <p:cNvSpPr txBox="1">
            <a:spLocks noGrp="1"/>
          </p:cNvSpPr>
          <p:nvPr>
            <p:ph type="body" idx="1"/>
          </p:nvPr>
        </p:nvSpPr>
        <p:spPr>
          <a:xfrm>
            <a:off x="202275" y="787125"/>
            <a:ext cx="8545500" cy="4719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a:solidFill>
                  <a:srgbClr val="000000"/>
                </a:solidFill>
                <a:latin typeface="Palanquin"/>
                <a:ea typeface="Palanquin"/>
                <a:cs typeface="Palanquin"/>
                <a:sym typeface="Palanquin"/>
              </a:rPr>
              <a:t>Study session </a:t>
            </a:r>
            <a:r>
              <a:rPr lang="en" b="1">
                <a:solidFill>
                  <a:srgbClr val="000000"/>
                </a:solidFill>
                <a:latin typeface="Palanquin"/>
                <a:ea typeface="Palanquin"/>
                <a:cs typeface="Palanquin"/>
                <a:sym typeface="Palanquin"/>
              </a:rPr>
              <a:t>every 2 weeks</a:t>
            </a:r>
            <a:r>
              <a:rPr lang="en">
                <a:solidFill>
                  <a:srgbClr val="000000"/>
                </a:solidFill>
                <a:latin typeface="Palanquin"/>
                <a:ea typeface="Palanquin"/>
                <a:cs typeface="Palanquin"/>
                <a:sym typeface="Palanquin"/>
              </a:rPr>
              <a:t> (starting after the first exam), </a:t>
            </a:r>
            <a:r>
              <a:rPr lang="en" b="1">
                <a:solidFill>
                  <a:srgbClr val="000000"/>
                </a:solidFill>
                <a:latin typeface="Palanquin"/>
                <a:ea typeface="Palanquin"/>
                <a:cs typeface="Palanquin"/>
                <a:sym typeface="Palanquin"/>
              </a:rPr>
              <a:t>3 sessions</a:t>
            </a:r>
            <a:r>
              <a:rPr lang="en">
                <a:solidFill>
                  <a:srgbClr val="000000"/>
                </a:solidFill>
                <a:latin typeface="Palanquin"/>
                <a:ea typeface="Palanquin"/>
                <a:cs typeface="Palanquin"/>
                <a:sym typeface="Palanquin"/>
              </a:rPr>
              <a:t> per student</a:t>
            </a:r>
          </a:p>
        </p:txBody>
      </p:sp>
      <p:graphicFrame>
        <p:nvGraphicFramePr>
          <p:cNvPr id="194" name="Shape 194"/>
          <p:cNvGraphicFramePr/>
          <p:nvPr/>
        </p:nvGraphicFramePr>
        <p:xfrm>
          <a:off x="1316925" y="1395138"/>
          <a:ext cx="6205325" cy="2983050"/>
        </p:xfrm>
        <a:graphic>
          <a:graphicData uri="http://schemas.openxmlformats.org/drawingml/2006/table">
            <a:tbl>
              <a:tblPr>
                <a:noFill/>
                <a:tableStyleId>{984F1EBD-2940-4A0C-8745-77959DB1F01D}</a:tableStyleId>
              </a:tblPr>
              <a:tblGrid>
                <a:gridCol w="1069975">
                  <a:extLst>
                    <a:ext uri="{9D8B030D-6E8A-4147-A177-3AD203B41FA5}">
                      <a16:colId xmlns:a16="http://schemas.microsoft.com/office/drawing/2014/main" val="20000"/>
                    </a:ext>
                  </a:extLst>
                </a:gridCol>
                <a:gridCol w="894625">
                  <a:extLst>
                    <a:ext uri="{9D8B030D-6E8A-4147-A177-3AD203B41FA5}">
                      <a16:colId xmlns:a16="http://schemas.microsoft.com/office/drawing/2014/main" val="20001"/>
                    </a:ext>
                  </a:extLst>
                </a:gridCol>
                <a:gridCol w="4240725">
                  <a:extLst>
                    <a:ext uri="{9D8B030D-6E8A-4147-A177-3AD203B41FA5}">
                      <a16:colId xmlns:a16="http://schemas.microsoft.com/office/drawing/2014/main" val="20002"/>
                    </a:ext>
                  </a:extLst>
                </a:gridCol>
              </a:tblGrid>
              <a:tr h="394200">
                <a:tc rowSpan="2">
                  <a:txBody>
                    <a:bodyPr/>
                    <a:lstStyle/>
                    <a:p>
                      <a:pPr lvl="0" algn="ctr" rtl="0">
                        <a:spcBef>
                          <a:spcPts val="0"/>
                        </a:spcBef>
                        <a:buNone/>
                      </a:pPr>
                      <a:r>
                        <a:rPr lang="en" sz="1300" b="1">
                          <a:solidFill>
                            <a:schemeClr val="dk1"/>
                          </a:solidFill>
                          <a:latin typeface="Palanquin"/>
                          <a:ea typeface="Palanquin"/>
                          <a:cs typeface="Palanquin"/>
                          <a:sym typeface="Palanquin"/>
                        </a:rPr>
                        <a:t>Session 1</a:t>
                      </a:r>
                    </a:p>
                  </a:txBody>
                  <a:tcPr marL="91425" marR="91425" marT="91425" marB="91425" anchor="ctr">
                    <a:lnL w="9525" cap="flat" cmpd="sng">
                      <a:solidFill>
                        <a:srgbClr val="9E9E9E">
                          <a:alpha val="0"/>
                        </a:srgbClr>
                      </a:solidFill>
                      <a:prstDash val="solid"/>
                      <a:round/>
                      <a:headEnd type="none" w="med" len="med"/>
                      <a:tailEnd type="none" w="med" len="med"/>
                    </a:lnL>
                    <a:lnT w="9525" cap="flat" cmpd="sng">
                      <a:solidFill>
                        <a:srgbClr val="9E9E9E">
                          <a:alpha val="0"/>
                        </a:srgbClr>
                      </a:solidFill>
                      <a:prstDash val="solid"/>
                      <a:round/>
                      <a:headEnd type="none" w="med" len="med"/>
                      <a:tailEnd type="none" w="med" len="med"/>
                    </a:lnT>
                    <a:lnB w="76200" cap="flat" cmpd="sng">
                      <a:solidFill>
                        <a:srgbClr val="1F5DED">
                          <a:alpha val="0"/>
                        </a:srgbClr>
                      </a:solidFill>
                      <a:prstDash val="solid"/>
                      <a:round/>
                      <a:headEnd type="none" w="med" len="med"/>
                      <a:tailEnd type="none" w="med" len="med"/>
                    </a:lnB>
                  </a:tcPr>
                </a:tc>
                <a:tc>
                  <a:txBody>
                    <a:bodyPr/>
                    <a:lstStyle/>
                    <a:p>
                      <a:pPr lvl="0" algn="ctr" rtl="0">
                        <a:spcBef>
                          <a:spcPts val="0"/>
                        </a:spcBef>
                        <a:buNone/>
                      </a:pPr>
                      <a:r>
                        <a:rPr lang="en" sz="1300" b="1">
                          <a:latin typeface="Palanquin"/>
                          <a:ea typeface="Palanquin"/>
                          <a:cs typeface="Palanquin"/>
                          <a:sym typeface="Palanquin"/>
                        </a:rPr>
                        <a:t>Activity</a:t>
                      </a:r>
                    </a:p>
                  </a:txBody>
                  <a:tcPr marL="91425" marR="91425" marT="91425" marB="91425" anchor="ctr">
                    <a:lnB w="9525" cap="flat" cmpd="sng">
                      <a:solidFill>
                        <a:srgbClr val="9E9E9E">
                          <a:alpha val="0"/>
                        </a:srgbClr>
                      </a:solidFill>
                      <a:prstDash val="solid"/>
                      <a:round/>
                      <a:headEnd type="none" w="med" len="med"/>
                      <a:tailEnd type="none" w="med" len="med"/>
                    </a:lnB>
                  </a:tcPr>
                </a:tc>
                <a:tc>
                  <a:txBody>
                    <a:bodyPr/>
                    <a:lstStyle/>
                    <a:p>
                      <a:pPr lvl="0" rtl="0">
                        <a:spcBef>
                          <a:spcPts val="0"/>
                        </a:spcBef>
                        <a:buNone/>
                      </a:pPr>
                      <a:r>
                        <a:rPr lang="en" sz="1300">
                          <a:latin typeface="Palanquin"/>
                          <a:ea typeface="Palanquin"/>
                          <a:cs typeface="Palanquin"/>
                          <a:sym typeface="Palanquin"/>
                        </a:rPr>
                        <a:t>Interview* on homework problem</a:t>
                      </a:r>
                    </a:p>
                  </a:txBody>
                  <a:tcPr marL="91425" marR="91425" marT="91425" marB="91425" anchor="ctr">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0"/>
                  </a:ext>
                </a:extLst>
              </a:tr>
              <a:tr h="600150">
                <a:tc vMerge="1">
                  <a:txBody>
                    <a:bodyPr/>
                    <a:lstStyle/>
                    <a:p>
                      <a:endParaRPr lang="en-US"/>
                    </a:p>
                  </a:txBody>
                  <a:tcPr/>
                </a:tc>
                <a:tc>
                  <a:txBody>
                    <a:bodyPr/>
                    <a:lstStyle/>
                    <a:p>
                      <a:pPr lvl="0" algn="ctr">
                        <a:spcBef>
                          <a:spcPts val="0"/>
                        </a:spcBef>
                        <a:buNone/>
                      </a:pPr>
                      <a:r>
                        <a:rPr lang="en" sz="1300" b="1">
                          <a:latin typeface="Palanquin"/>
                          <a:ea typeface="Palanquin"/>
                          <a:cs typeface="Palanquin"/>
                          <a:sym typeface="Palanquin"/>
                        </a:rPr>
                        <a:t>Topic</a:t>
                      </a:r>
                    </a:p>
                  </a:txBody>
                  <a:tcPr marL="91425" marR="91425" marT="91425" marB="91425" anchor="ctr">
                    <a:lnT w="9525" cap="flat" cmpd="sng">
                      <a:solidFill>
                        <a:srgbClr val="9E9E9E">
                          <a:alpha val="0"/>
                        </a:srgbClr>
                      </a:solidFill>
                      <a:prstDash val="solid"/>
                      <a:round/>
                      <a:headEnd type="none" w="med" len="med"/>
                      <a:tailEnd type="none" w="med" len="med"/>
                    </a:lnT>
                    <a:lnB w="76200" cap="flat" cmpd="sng">
                      <a:solidFill>
                        <a:srgbClr val="1F5DED"/>
                      </a:solidFill>
                      <a:prstDash val="solid"/>
                      <a:round/>
                      <a:headEnd type="none" w="med" len="med"/>
                      <a:tailEnd type="none" w="med" len="med"/>
                    </a:lnB>
                  </a:tcPr>
                </a:tc>
                <a:tc>
                  <a:txBody>
                    <a:bodyPr/>
                    <a:lstStyle/>
                    <a:p>
                      <a:pPr lvl="0">
                        <a:spcBef>
                          <a:spcPts val="0"/>
                        </a:spcBef>
                        <a:buNone/>
                      </a:pPr>
                      <a:r>
                        <a:rPr lang="en" sz="1300">
                          <a:latin typeface="Palanquin"/>
                          <a:ea typeface="Palanquin"/>
                          <a:cs typeface="Palanquin"/>
                          <a:sym typeface="Palanquin"/>
                        </a:rPr>
                        <a:t>List of tuples/structures </a:t>
                      </a:r>
                    </a:p>
                    <a:p>
                      <a:pPr lvl="0">
                        <a:spcBef>
                          <a:spcPts val="0"/>
                        </a:spcBef>
                        <a:buNone/>
                      </a:pPr>
                      <a:r>
                        <a:rPr lang="en" sz="1300">
                          <a:solidFill>
                            <a:srgbClr val="671FED"/>
                          </a:solidFill>
                          <a:latin typeface="Palanquin"/>
                          <a:ea typeface="Palanquin"/>
                          <a:cs typeface="Palanquin"/>
                          <a:sym typeface="Palanquin"/>
                        </a:rPr>
                        <a:t>(sum cost of ads for a political candidate)</a:t>
                      </a:r>
                    </a:p>
                  </a:txBody>
                  <a:tcPr marL="91425" marR="91425" marT="91425" marB="91425" anchor="ctr">
                    <a:lnT w="9525" cap="flat" cmpd="sng">
                      <a:solidFill>
                        <a:srgbClr val="9E9E9E">
                          <a:alpha val="0"/>
                        </a:srgbClr>
                      </a:solidFill>
                      <a:prstDash val="solid"/>
                      <a:round/>
                      <a:headEnd type="none" w="med" len="med"/>
                      <a:tailEnd type="none" w="med" len="med"/>
                    </a:lnT>
                    <a:lnB w="76200" cap="flat" cmpd="sng">
                      <a:solidFill>
                        <a:srgbClr val="1F5DED"/>
                      </a:solidFill>
                      <a:prstDash val="solid"/>
                      <a:round/>
                      <a:headEnd type="none" w="med" len="med"/>
                      <a:tailEnd type="none" w="med" len="med"/>
                    </a:lnB>
                  </a:tcPr>
                </a:tc>
                <a:extLst>
                  <a:ext uri="{0D108BD9-81ED-4DB2-BD59-A6C34878D82A}">
                    <a16:rowId xmlns:a16="http://schemas.microsoft.com/office/drawing/2014/main" val="10001"/>
                  </a:ext>
                </a:extLst>
              </a:tr>
              <a:tr h="394200">
                <a:tc rowSpan="2">
                  <a:txBody>
                    <a:bodyPr/>
                    <a:lstStyle/>
                    <a:p>
                      <a:pPr lvl="0" algn="ctr" rtl="0">
                        <a:spcBef>
                          <a:spcPts val="0"/>
                        </a:spcBef>
                        <a:buClr>
                          <a:schemeClr val="dk1"/>
                        </a:buClr>
                        <a:buSzPct val="84615"/>
                        <a:buFont typeface="Arial"/>
                        <a:buNone/>
                      </a:pPr>
                      <a:r>
                        <a:rPr lang="en" sz="1300" b="1">
                          <a:solidFill>
                            <a:schemeClr val="dk1"/>
                          </a:solidFill>
                          <a:latin typeface="Palanquin"/>
                          <a:ea typeface="Palanquin"/>
                          <a:cs typeface="Palanquin"/>
                          <a:sym typeface="Palanquin"/>
                        </a:rPr>
                        <a:t>Session 2</a:t>
                      </a:r>
                    </a:p>
                  </a:txBody>
                  <a:tcPr marL="91425" marR="91425" marT="91425" marB="91425" anchor="ctr">
                    <a:lnL w="9525" cap="flat" cmpd="sng">
                      <a:solidFill>
                        <a:srgbClr val="9E9E9E">
                          <a:alpha val="0"/>
                        </a:srgbClr>
                      </a:solidFill>
                      <a:prstDash val="solid"/>
                      <a:round/>
                      <a:headEnd type="none" w="med" len="med"/>
                      <a:tailEnd type="none" w="med" len="med"/>
                    </a:lnL>
                    <a:lnT w="76200" cap="flat" cmpd="sng">
                      <a:solidFill>
                        <a:srgbClr val="1F5DED">
                          <a:alpha val="0"/>
                        </a:srgbClr>
                      </a:solidFill>
                      <a:prstDash val="solid"/>
                      <a:round/>
                      <a:headEnd type="none" w="med" len="med"/>
                      <a:tailEnd type="none" w="med" len="med"/>
                    </a:lnT>
                    <a:lnB w="76200" cap="flat" cmpd="sng">
                      <a:solidFill>
                        <a:srgbClr val="1F5DED">
                          <a:alpha val="0"/>
                        </a:srgbClr>
                      </a:solidFill>
                      <a:prstDash val="solid"/>
                      <a:round/>
                      <a:headEnd type="none" w="med" len="med"/>
                      <a:tailEnd type="none" w="med" len="med"/>
                    </a:lnB>
                  </a:tcPr>
                </a:tc>
                <a:tc>
                  <a:txBody>
                    <a:bodyPr/>
                    <a:lstStyle/>
                    <a:p>
                      <a:pPr lvl="0" algn="ctr" rtl="0">
                        <a:spcBef>
                          <a:spcPts val="0"/>
                        </a:spcBef>
                        <a:buNone/>
                      </a:pPr>
                      <a:r>
                        <a:rPr lang="en" sz="1300" b="1">
                          <a:latin typeface="Palanquin"/>
                          <a:ea typeface="Palanquin"/>
                          <a:cs typeface="Palanquin"/>
                          <a:sym typeface="Palanquin"/>
                        </a:rPr>
                        <a:t>Activity</a:t>
                      </a:r>
                    </a:p>
                  </a:txBody>
                  <a:tcPr marL="91425" marR="91425" marT="91425" marB="91425" anchor="ctr">
                    <a:lnT w="76200" cap="flat" cmpd="sng">
                      <a:solidFill>
                        <a:srgbClr val="1F5DED"/>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rtl="0">
                        <a:spcBef>
                          <a:spcPts val="0"/>
                        </a:spcBef>
                        <a:buNone/>
                      </a:pPr>
                      <a:r>
                        <a:rPr lang="en" sz="1300">
                          <a:solidFill>
                            <a:schemeClr val="dk1"/>
                          </a:solidFill>
                          <a:latin typeface="Palanquin"/>
                          <a:ea typeface="Palanquin"/>
                          <a:cs typeface="Palanquin"/>
                          <a:sym typeface="Palanquin"/>
                        </a:rPr>
                        <a:t>Interview* on homework problem</a:t>
                      </a:r>
                    </a:p>
                  </a:txBody>
                  <a:tcPr marL="91425" marR="91425" marT="91425" marB="91425" anchor="ctr">
                    <a:lnT w="76200" cap="flat" cmpd="sng">
                      <a:solidFill>
                        <a:srgbClr val="1F5DED"/>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2"/>
                  </a:ext>
                </a:extLst>
              </a:tr>
              <a:tr h="600150">
                <a:tc vMerge="1">
                  <a:txBody>
                    <a:bodyPr/>
                    <a:lstStyle/>
                    <a:p>
                      <a:endParaRPr lang="en-US"/>
                    </a:p>
                  </a:txBody>
                  <a:tcPr/>
                </a:tc>
                <a:tc>
                  <a:txBody>
                    <a:bodyPr/>
                    <a:lstStyle/>
                    <a:p>
                      <a:pPr lvl="0" algn="ctr" rtl="0">
                        <a:spcBef>
                          <a:spcPts val="0"/>
                        </a:spcBef>
                        <a:buNone/>
                      </a:pPr>
                      <a:r>
                        <a:rPr lang="en" sz="1300" b="1">
                          <a:latin typeface="Palanquin"/>
                          <a:ea typeface="Palanquin"/>
                          <a:cs typeface="Palanquin"/>
                          <a:sym typeface="Palanquin"/>
                        </a:rPr>
                        <a:t>Topic</a:t>
                      </a:r>
                    </a:p>
                  </a:txBody>
                  <a:tcPr marL="91425" marR="91425" marT="91425" marB="91425" anchor="ctr">
                    <a:lnT w="9525" cap="flat" cmpd="sng">
                      <a:solidFill>
                        <a:srgbClr val="9E9E9E">
                          <a:alpha val="0"/>
                        </a:srgbClr>
                      </a:solidFill>
                      <a:prstDash val="solid"/>
                      <a:round/>
                      <a:headEnd type="none" w="med" len="med"/>
                      <a:tailEnd type="none" w="med" len="med"/>
                    </a:lnT>
                    <a:lnB w="76200" cap="flat" cmpd="sng">
                      <a:solidFill>
                        <a:srgbClr val="1F5DED"/>
                      </a:solidFill>
                      <a:prstDash val="solid"/>
                      <a:round/>
                      <a:headEnd type="none" w="med" len="med"/>
                      <a:tailEnd type="none" w="med" len="med"/>
                    </a:lnB>
                  </a:tcPr>
                </a:tc>
                <a:tc>
                  <a:txBody>
                    <a:bodyPr/>
                    <a:lstStyle/>
                    <a:p>
                      <a:pPr lvl="0">
                        <a:spcBef>
                          <a:spcPts val="0"/>
                        </a:spcBef>
                        <a:buNone/>
                      </a:pPr>
                      <a:r>
                        <a:rPr lang="en" sz="1300">
                          <a:latin typeface="Palanquin"/>
                          <a:ea typeface="Palanquin"/>
                          <a:cs typeface="Palanquin"/>
                          <a:sym typeface="Palanquin"/>
                        </a:rPr>
                        <a:t>n-ary trees </a:t>
                      </a:r>
                    </a:p>
                    <a:p>
                      <a:pPr lvl="0" rtl="0">
                        <a:spcBef>
                          <a:spcPts val="0"/>
                        </a:spcBef>
                        <a:buNone/>
                      </a:pPr>
                      <a:r>
                        <a:rPr lang="en" sz="1300">
                          <a:solidFill>
                            <a:srgbClr val="671FED"/>
                          </a:solidFill>
                          <a:latin typeface="Palanquin"/>
                          <a:ea typeface="Palanquin"/>
                          <a:cs typeface="Palanquin"/>
                          <a:sym typeface="Palanquin"/>
                        </a:rPr>
                        <a:t>(check oxygen levels in a river system)</a:t>
                      </a:r>
                    </a:p>
                  </a:txBody>
                  <a:tcPr marL="91425" marR="91425" marT="91425" marB="91425" anchor="ctr">
                    <a:lnT w="9525" cap="flat" cmpd="sng">
                      <a:solidFill>
                        <a:srgbClr val="9E9E9E">
                          <a:alpha val="0"/>
                        </a:srgbClr>
                      </a:solidFill>
                      <a:prstDash val="solid"/>
                      <a:round/>
                      <a:headEnd type="none" w="med" len="med"/>
                      <a:tailEnd type="none" w="med" len="med"/>
                    </a:lnT>
                    <a:lnB w="76200" cap="flat" cmpd="sng">
                      <a:solidFill>
                        <a:srgbClr val="1F5DED"/>
                      </a:solidFill>
                      <a:prstDash val="solid"/>
                      <a:round/>
                      <a:headEnd type="none" w="med" len="med"/>
                      <a:tailEnd type="none" w="med" len="med"/>
                    </a:lnB>
                  </a:tcPr>
                </a:tc>
                <a:extLst>
                  <a:ext uri="{0D108BD9-81ED-4DB2-BD59-A6C34878D82A}">
                    <a16:rowId xmlns:a16="http://schemas.microsoft.com/office/drawing/2014/main" val="10003"/>
                  </a:ext>
                </a:extLst>
              </a:tr>
              <a:tr h="394200">
                <a:tc rowSpan="2">
                  <a:txBody>
                    <a:bodyPr/>
                    <a:lstStyle/>
                    <a:p>
                      <a:pPr lvl="0" algn="ctr" rtl="0">
                        <a:spcBef>
                          <a:spcPts val="0"/>
                        </a:spcBef>
                        <a:buClr>
                          <a:schemeClr val="dk1"/>
                        </a:buClr>
                        <a:buSzPct val="84615"/>
                        <a:buFont typeface="Arial"/>
                        <a:buNone/>
                      </a:pPr>
                      <a:r>
                        <a:rPr lang="en" sz="1300" b="1">
                          <a:solidFill>
                            <a:schemeClr val="dk1"/>
                          </a:solidFill>
                          <a:latin typeface="Palanquin"/>
                          <a:ea typeface="Palanquin"/>
                          <a:cs typeface="Palanquin"/>
                          <a:sym typeface="Palanquin"/>
                        </a:rPr>
                        <a:t>Session 3</a:t>
                      </a:r>
                    </a:p>
                  </a:txBody>
                  <a:tcPr marL="91425" marR="91425" marT="91425" marB="91425" anchor="ctr">
                    <a:lnL w="9525" cap="flat" cmpd="sng">
                      <a:solidFill>
                        <a:srgbClr val="9E9E9E">
                          <a:alpha val="0"/>
                        </a:srgbClr>
                      </a:solidFill>
                      <a:prstDash val="solid"/>
                      <a:round/>
                      <a:headEnd type="none" w="med" len="med"/>
                      <a:tailEnd type="none" w="med" len="med"/>
                    </a:lnL>
                    <a:lnT w="76200" cap="flat" cmpd="sng">
                      <a:solidFill>
                        <a:srgbClr val="1F5DED">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algn="ctr" rtl="0">
                        <a:spcBef>
                          <a:spcPts val="0"/>
                        </a:spcBef>
                        <a:buNone/>
                      </a:pPr>
                      <a:r>
                        <a:rPr lang="en" sz="1300" b="1">
                          <a:latin typeface="Palanquin"/>
                          <a:ea typeface="Palanquin"/>
                          <a:cs typeface="Palanquin"/>
                          <a:sym typeface="Palanquin"/>
                        </a:rPr>
                        <a:t>Activity</a:t>
                      </a:r>
                    </a:p>
                  </a:txBody>
                  <a:tcPr marL="91425" marR="91425" marT="91425" marB="91425" anchor="ctr">
                    <a:lnT w="76200" cap="flat" cmpd="sng">
                      <a:solidFill>
                        <a:srgbClr val="1F5DED"/>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rtl="0">
                        <a:spcBef>
                          <a:spcPts val="0"/>
                        </a:spcBef>
                        <a:buNone/>
                      </a:pPr>
                      <a:r>
                        <a:rPr lang="en" sz="1300">
                          <a:latin typeface="Palanquin"/>
                          <a:ea typeface="Palanquin"/>
                          <a:cs typeface="Palanquin"/>
                          <a:sym typeface="Palanquin"/>
                        </a:rPr>
                        <a:t>Think-aloud and post-interview*</a:t>
                      </a:r>
                    </a:p>
                  </a:txBody>
                  <a:tcPr marL="91425" marR="91425" marT="91425" marB="91425" anchor="ctr">
                    <a:lnT w="76200" cap="flat" cmpd="sng">
                      <a:solidFill>
                        <a:srgbClr val="1F5DED"/>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4"/>
                  </a:ext>
                </a:extLst>
              </a:tr>
              <a:tr h="600150">
                <a:tc vMerge="1">
                  <a:txBody>
                    <a:bodyPr/>
                    <a:lstStyle/>
                    <a:p>
                      <a:endParaRPr lang="en-US"/>
                    </a:p>
                  </a:txBody>
                  <a:tcPr/>
                </a:tc>
                <a:tc>
                  <a:txBody>
                    <a:bodyPr/>
                    <a:lstStyle/>
                    <a:p>
                      <a:pPr lvl="0" algn="ctr" rtl="0">
                        <a:spcBef>
                          <a:spcPts val="0"/>
                        </a:spcBef>
                        <a:buNone/>
                      </a:pPr>
                      <a:r>
                        <a:rPr lang="en" sz="1300" b="1">
                          <a:latin typeface="Palanquin"/>
                          <a:ea typeface="Palanquin"/>
                          <a:cs typeface="Palanquin"/>
                          <a:sym typeface="Palanquin"/>
                        </a:rPr>
                        <a:t>Topic</a:t>
                      </a:r>
                    </a:p>
                  </a:txBody>
                  <a:tcPr marL="91425" marR="91425" marT="91425" marB="91425" anchor="ctr">
                    <a:lnT w="9525" cap="flat" cmpd="sng">
                      <a:solidFill>
                        <a:srgbClr val="9E9E9E">
                          <a:alpha val="0"/>
                        </a:srgbClr>
                      </a:solidFill>
                      <a:prstDash val="solid"/>
                      <a:round/>
                      <a:headEnd type="none" w="med" len="med"/>
                      <a:tailEnd type="none" w="med" len="med"/>
                    </a:lnT>
                  </a:tcPr>
                </a:tc>
                <a:tc>
                  <a:txBody>
                    <a:bodyPr/>
                    <a:lstStyle/>
                    <a:p>
                      <a:pPr lvl="0">
                        <a:spcBef>
                          <a:spcPts val="0"/>
                        </a:spcBef>
                        <a:buNone/>
                      </a:pPr>
                      <a:r>
                        <a:rPr lang="en" sz="1300">
                          <a:latin typeface="Palanquin"/>
                          <a:ea typeface="Palanquin"/>
                          <a:cs typeface="Palanquin"/>
                          <a:sym typeface="Palanquin"/>
                        </a:rPr>
                        <a:t>Rainfall </a:t>
                      </a:r>
                    </a:p>
                    <a:p>
                      <a:pPr lvl="0" rtl="0">
                        <a:spcBef>
                          <a:spcPts val="0"/>
                        </a:spcBef>
                        <a:buNone/>
                      </a:pPr>
                      <a:r>
                        <a:rPr lang="en" sz="1300">
                          <a:solidFill>
                            <a:srgbClr val="671FED"/>
                          </a:solidFill>
                          <a:latin typeface="Palanquin"/>
                          <a:ea typeface="Palanquin"/>
                          <a:cs typeface="Palanquin"/>
                          <a:sym typeface="Palanquin"/>
                        </a:rPr>
                        <a:t>(average non-negative numbers from a list until sentinel)</a:t>
                      </a:r>
                    </a:p>
                  </a:txBody>
                  <a:tcPr marL="91425" marR="91425" marT="91425" marB="91425" anchor="ctr">
                    <a:lnT w="9525" cap="flat" cmpd="sng">
                      <a:solidFill>
                        <a:srgbClr val="9E9E9E">
                          <a:alpha val="0"/>
                        </a:srgbClr>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5" name="Shape 195"/>
          <p:cNvSpPr txBox="1">
            <a:spLocks noGrp="1"/>
          </p:cNvSpPr>
          <p:nvPr>
            <p:ph type="body" idx="1"/>
          </p:nvPr>
        </p:nvSpPr>
        <p:spPr>
          <a:xfrm>
            <a:off x="2386900" y="4454400"/>
            <a:ext cx="5135400" cy="6129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sz="1300">
                <a:solidFill>
                  <a:srgbClr val="000000"/>
                </a:solidFill>
                <a:latin typeface="Palanquin"/>
                <a:ea typeface="Palanquin"/>
                <a:cs typeface="Palanquin"/>
                <a:sym typeface="Palanquin"/>
              </a:rPr>
              <a:t>*Interview questions asked students to describe how they approached problems and their use of the design recipe</a:t>
            </a:r>
          </a:p>
        </p:txBody>
      </p:sp>
      <p:sp>
        <p:nvSpPr>
          <p:cNvPr id="196" name="Shape 19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202275" y="185875"/>
            <a:ext cx="2707200" cy="5583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b="1">
                <a:solidFill>
                  <a:srgbClr val="000000"/>
                </a:solidFill>
                <a:latin typeface="Palanquin"/>
                <a:ea typeface="Palanquin"/>
                <a:cs typeface="Palanquin"/>
                <a:sym typeface="Palanquin"/>
              </a:rPr>
              <a:t>Building the taxonomy</a:t>
            </a:r>
          </a:p>
        </p:txBody>
      </p:sp>
      <p:sp>
        <p:nvSpPr>
          <p:cNvPr id="202" name="Shape 202"/>
          <p:cNvSpPr txBox="1">
            <a:spLocks noGrp="1"/>
          </p:cNvSpPr>
          <p:nvPr>
            <p:ph type="body" idx="1"/>
          </p:nvPr>
        </p:nvSpPr>
        <p:spPr>
          <a:xfrm>
            <a:off x="354675" y="863325"/>
            <a:ext cx="3592500" cy="10515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a:solidFill>
                  <a:srgbClr val="000000"/>
                </a:solidFill>
                <a:latin typeface="Palanquin"/>
                <a:ea typeface="Palanquin"/>
                <a:cs typeface="Palanquin"/>
                <a:sym typeface="Palanquin"/>
              </a:rPr>
              <a:t>Open-coded </a:t>
            </a:r>
            <a:r>
              <a:rPr lang="en" b="1">
                <a:solidFill>
                  <a:srgbClr val="000000"/>
                </a:solidFill>
                <a:latin typeface="Palanquin"/>
                <a:ea typeface="Palanquin"/>
                <a:cs typeface="Palanquin"/>
                <a:sym typeface="Palanquin"/>
              </a:rPr>
              <a:t>Session 1 data</a:t>
            </a:r>
            <a:r>
              <a:rPr lang="en">
                <a:solidFill>
                  <a:srgbClr val="000000"/>
                </a:solidFill>
                <a:latin typeface="Palanquin"/>
                <a:ea typeface="Palanquin"/>
                <a:cs typeface="Palanquin"/>
                <a:sym typeface="Palanquin"/>
              </a:rPr>
              <a:t> from a random sample of </a:t>
            </a:r>
            <a:r>
              <a:rPr lang="en" b="1">
                <a:solidFill>
                  <a:srgbClr val="000000"/>
                </a:solidFill>
                <a:latin typeface="Palanquin"/>
                <a:ea typeface="Palanquin"/>
                <a:cs typeface="Palanquin"/>
                <a:sym typeface="Palanquin"/>
              </a:rPr>
              <a:t>6 students</a:t>
            </a:r>
            <a:r>
              <a:rPr lang="en">
                <a:solidFill>
                  <a:srgbClr val="000000"/>
                </a:solidFill>
                <a:latin typeface="Palanquin"/>
                <a:ea typeface="Palanquin"/>
                <a:cs typeface="Palanquin"/>
                <a:sym typeface="Palanquin"/>
              </a:rPr>
              <a:t> to identify themes </a:t>
            </a:r>
            <a:r>
              <a:rPr lang="en">
                <a:solidFill>
                  <a:schemeClr val="dk1"/>
                </a:solidFill>
                <a:latin typeface="Palanquin"/>
                <a:ea typeface="Palanquin"/>
                <a:cs typeface="Palanquin"/>
                <a:sym typeface="Palanquin"/>
              </a:rPr>
              <a:t>(2 per grade bin)</a:t>
            </a:r>
          </a:p>
        </p:txBody>
      </p:sp>
      <p:sp>
        <p:nvSpPr>
          <p:cNvPr id="203" name="Shape 203"/>
          <p:cNvSpPr txBox="1">
            <a:spLocks noGrp="1"/>
          </p:cNvSpPr>
          <p:nvPr>
            <p:ph type="body" idx="1"/>
          </p:nvPr>
        </p:nvSpPr>
        <p:spPr>
          <a:xfrm>
            <a:off x="354675" y="2269688"/>
            <a:ext cx="3264600" cy="13191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a:solidFill>
                  <a:srgbClr val="1F5DED"/>
                </a:solidFill>
                <a:latin typeface="Palanquin"/>
                <a:ea typeface="Palanquin"/>
                <a:cs typeface="Palanquin"/>
                <a:sym typeface="Palanquin"/>
              </a:rPr>
              <a:t>Within some themes, comments suggest a </a:t>
            </a:r>
            <a:r>
              <a:rPr lang="en" b="1">
                <a:solidFill>
                  <a:srgbClr val="1F5DED"/>
                </a:solidFill>
                <a:latin typeface="Palanquin"/>
                <a:ea typeface="Palanquin"/>
                <a:cs typeface="Palanquin"/>
                <a:sym typeface="Palanquin"/>
              </a:rPr>
              <a:t>progression of conceptual complexity</a:t>
            </a:r>
            <a:r>
              <a:rPr lang="en">
                <a:solidFill>
                  <a:srgbClr val="1F5DED"/>
                </a:solidFill>
                <a:latin typeface="Palanquin"/>
                <a:ea typeface="Palanquin"/>
                <a:cs typeface="Palanquin"/>
                <a:sym typeface="Palanquin"/>
              </a:rPr>
              <a:t> akin to SOLO</a:t>
            </a:r>
          </a:p>
        </p:txBody>
      </p:sp>
      <p:sp>
        <p:nvSpPr>
          <p:cNvPr id="204" name="Shape 204"/>
          <p:cNvSpPr txBox="1">
            <a:spLocks noGrp="1"/>
          </p:cNvSpPr>
          <p:nvPr>
            <p:ph type="body" idx="1"/>
          </p:nvPr>
        </p:nvSpPr>
        <p:spPr>
          <a:xfrm>
            <a:off x="354675" y="3943650"/>
            <a:ext cx="2883900" cy="7665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a:solidFill>
                  <a:srgbClr val="671FED"/>
                </a:solidFill>
                <a:latin typeface="Palanquin"/>
                <a:ea typeface="Palanquin"/>
                <a:cs typeface="Palanquin"/>
                <a:sym typeface="Palanquin"/>
              </a:rPr>
              <a:t>In others, no observable core skill* (beyond scope)</a:t>
            </a:r>
          </a:p>
        </p:txBody>
      </p:sp>
      <p:sp>
        <p:nvSpPr>
          <p:cNvPr id="205" name="Shape 205"/>
          <p:cNvSpPr/>
          <p:nvPr/>
        </p:nvSpPr>
        <p:spPr>
          <a:xfrm>
            <a:off x="5687650" y="205775"/>
            <a:ext cx="1524000" cy="603000"/>
          </a:xfrm>
          <a:prstGeom prst="roundRect">
            <a:avLst>
              <a:gd name="adj" fmla="val 16667"/>
            </a:avLst>
          </a:prstGeom>
          <a:noFill/>
          <a:ln w="19050" cap="flat" cmpd="sng">
            <a:solidFill>
              <a:srgbClr val="ED411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500" b="1">
                <a:solidFill>
                  <a:srgbClr val="ED411F"/>
                </a:solidFill>
                <a:latin typeface="Palanquin"/>
                <a:ea typeface="Palanquin"/>
                <a:cs typeface="Palanquin"/>
                <a:sym typeface="Palanquin"/>
              </a:rPr>
              <a:t>Session 1 transcripts</a:t>
            </a:r>
          </a:p>
        </p:txBody>
      </p:sp>
      <p:sp>
        <p:nvSpPr>
          <p:cNvPr id="206" name="Shape 206"/>
          <p:cNvSpPr/>
          <p:nvPr/>
        </p:nvSpPr>
        <p:spPr>
          <a:xfrm>
            <a:off x="4247825" y="1710875"/>
            <a:ext cx="476400" cy="476400"/>
          </a:xfrm>
          <a:prstGeom prst="ellipse">
            <a:avLst/>
          </a:prstGeom>
          <a:solidFill>
            <a:srgbClr val="1FEDAF"/>
          </a:solidFill>
          <a:ln>
            <a:noFill/>
          </a:ln>
        </p:spPr>
        <p:txBody>
          <a:bodyPr wrap="square" lIns="91425" tIns="91425" rIns="91425" bIns="91425" anchor="ctr" anchorCtr="0">
            <a:noAutofit/>
          </a:bodyPr>
          <a:lstStyle/>
          <a:p>
            <a:pPr lvl="0">
              <a:spcBef>
                <a:spcPts val="0"/>
              </a:spcBef>
              <a:buNone/>
            </a:pPr>
            <a:endParaRPr>
              <a:latin typeface="Palanquin"/>
              <a:ea typeface="Palanquin"/>
              <a:cs typeface="Palanquin"/>
              <a:sym typeface="Palanquin"/>
            </a:endParaRPr>
          </a:p>
        </p:txBody>
      </p:sp>
      <p:sp>
        <p:nvSpPr>
          <p:cNvPr id="207" name="Shape 207"/>
          <p:cNvSpPr/>
          <p:nvPr/>
        </p:nvSpPr>
        <p:spPr>
          <a:xfrm>
            <a:off x="4801308" y="1710875"/>
            <a:ext cx="476400" cy="476400"/>
          </a:xfrm>
          <a:prstGeom prst="ellipse">
            <a:avLst/>
          </a:prstGeom>
          <a:solidFill>
            <a:srgbClr val="1FEDAF"/>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sp>
        <p:nvSpPr>
          <p:cNvPr id="208" name="Shape 208"/>
          <p:cNvSpPr/>
          <p:nvPr/>
        </p:nvSpPr>
        <p:spPr>
          <a:xfrm>
            <a:off x="5354792" y="1710875"/>
            <a:ext cx="476400" cy="476400"/>
          </a:xfrm>
          <a:prstGeom prst="ellipse">
            <a:avLst/>
          </a:prstGeom>
          <a:solidFill>
            <a:srgbClr val="1FEDAF"/>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sp>
        <p:nvSpPr>
          <p:cNvPr id="209" name="Shape 209"/>
          <p:cNvSpPr/>
          <p:nvPr/>
        </p:nvSpPr>
        <p:spPr>
          <a:xfrm>
            <a:off x="5908275" y="1710875"/>
            <a:ext cx="476400" cy="476400"/>
          </a:xfrm>
          <a:prstGeom prst="ellipse">
            <a:avLst/>
          </a:prstGeom>
          <a:solidFill>
            <a:srgbClr val="1FEDAF"/>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sp>
        <p:nvSpPr>
          <p:cNvPr id="210" name="Shape 210"/>
          <p:cNvSpPr/>
          <p:nvPr/>
        </p:nvSpPr>
        <p:spPr>
          <a:xfrm>
            <a:off x="6577783" y="1710875"/>
            <a:ext cx="476400" cy="476400"/>
          </a:xfrm>
          <a:prstGeom prst="ellipse">
            <a:avLst/>
          </a:prstGeom>
          <a:solidFill>
            <a:srgbClr val="671FED"/>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sp>
        <p:nvSpPr>
          <p:cNvPr id="211" name="Shape 211"/>
          <p:cNvSpPr/>
          <p:nvPr/>
        </p:nvSpPr>
        <p:spPr>
          <a:xfrm>
            <a:off x="7131267" y="1710875"/>
            <a:ext cx="476400" cy="476400"/>
          </a:xfrm>
          <a:prstGeom prst="ellipse">
            <a:avLst/>
          </a:prstGeom>
          <a:solidFill>
            <a:srgbClr val="671FED"/>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sp>
        <p:nvSpPr>
          <p:cNvPr id="212" name="Shape 212"/>
          <p:cNvSpPr/>
          <p:nvPr/>
        </p:nvSpPr>
        <p:spPr>
          <a:xfrm>
            <a:off x="7684750" y="1710875"/>
            <a:ext cx="476400" cy="476400"/>
          </a:xfrm>
          <a:prstGeom prst="ellipse">
            <a:avLst/>
          </a:prstGeom>
          <a:solidFill>
            <a:srgbClr val="671FED"/>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sp>
        <p:nvSpPr>
          <p:cNvPr id="213" name="Shape 213"/>
          <p:cNvSpPr/>
          <p:nvPr/>
        </p:nvSpPr>
        <p:spPr>
          <a:xfrm>
            <a:off x="8238233" y="1710875"/>
            <a:ext cx="476400" cy="476400"/>
          </a:xfrm>
          <a:prstGeom prst="ellipse">
            <a:avLst/>
          </a:prstGeom>
          <a:solidFill>
            <a:srgbClr val="671FED"/>
          </a:solidFill>
          <a:ln>
            <a:noFill/>
          </a:ln>
        </p:spPr>
        <p:txBody>
          <a:bodyPr wrap="square" lIns="91425" tIns="91425" rIns="91425" bIns="91425" anchor="ctr" anchorCtr="0">
            <a:noAutofit/>
          </a:bodyPr>
          <a:lstStyle/>
          <a:p>
            <a:pPr lvl="0" rtl="0">
              <a:spcBef>
                <a:spcPts val="0"/>
              </a:spcBef>
              <a:buNone/>
            </a:pPr>
            <a:endParaRPr>
              <a:latin typeface="Palanquin"/>
              <a:ea typeface="Palanquin"/>
              <a:cs typeface="Palanquin"/>
              <a:sym typeface="Palanquin"/>
            </a:endParaRPr>
          </a:p>
        </p:txBody>
      </p:sp>
      <p:cxnSp>
        <p:nvCxnSpPr>
          <p:cNvPr id="214" name="Shape 214"/>
          <p:cNvCxnSpPr>
            <a:endCxn id="206" idx="0"/>
          </p:cNvCxnSpPr>
          <p:nvPr/>
        </p:nvCxnSpPr>
        <p:spPr>
          <a:xfrm flipH="1">
            <a:off x="4486025" y="1075175"/>
            <a:ext cx="1944600" cy="635700"/>
          </a:xfrm>
          <a:prstGeom prst="straightConnector1">
            <a:avLst/>
          </a:prstGeom>
          <a:noFill/>
          <a:ln w="19050" cap="flat" cmpd="sng">
            <a:solidFill>
              <a:srgbClr val="ED411F"/>
            </a:solidFill>
            <a:prstDash val="solid"/>
            <a:round/>
            <a:headEnd type="none" w="lg" len="lg"/>
            <a:tailEnd type="triangle" w="lg" len="lg"/>
          </a:ln>
        </p:spPr>
      </p:cxnSp>
      <p:cxnSp>
        <p:nvCxnSpPr>
          <p:cNvPr id="215" name="Shape 215"/>
          <p:cNvCxnSpPr>
            <a:stCxn id="216" idx="5"/>
            <a:endCxn id="207" idx="0"/>
          </p:cNvCxnSpPr>
          <p:nvPr/>
        </p:nvCxnSpPr>
        <p:spPr>
          <a:xfrm flipH="1">
            <a:off x="5039508" y="1063775"/>
            <a:ext cx="1418400" cy="647100"/>
          </a:xfrm>
          <a:prstGeom prst="straightConnector1">
            <a:avLst/>
          </a:prstGeom>
          <a:noFill/>
          <a:ln w="19050" cap="flat" cmpd="sng">
            <a:solidFill>
              <a:srgbClr val="ED411F"/>
            </a:solidFill>
            <a:prstDash val="solid"/>
            <a:round/>
            <a:headEnd type="none" w="lg" len="lg"/>
            <a:tailEnd type="triangle" w="lg" len="lg"/>
          </a:ln>
        </p:spPr>
      </p:cxnSp>
      <p:cxnSp>
        <p:nvCxnSpPr>
          <p:cNvPr id="217" name="Shape 217"/>
          <p:cNvCxnSpPr>
            <a:endCxn id="208" idx="0"/>
          </p:cNvCxnSpPr>
          <p:nvPr/>
        </p:nvCxnSpPr>
        <p:spPr>
          <a:xfrm flipH="1">
            <a:off x="5592992" y="1075175"/>
            <a:ext cx="856800" cy="635700"/>
          </a:xfrm>
          <a:prstGeom prst="straightConnector1">
            <a:avLst/>
          </a:prstGeom>
          <a:noFill/>
          <a:ln w="19050" cap="flat" cmpd="sng">
            <a:solidFill>
              <a:srgbClr val="ED411F"/>
            </a:solidFill>
            <a:prstDash val="solid"/>
            <a:round/>
            <a:headEnd type="none" w="lg" len="lg"/>
            <a:tailEnd type="triangle" w="lg" len="lg"/>
          </a:ln>
        </p:spPr>
      </p:cxnSp>
      <p:cxnSp>
        <p:nvCxnSpPr>
          <p:cNvPr id="218" name="Shape 218"/>
          <p:cNvCxnSpPr>
            <a:endCxn id="209" idx="0"/>
          </p:cNvCxnSpPr>
          <p:nvPr/>
        </p:nvCxnSpPr>
        <p:spPr>
          <a:xfrm flipH="1">
            <a:off x="6146475" y="1075175"/>
            <a:ext cx="303300" cy="635700"/>
          </a:xfrm>
          <a:prstGeom prst="straightConnector1">
            <a:avLst/>
          </a:prstGeom>
          <a:noFill/>
          <a:ln w="19050" cap="flat" cmpd="sng">
            <a:solidFill>
              <a:srgbClr val="ED411F"/>
            </a:solidFill>
            <a:prstDash val="solid"/>
            <a:round/>
            <a:headEnd type="none" w="lg" len="lg"/>
            <a:tailEnd type="triangle" w="lg" len="lg"/>
          </a:ln>
        </p:spPr>
      </p:cxnSp>
      <p:cxnSp>
        <p:nvCxnSpPr>
          <p:cNvPr id="219" name="Shape 219"/>
          <p:cNvCxnSpPr>
            <a:endCxn id="210" idx="0"/>
          </p:cNvCxnSpPr>
          <p:nvPr/>
        </p:nvCxnSpPr>
        <p:spPr>
          <a:xfrm>
            <a:off x="6450583" y="1072175"/>
            <a:ext cx="365400" cy="638700"/>
          </a:xfrm>
          <a:prstGeom prst="straightConnector1">
            <a:avLst/>
          </a:prstGeom>
          <a:noFill/>
          <a:ln w="19050" cap="flat" cmpd="sng">
            <a:solidFill>
              <a:srgbClr val="ED411F"/>
            </a:solidFill>
            <a:prstDash val="solid"/>
            <a:round/>
            <a:headEnd type="none" w="lg" len="lg"/>
            <a:tailEnd type="triangle" w="lg" len="lg"/>
          </a:ln>
        </p:spPr>
      </p:cxnSp>
      <p:cxnSp>
        <p:nvCxnSpPr>
          <p:cNvPr id="220" name="Shape 220"/>
          <p:cNvCxnSpPr>
            <a:endCxn id="211" idx="0"/>
          </p:cNvCxnSpPr>
          <p:nvPr/>
        </p:nvCxnSpPr>
        <p:spPr>
          <a:xfrm>
            <a:off x="6450567" y="1072475"/>
            <a:ext cx="918900" cy="638400"/>
          </a:xfrm>
          <a:prstGeom prst="straightConnector1">
            <a:avLst/>
          </a:prstGeom>
          <a:noFill/>
          <a:ln w="19050" cap="flat" cmpd="sng">
            <a:solidFill>
              <a:srgbClr val="ED411F"/>
            </a:solidFill>
            <a:prstDash val="solid"/>
            <a:round/>
            <a:headEnd type="none" w="lg" len="lg"/>
            <a:tailEnd type="triangle" w="lg" len="lg"/>
          </a:ln>
        </p:spPr>
      </p:cxnSp>
      <p:cxnSp>
        <p:nvCxnSpPr>
          <p:cNvPr id="221" name="Shape 221"/>
          <p:cNvCxnSpPr>
            <a:endCxn id="212" idx="0"/>
          </p:cNvCxnSpPr>
          <p:nvPr/>
        </p:nvCxnSpPr>
        <p:spPr>
          <a:xfrm>
            <a:off x="6450550" y="1072175"/>
            <a:ext cx="1472400" cy="638700"/>
          </a:xfrm>
          <a:prstGeom prst="straightConnector1">
            <a:avLst/>
          </a:prstGeom>
          <a:noFill/>
          <a:ln w="19050" cap="flat" cmpd="sng">
            <a:solidFill>
              <a:srgbClr val="ED411F"/>
            </a:solidFill>
            <a:prstDash val="solid"/>
            <a:round/>
            <a:headEnd type="none" w="lg" len="lg"/>
            <a:tailEnd type="triangle" w="lg" len="lg"/>
          </a:ln>
        </p:spPr>
      </p:cxnSp>
      <p:cxnSp>
        <p:nvCxnSpPr>
          <p:cNvPr id="222" name="Shape 222"/>
          <p:cNvCxnSpPr>
            <a:endCxn id="213" idx="0"/>
          </p:cNvCxnSpPr>
          <p:nvPr/>
        </p:nvCxnSpPr>
        <p:spPr>
          <a:xfrm>
            <a:off x="6450533" y="1072175"/>
            <a:ext cx="2025900" cy="638700"/>
          </a:xfrm>
          <a:prstGeom prst="straightConnector1">
            <a:avLst/>
          </a:prstGeom>
          <a:noFill/>
          <a:ln w="19050" cap="flat" cmpd="sng">
            <a:solidFill>
              <a:srgbClr val="ED411F"/>
            </a:solidFill>
            <a:prstDash val="solid"/>
            <a:round/>
            <a:headEnd type="none" w="lg" len="lg"/>
            <a:tailEnd type="triangle" w="lg" len="lg"/>
          </a:ln>
        </p:spPr>
      </p:cxnSp>
      <p:cxnSp>
        <p:nvCxnSpPr>
          <p:cNvPr id="223" name="Shape 223"/>
          <p:cNvCxnSpPr>
            <a:stCxn id="205" idx="2"/>
          </p:cNvCxnSpPr>
          <p:nvPr/>
        </p:nvCxnSpPr>
        <p:spPr>
          <a:xfrm>
            <a:off x="6449650" y="808775"/>
            <a:ext cx="0" cy="266400"/>
          </a:xfrm>
          <a:prstGeom prst="straightConnector1">
            <a:avLst/>
          </a:prstGeom>
          <a:noFill/>
          <a:ln w="19050" cap="flat" cmpd="sng">
            <a:solidFill>
              <a:srgbClr val="ED411F"/>
            </a:solidFill>
            <a:prstDash val="solid"/>
            <a:round/>
            <a:headEnd type="none" w="lg" len="lg"/>
            <a:tailEnd type="none" w="lg" len="lg"/>
          </a:ln>
        </p:spPr>
      </p:cxnSp>
      <p:grpSp>
        <p:nvGrpSpPr>
          <p:cNvPr id="224" name="Shape 224"/>
          <p:cNvGrpSpPr/>
          <p:nvPr/>
        </p:nvGrpSpPr>
        <p:grpSpPr>
          <a:xfrm>
            <a:off x="4247825" y="2187275"/>
            <a:ext cx="2136850" cy="1157938"/>
            <a:chOff x="4400225" y="2263475"/>
            <a:chExt cx="2136850" cy="1157938"/>
          </a:xfrm>
        </p:grpSpPr>
        <p:sp>
          <p:nvSpPr>
            <p:cNvPr id="225" name="Shape 225"/>
            <p:cNvSpPr/>
            <p:nvPr/>
          </p:nvSpPr>
          <p:spPr>
            <a:xfrm>
              <a:off x="4400225" y="2945013"/>
              <a:ext cx="476400" cy="476400"/>
            </a:xfrm>
            <a:prstGeom prst="roundRect">
              <a:avLst>
                <a:gd name="adj" fmla="val 16667"/>
              </a:avLst>
            </a:prstGeom>
            <a:solidFill>
              <a:srgbClr val="1F5DED"/>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4953708" y="2945013"/>
              <a:ext cx="476400" cy="476400"/>
            </a:xfrm>
            <a:prstGeom prst="roundRect">
              <a:avLst>
                <a:gd name="adj" fmla="val 16667"/>
              </a:avLst>
            </a:prstGeom>
            <a:solidFill>
              <a:srgbClr val="1F5DED"/>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5507192" y="2945013"/>
              <a:ext cx="476400" cy="476400"/>
            </a:xfrm>
            <a:prstGeom prst="roundRect">
              <a:avLst>
                <a:gd name="adj" fmla="val 16667"/>
              </a:avLst>
            </a:prstGeom>
            <a:solidFill>
              <a:srgbClr val="1F5DED"/>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6060675" y="2945013"/>
              <a:ext cx="476400" cy="476400"/>
            </a:xfrm>
            <a:prstGeom prst="roundRect">
              <a:avLst>
                <a:gd name="adj" fmla="val 16667"/>
              </a:avLst>
            </a:prstGeom>
            <a:solidFill>
              <a:srgbClr val="1F5DED"/>
            </a:solidFill>
            <a:ln>
              <a:noFill/>
            </a:ln>
          </p:spPr>
          <p:txBody>
            <a:bodyPr wrap="square" lIns="91425" tIns="91425" rIns="91425" bIns="91425" anchor="ctr" anchorCtr="0">
              <a:noAutofit/>
            </a:bodyPr>
            <a:lstStyle/>
            <a:p>
              <a:pPr lvl="0">
                <a:spcBef>
                  <a:spcPts val="0"/>
                </a:spcBef>
                <a:buNone/>
              </a:pPr>
              <a:endParaRPr/>
            </a:p>
          </p:txBody>
        </p:sp>
        <p:cxnSp>
          <p:nvCxnSpPr>
            <p:cNvPr id="229" name="Shape 229"/>
            <p:cNvCxnSpPr>
              <a:stCxn id="206" idx="4"/>
              <a:endCxn id="225" idx="0"/>
            </p:cNvCxnSpPr>
            <p:nvPr/>
          </p:nvCxnSpPr>
          <p:spPr>
            <a:xfrm>
              <a:off x="4638425" y="2263475"/>
              <a:ext cx="0" cy="681600"/>
            </a:xfrm>
            <a:prstGeom prst="straightConnector1">
              <a:avLst/>
            </a:prstGeom>
            <a:noFill/>
            <a:ln w="19050" cap="flat" cmpd="sng">
              <a:solidFill>
                <a:srgbClr val="ED411F"/>
              </a:solidFill>
              <a:prstDash val="solid"/>
              <a:round/>
              <a:headEnd type="none" w="lg" len="lg"/>
              <a:tailEnd type="triangle" w="lg" len="lg"/>
            </a:ln>
          </p:spPr>
        </p:cxnSp>
        <p:cxnSp>
          <p:nvCxnSpPr>
            <p:cNvPr id="230" name="Shape 230"/>
            <p:cNvCxnSpPr>
              <a:stCxn id="207" idx="4"/>
              <a:endCxn id="226" idx="0"/>
            </p:cNvCxnSpPr>
            <p:nvPr/>
          </p:nvCxnSpPr>
          <p:spPr>
            <a:xfrm>
              <a:off x="5191908" y="2263475"/>
              <a:ext cx="0" cy="681600"/>
            </a:xfrm>
            <a:prstGeom prst="straightConnector1">
              <a:avLst/>
            </a:prstGeom>
            <a:noFill/>
            <a:ln w="19050" cap="flat" cmpd="sng">
              <a:solidFill>
                <a:srgbClr val="ED411F"/>
              </a:solidFill>
              <a:prstDash val="solid"/>
              <a:round/>
              <a:headEnd type="none" w="lg" len="lg"/>
              <a:tailEnd type="triangle" w="lg" len="lg"/>
            </a:ln>
          </p:spPr>
        </p:cxnSp>
        <p:cxnSp>
          <p:nvCxnSpPr>
            <p:cNvPr id="231" name="Shape 231"/>
            <p:cNvCxnSpPr>
              <a:stCxn id="208" idx="4"/>
              <a:endCxn id="227" idx="0"/>
            </p:cNvCxnSpPr>
            <p:nvPr/>
          </p:nvCxnSpPr>
          <p:spPr>
            <a:xfrm>
              <a:off x="5745392" y="2263475"/>
              <a:ext cx="0" cy="681600"/>
            </a:xfrm>
            <a:prstGeom prst="straightConnector1">
              <a:avLst/>
            </a:prstGeom>
            <a:noFill/>
            <a:ln w="19050" cap="flat" cmpd="sng">
              <a:solidFill>
                <a:srgbClr val="ED411F"/>
              </a:solidFill>
              <a:prstDash val="solid"/>
              <a:round/>
              <a:headEnd type="none" w="lg" len="lg"/>
              <a:tailEnd type="triangle" w="lg" len="lg"/>
            </a:ln>
          </p:spPr>
        </p:cxnSp>
        <p:cxnSp>
          <p:nvCxnSpPr>
            <p:cNvPr id="232" name="Shape 232"/>
            <p:cNvCxnSpPr>
              <a:stCxn id="209" idx="4"/>
              <a:endCxn id="228" idx="0"/>
            </p:cNvCxnSpPr>
            <p:nvPr/>
          </p:nvCxnSpPr>
          <p:spPr>
            <a:xfrm>
              <a:off x="6298875" y="2263475"/>
              <a:ext cx="0" cy="681600"/>
            </a:xfrm>
            <a:prstGeom prst="straightConnector1">
              <a:avLst/>
            </a:prstGeom>
            <a:noFill/>
            <a:ln w="19050" cap="flat" cmpd="sng">
              <a:solidFill>
                <a:srgbClr val="ED411F"/>
              </a:solidFill>
              <a:prstDash val="solid"/>
              <a:round/>
              <a:headEnd type="none" w="lg" len="lg"/>
              <a:tailEnd type="triangle" w="lg" len="lg"/>
            </a:ln>
          </p:spPr>
        </p:cxnSp>
      </p:grpSp>
      <p:graphicFrame>
        <p:nvGraphicFramePr>
          <p:cNvPr id="233" name="Shape 233"/>
          <p:cNvGraphicFramePr/>
          <p:nvPr/>
        </p:nvGraphicFramePr>
        <p:xfrm>
          <a:off x="4247825" y="3345275"/>
          <a:ext cx="2183800" cy="1584840"/>
        </p:xfrm>
        <a:graphic>
          <a:graphicData uri="http://schemas.openxmlformats.org/drawingml/2006/table">
            <a:tbl>
              <a:tblPr>
                <a:noFill/>
                <a:tableStyleId>{984F1EBD-2940-4A0C-8745-77959DB1F01D}</a:tableStyleId>
              </a:tblPr>
              <a:tblGrid>
                <a:gridCol w="2183800">
                  <a:extLst>
                    <a:ext uri="{9D8B030D-6E8A-4147-A177-3AD203B41FA5}">
                      <a16:colId xmlns:a16="http://schemas.microsoft.com/office/drawing/2014/main" val="20000"/>
                    </a:ext>
                  </a:extLst>
                </a:gridCol>
              </a:tblGrid>
              <a:tr h="348900">
                <a:tc>
                  <a:txBody>
                    <a:bodyPr/>
                    <a:lstStyle/>
                    <a:p>
                      <a:pPr lvl="0" algn="ctr" rtl="0">
                        <a:spcBef>
                          <a:spcPts val="0"/>
                        </a:spcBef>
                        <a:buNone/>
                      </a:pPr>
                      <a:r>
                        <a:rPr lang="en">
                          <a:latin typeface="Palanquin"/>
                          <a:ea typeface="Palanquin"/>
                          <a:cs typeface="Palanquin"/>
                          <a:sym typeface="Palanquin"/>
                        </a:rPr>
                        <a:t>Prestructural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9E9E9E">
                          <a:alpha val="0"/>
                        </a:srgbClr>
                      </a:solidFill>
                      <a:prstDash val="dash"/>
                      <a:round/>
                      <a:headEnd type="none" w="med" len="med"/>
                      <a:tailEnd type="none" w="med" len="med"/>
                    </a:lnT>
                    <a:lnB w="19050" cap="flat" cmpd="sng">
                      <a:solidFill>
                        <a:srgbClr val="1F5DED"/>
                      </a:solidFill>
                      <a:prstDash val="dash"/>
                      <a:round/>
                      <a:headEnd type="none" w="med" len="med"/>
                      <a:tailEnd type="none" w="med" len="med"/>
                    </a:lnB>
                  </a:tcPr>
                </a:tc>
                <a:extLst>
                  <a:ext uri="{0D108BD9-81ED-4DB2-BD59-A6C34878D82A}">
                    <a16:rowId xmlns:a16="http://schemas.microsoft.com/office/drawing/2014/main" val="10000"/>
                  </a:ext>
                </a:extLst>
              </a:tr>
              <a:tr h="357325">
                <a:tc>
                  <a:txBody>
                    <a:bodyPr/>
                    <a:lstStyle/>
                    <a:p>
                      <a:pPr lvl="0" algn="ctr" rtl="0">
                        <a:spcBef>
                          <a:spcPts val="0"/>
                        </a:spcBef>
                        <a:buNone/>
                      </a:pPr>
                      <a:r>
                        <a:rPr lang="en">
                          <a:latin typeface="Palanquin"/>
                          <a:ea typeface="Palanquin"/>
                          <a:cs typeface="Palanquin"/>
                          <a:sym typeface="Palanquin"/>
                        </a:rPr>
                        <a:t>Unistructural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1F5DED"/>
                      </a:solidFill>
                      <a:prstDash val="dash"/>
                      <a:round/>
                      <a:headEnd type="none" w="med" len="med"/>
                      <a:tailEnd type="none" w="med" len="med"/>
                    </a:lnT>
                    <a:lnB w="19050" cap="flat" cmpd="sng">
                      <a:solidFill>
                        <a:srgbClr val="1F5DED"/>
                      </a:solidFill>
                      <a:prstDash val="dash"/>
                      <a:round/>
                      <a:headEnd type="none" w="med" len="med"/>
                      <a:tailEnd type="none" w="med" len="med"/>
                    </a:lnB>
                  </a:tcPr>
                </a:tc>
                <a:extLst>
                  <a:ext uri="{0D108BD9-81ED-4DB2-BD59-A6C34878D82A}">
                    <a16:rowId xmlns:a16="http://schemas.microsoft.com/office/drawing/2014/main" val="10001"/>
                  </a:ext>
                </a:extLst>
              </a:tr>
              <a:tr h="357325">
                <a:tc>
                  <a:txBody>
                    <a:bodyPr/>
                    <a:lstStyle/>
                    <a:p>
                      <a:pPr lvl="0" algn="ctr" rtl="0">
                        <a:spcBef>
                          <a:spcPts val="0"/>
                        </a:spcBef>
                        <a:buNone/>
                      </a:pPr>
                      <a:r>
                        <a:rPr lang="en">
                          <a:latin typeface="Palanquin"/>
                          <a:ea typeface="Palanquin"/>
                          <a:cs typeface="Palanquin"/>
                          <a:sym typeface="Palanquin"/>
                        </a:rPr>
                        <a:t>Multistructural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1F5DED"/>
                      </a:solidFill>
                      <a:prstDash val="dash"/>
                      <a:round/>
                      <a:headEnd type="none" w="med" len="med"/>
                      <a:tailEnd type="none" w="med" len="med"/>
                    </a:lnT>
                    <a:lnB w="19050" cap="flat" cmpd="sng">
                      <a:solidFill>
                        <a:srgbClr val="1F5DED"/>
                      </a:solidFill>
                      <a:prstDash val="dash"/>
                      <a:round/>
                      <a:headEnd type="none" w="med" len="med"/>
                      <a:tailEnd type="none" w="med" len="med"/>
                    </a:lnB>
                  </a:tcPr>
                </a:tc>
                <a:extLst>
                  <a:ext uri="{0D108BD9-81ED-4DB2-BD59-A6C34878D82A}">
                    <a16:rowId xmlns:a16="http://schemas.microsoft.com/office/drawing/2014/main" val="10002"/>
                  </a:ext>
                </a:extLst>
              </a:tr>
              <a:tr h="357325">
                <a:tc>
                  <a:txBody>
                    <a:bodyPr/>
                    <a:lstStyle/>
                    <a:p>
                      <a:pPr lvl="0" algn="ctr" rtl="0">
                        <a:spcBef>
                          <a:spcPts val="0"/>
                        </a:spcBef>
                        <a:buNone/>
                      </a:pPr>
                      <a:r>
                        <a:rPr lang="en">
                          <a:latin typeface="Palanquin"/>
                          <a:ea typeface="Palanquin"/>
                          <a:cs typeface="Palanquin"/>
                          <a:sym typeface="Palanquin"/>
                        </a:rPr>
                        <a:t>Relational</a:t>
                      </a:r>
                    </a:p>
                  </a:txBody>
                  <a:tcPr marL="91425" marR="91425" marT="91425" marB="91425">
                    <a:lnL w="19050" cap="flat" cmpd="sng">
                      <a:solidFill>
                        <a:srgbClr val="9E9E9E">
                          <a:alpha val="0"/>
                        </a:srgbClr>
                      </a:solidFill>
                      <a:prstDash val="dash"/>
                      <a:round/>
                      <a:headEnd type="none" w="med" len="med"/>
                      <a:tailEnd type="none" w="med" len="med"/>
                    </a:lnL>
                    <a:lnR w="19050" cap="flat" cmpd="sng">
                      <a:solidFill>
                        <a:srgbClr val="9E9E9E">
                          <a:alpha val="0"/>
                        </a:srgbClr>
                      </a:solidFill>
                      <a:prstDash val="dash"/>
                      <a:round/>
                      <a:headEnd type="none" w="med" len="med"/>
                      <a:tailEnd type="none" w="med" len="med"/>
                    </a:lnR>
                    <a:lnT w="19050" cap="flat" cmpd="sng">
                      <a:solidFill>
                        <a:srgbClr val="1F5DED"/>
                      </a:solidFill>
                      <a:prstDash val="dash"/>
                      <a:round/>
                      <a:headEnd type="none" w="med" len="med"/>
                      <a:tailEnd type="none" w="med" len="med"/>
                    </a:lnT>
                    <a:lnB w="19050" cap="flat" cmpd="sng">
                      <a:solidFill>
                        <a:srgbClr val="1F5DED"/>
                      </a:solidFill>
                      <a:prstDash val="dash"/>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34" name="Shape 234"/>
          <p:cNvSpPr txBox="1">
            <a:spLocks noGrp="1"/>
          </p:cNvSpPr>
          <p:nvPr>
            <p:ph type="body" idx="1"/>
          </p:nvPr>
        </p:nvSpPr>
        <p:spPr>
          <a:xfrm>
            <a:off x="6461750" y="2177038"/>
            <a:ext cx="2459700" cy="416400"/>
          </a:xfrm>
          <a:prstGeom prst="rect">
            <a:avLst/>
          </a:prstGeom>
        </p:spPr>
        <p:txBody>
          <a:bodyPr wrap="square" lIns="91425" tIns="91425" rIns="91425" bIns="91425" anchor="t" anchorCtr="0">
            <a:noAutofit/>
          </a:bodyPr>
          <a:lstStyle/>
          <a:p>
            <a:pPr marL="0" lvl="0" indent="0" algn="ctr" rtl="0">
              <a:lnSpc>
                <a:spcPct val="100000"/>
              </a:lnSpc>
              <a:spcBef>
                <a:spcPts val="0"/>
              </a:spcBef>
              <a:spcAft>
                <a:spcPts val="0"/>
              </a:spcAft>
              <a:buNone/>
            </a:pPr>
            <a:r>
              <a:rPr lang="en" sz="1500">
                <a:solidFill>
                  <a:srgbClr val="671FED"/>
                </a:solidFill>
                <a:latin typeface="Palanquin"/>
                <a:ea typeface="Palanquin"/>
                <a:cs typeface="Palanquin"/>
                <a:sym typeface="Palanquin"/>
              </a:rPr>
              <a:t>Progressions </a:t>
            </a:r>
            <a:r>
              <a:rPr lang="en" sz="1500" b="1">
                <a:solidFill>
                  <a:srgbClr val="671FED"/>
                </a:solidFill>
                <a:latin typeface="Palanquin"/>
                <a:ea typeface="Palanquin"/>
                <a:cs typeface="Palanquin"/>
                <a:sym typeface="Palanquin"/>
              </a:rPr>
              <a:t>not observed</a:t>
            </a:r>
            <a:r>
              <a:rPr lang="en" sz="1500">
                <a:solidFill>
                  <a:srgbClr val="671FED"/>
                </a:solidFill>
                <a:latin typeface="Palanquin"/>
                <a:ea typeface="Palanquin"/>
                <a:cs typeface="Palanquin"/>
                <a:sym typeface="Palanquin"/>
              </a:rPr>
              <a:t>, non-SOLO</a:t>
            </a:r>
          </a:p>
        </p:txBody>
      </p:sp>
      <p:sp>
        <p:nvSpPr>
          <p:cNvPr id="235" name="Shape 235"/>
          <p:cNvSpPr txBox="1">
            <a:spLocks noGrp="1"/>
          </p:cNvSpPr>
          <p:nvPr>
            <p:ph type="body" idx="1"/>
          </p:nvPr>
        </p:nvSpPr>
        <p:spPr>
          <a:xfrm>
            <a:off x="6577775" y="2868875"/>
            <a:ext cx="2241600" cy="6054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sz="1500">
                <a:solidFill>
                  <a:srgbClr val="1F5DED"/>
                </a:solidFill>
                <a:latin typeface="Palanquin"/>
                <a:ea typeface="Palanquin"/>
                <a:cs typeface="Palanquin"/>
                <a:sym typeface="Palanquin"/>
              </a:rPr>
              <a:t>Progressions </a:t>
            </a:r>
            <a:r>
              <a:rPr lang="en" sz="1500" b="1">
                <a:solidFill>
                  <a:srgbClr val="1F5DED"/>
                </a:solidFill>
                <a:latin typeface="Palanquin"/>
                <a:ea typeface="Palanquin"/>
                <a:cs typeface="Palanquin"/>
                <a:sym typeface="Palanquin"/>
              </a:rPr>
              <a:t>observed</a:t>
            </a:r>
            <a:r>
              <a:rPr lang="en" sz="1500">
                <a:solidFill>
                  <a:srgbClr val="1F5DED"/>
                </a:solidFill>
                <a:latin typeface="Palanquin"/>
                <a:ea typeface="Palanquin"/>
                <a:cs typeface="Palanquin"/>
                <a:sym typeface="Palanquin"/>
              </a:rPr>
              <a:t>, map to SOLO</a:t>
            </a:r>
          </a:p>
        </p:txBody>
      </p:sp>
      <p:sp>
        <p:nvSpPr>
          <p:cNvPr id="236" name="Shape 236"/>
          <p:cNvSpPr txBox="1">
            <a:spLocks noGrp="1"/>
          </p:cNvSpPr>
          <p:nvPr>
            <p:ph type="body" idx="1"/>
          </p:nvPr>
        </p:nvSpPr>
        <p:spPr>
          <a:xfrm>
            <a:off x="4306275" y="863325"/>
            <a:ext cx="1602000" cy="416400"/>
          </a:xfrm>
          <a:prstGeom prst="rect">
            <a:avLst/>
          </a:prstGeom>
        </p:spPr>
        <p:txBody>
          <a:bodyPr wrap="square" lIns="91425" tIns="91425" rIns="91425" bIns="91425" anchor="t" anchorCtr="0">
            <a:noAutofit/>
          </a:bodyPr>
          <a:lstStyle/>
          <a:p>
            <a:pPr marL="0" lvl="0" indent="0" algn="ctr" rtl="0">
              <a:lnSpc>
                <a:spcPct val="100000"/>
              </a:lnSpc>
              <a:spcBef>
                <a:spcPts val="0"/>
              </a:spcBef>
              <a:spcAft>
                <a:spcPts val="0"/>
              </a:spcAft>
              <a:buNone/>
            </a:pPr>
            <a:r>
              <a:rPr lang="en" sz="1500">
                <a:solidFill>
                  <a:srgbClr val="ED411F"/>
                </a:solidFill>
                <a:latin typeface="Palanquin"/>
                <a:ea typeface="Palanquin"/>
                <a:cs typeface="Palanquin"/>
                <a:sym typeface="Palanquin"/>
              </a:rPr>
              <a:t>Sort to themes</a:t>
            </a:r>
          </a:p>
        </p:txBody>
      </p:sp>
      <p:sp>
        <p:nvSpPr>
          <p:cNvPr id="237" name="Shape 2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par>
                                <p:cTn id="8" presetID="10" presetClass="entr" presetSubtype="0" fill="hold" nodeType="with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500"/>
                                        <p:tgtEl>
                                          <p:spTgt spid="224"/>
                                        </p:tgtEl>
                                      </p:cBhvr>
                                    </p:animEffect>
                                  </p:childTnLst>
                                </p:cTn>
                              </p:par>
                              <p:par>
                                <p:cTn id="11" presetID="10" presetClass="entr" presetSubtype="0" fill="hold" nodeType="withEffect">
                                  <p:stCondLst>
                                    <p:cond delay="0"/>
                                  </p:stCondLst>
                                  <p:childTnLst>
                                    <p:set>
                                      <p:cBhvr>
                                        <p:cTn id="12" dur="1" fill="hold">
                                          <p:stCondLst>
                                            <p:cond delay="0"/>
                                          </p:stCondLst>
                                        </p:cTn>
                                        <p:tgtEl>
                                          <p:spTgt spid="235"/>
                                        </p:tgtEl>
                                        <p:attrNameLst>
                                          <p:attrName>style.visibility</p:attrName>
                                        </p:attrNameLst>
                                      </p:cBhvr>
                                      <p:to>
                                        <p:strVal val="visible"/>
                                      </p:to>
                                    </p:set>
                                    <p:animEffect transition="in" filter="fade">
                                      <p:cBhvr>
                                        <p:cTn id="13" dur="500"/>
                                        <p:tgtEl>
                                          <p:spTgt spid="235"/>
                                        </p:tgtEl>
                                      </p:cBhvr>
                                    </p:animEffect>
                                  </p:childTnLst>
                                </p:cTn>
                              </p:par>
                              <p:par>
                                <p:cTn id="14" presetID="10" presetClass="entr" presetSubtype="0" fill="hold" nodeType="withEffect">
                                  <p:stCondLst>
                                    <p:cond delay="0"/>
                                  </p:stCondLst>
                                  <p:childTnLst>
                                    <p:set>
                                      <p:cBhvr>
                                        <p:cTn id="15" dur="1" fill="hold">
                                          <p:stCondLst>
                                            <p:cond delay="0"/>
                                          </p:stCondLst>
                                        </p:cTn>
                                        <p:tgtEl>
                                          <p:spTgt spid="233"/>
                                        </p:tgtEl>
                                        <p:attrNameLst>
                                          <p:attrName>style.visibility</p:attrName>
                                        </p:attrNameLst>
                                      </p:cBhvr>
                                      <p:to>
                                        <p:strVal val="visible"/>
                                      </p:to>
                                    </p:set>
                                    <p:animEffect transition="in" filter="fade">
                                      <p:cBhvr>
                                        <p:cTn id="16" dur="500"/>
                                        <p:tgtEl>
                                          <p:spTgt spid="2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4"/>
                                        </p:tgtEl>
                                        <p:attrNameLst>
                                          <p:attrName>style.visibility</p:attrName>
                                        </p:attrNameLst>
                                      </p:cBhvr>
                                      <p:to>
                                        <p:strVal val="visible"/>
                                      </p:to>
                                    </p:set>
                                    <p:animEffect transition="in" filter="fade">
                                      <p:cBhvr>
                                        <p:cTn id="21" dur="500"/>
                                        <p:tgtEl>
                                          <p:spTgt spid="204"/>
                                        </p:tgtEl>
                                      </p:cBhvr>
                                    </p:animEffect>
                                  </p:childTnLst>
                                </p:cTn>
                              </p:par>
                              <p:par>
                                <p:cTn id="22" presetID="10" presetClass="entr" presetSubtype="0" fill="hold" nodeType="withEffect">
                                  <p:stCondLst>
                                    <p:cond delay="0"/>
                                  </p:stCondLst>
                                  <p:childTnLst>
                                    <p:set>
                                      <p:cBhvr>
                                        <p:cTn id="23" dur="1" fill="hold">
                                          <p:stCondLst>
                                            <p:cond delay="0"/>
                                          </p:stCondLst>
                                        </p:cTn>
                                        <p:tgtEl>
                                          <p:spTgt spid="234"/>
                                        </p:tgtEl>
                                        <p:attrNameLst>
                                          <p:attrName>style.visibility</p:attrName>
                                        </p:attrNameLst>
                                      </p:cBhvr>
                                      <p:to>
                                        <p:strVal val="visible"/>
                                      </p:to>
                                    </p:set>
                                    <p:animEffect transition="in" filter="fade">
                                      <p:cBhvr>
                                        <p:cTn id="24"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aphicFrame>
        <p:nvGraphicFramePr>
          <p:cNvPr id="242" name="Shape 242"/>
          <p:cNvGraphicFramePr/>
          <p:nvPr/>
        </p:nvGraphicFramePr>
        <p:xfrm>
          <a:off x="4211075" y="1467863"/>
          <a:ext cx="1631925" cy="2560200"/>
        </p:xfrm>
        <a:graphic>
          <a:graphicData uri="http://schemas.openxmlformats.org/drawingml/2006/table">
            <a:tbl>
              <a:tblPr>
                <a:noFill/>
                <a:tableStyleId>{984F1EBD-2940-4A0C-8745-77959DB1F01D}</a:tableStyleId>
              </a:tblPr>
              <a:tblGrid>
                <a:gridCol w="1631925">
                  <a:extLst>
                    <a:ext uri="{9D8B030D-6E8A-4147-A177-3AD203B41FA5}">
                      <a16:colId xmlns:a16="http://schemas.microsoft.com/office/drawing/2014/main" val="20000"/>
                    </a:ext>
                  </a:extLst>
                </a:gridCol>
              </a:tblGrid>
              <a:tr h="381000">
                <a:tc>
                  <a:txBody>
                    <a:bodyPr/>
                    <a:lstStyle/>
                    <a:p>
                      <a:pPr lvl="0" algn="ctr" rtl="0">
                        <a:spcBef>
                          <a:spcPts val="0"/>
                        </a:spcBef>
                        <a:buNone/>
                      </a:pPr>
                      <a:r>
                        <a:rPr lang="en" sz="1200">
                          <a:latin typeface="Palanquin"/>
                          <a:ea typeface="Palanquin"/>
                          <a:cs typeface="Palanquin"/>
                          <a:sym typeface="Palanquin"/>
                        </a:rPr>
                        <a:t>Does not identify relevant tasks</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0"/>
                  </a:ext>
                </a:extLst>
              </a:tr>
              <a:tr h="381000">
                <a:tc>
                  <a:txBody>
                    <a:bodyPr/>
                    <a:lstStyle/>
                    <a:p>
                      <a:pPr lvl="0" algn="ctr" rtl="0">
                        <a:spcBef>
                          <a:spcPts val="0"/>
                        </a:spcBef>
                        <a:buNone/>
                      </a:pPr>
                      <a:r>
                        <a:rPr lang="en" sz="1200">
                          <a:latin typeface="Palanquin"/>
                          <a:ea typeface="Palanquin"/>
                          <a:cs typeface="Palanquin"/>
                          <a:sym typeface="Palanquin"/>
                        </a:rPr>
                        <a:t>Identifies tasks, but no logical separation</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1"/>
                  </a:ext>
                </a:extLst>
              </a:tr>
              <a:tr h="726325">
                <a:tc>
                  <a:txBody>
                    <a:bodyPr/>
                    <a:lstStyle/>
                    <a:p>
                      <a:pPr lvl="0" algn="ctr" rtl="0">
                        <a:spcBef>
                          <a:spcPts val="0"/>
                        </a:spcBef>
                        <a:buNone/>
                      </a:pPr>
                      <a:r>
                        <a:rPr lang="en" sz="1200">
                          <a:latin typeface="Palanquin"/>
                          <a:ea typeface="Palanquin"/>
                          <a:cs typeface="Palanquin"/>
                          <a:sym typeface="Palanquin"/>
                        </a:rPr>
                        <a:t>Decomposed tasks, no semantic composition</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2"/>
                  </a:ext>
                </a:extLst>
              </a:tr>
              <a:tr h="381000">
                <a:tc>
                  <a:txBody>
                    <a:bodyPr/>
                    <a:lstStyle/>
                    <a:p>
                      <a:pPr lvl="0" algn="ctr" rtl="0">
                        <a:spcBef>
                          <a:spcPts val="0"/>
                        </a:spcBef>
                        <a:buNone/>
                      </a:pPr>
                      <a:r>
                        <a:rPr lang="en" sz="1200">
                          <a:latin typeface="Palanquin"/>
                          <a:ea typeface="Palanquin"/>
                          <a:cs typeface="Palanquin"/>
                          <a:sym typeface="Palanquin"/>
                        </a:rPr>
                        <a:t>Semantic decomposition &amp; composition of tasks</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3"/>
                  </a:ext>
                </a:extLst>
              </a:tr>
            </a:tbl>
          </a:graphicData>
        </a:graphic>
      </p:graphicFrame>
      <p:graphicFrame>
        <p:nvGraphicFramePr>
          <p:cNvPr id="243" name="Shape 243"/>
          <p:cNvGraphicFramePr/>
          <p:nvPr/>
        </p:nvGraphicFramePr>
        <p:xfrm>
          <a:off x="785275" y="1468425"/>
          <a:ext cx="1631925" cy="2544960"/>
        </p:xfrm>
        <a:graphic>
          <a:graphicData uri="http://schemas.openxmlformats.org/drawingml/2006/table">
            <a:tbl>
              <a:tblPr>
                <a:noFill/>
                <a:tableStyleId>{984F1EBD-2940-4A0C-8745-77959DB1F01D}</a:tableStyleId>
              </a:tblPr>
              <a:tblGrid>
                <a:gridCol w="1631925">
                  <a:extLst>
                    <a:ext uri="{9D8B030D-6E8A-4147-A177-3AD203B41FA5}">
                      <a16:colId xmlns:a16="http://schemas.microsoft.com/office/drawing/2014/main" val="20000"/>
                    </a:ext>
                  </a:extLst>
                </a:gridCol>
              </a:tblGrid>
              <a:tr h="544800">
                <a:tc>
                  <a:txBody>
                    <a:bodyPr/>
                    <a:lstStyle/>
                    <a:p>
                      <a:pPr lvl="0" algn="ctr">
                        <a:spcBef>
                          <a:spcPts val="0"/>
                        </a:spcBef>
                        <a:buNone/>
                      </a:pPr>
                      <a:r>
                        <a:rPr lang="en" sz="1200">
                          <a:latin typeface="Palanquin"/>
                          <a:ea typeface="Palanquin"/>
                          <a:cs typeface="Palanquin"/>
                          <a:sym typeface="Palanquin"/>
                        </a:rPr>
                        <a:t>Cannot write tests</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0"/>
                  </a:ext>
                </a:extLst>
              </a:tr>
              <a:tr h="544800">
                <a:tc>
                  <a:txBody>
                    <a:bodyPr/>
                    <a:lstStyle/>
                    <a:p>
                      <a:pPr lvl="0" algn="ctr">
                        <a:spcBef>
                          <a:spcPts val="0"/>
                        </a:spcBef>
                        <a:buNone/>
                      </a:pPr>
                      <a:r>
                        <a:rPr lang="en" sz="1200">
                          <a:latin typeface="Palanquin"/>
                          <a:ea typeface="Palanquin"/>
                          <a:cs typeface="Palanquin"/>
                          <a:sym typeface="Palanquin"/>
                        </a:rPr>
                        <a:t>Can’t explain purpose of written tests</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1"/>
                  </a:ext>
                </a:extLst>
              </a:tr>
              <a:tr h="725775">
                <a:tc>
                  <a:txBody>
                    <a:bodyPr/>
                    <a:lstStyle/>
                    <a:p>
                      <a:pPr lvl="0" algn="ctr">
                        <a:spcBef>
                          <a:spcPts val="0"/>
                        </a:spcBef>
                        <a:buClr>
                          <a:schemeClr val="dk1"/>
                        </a:buClr>
                        <a:buSzPct val="91666"/>
                        <a:buFont typeface="Arial"/>
                        <a:buNone/>
                      </a:pPr>
                      <a:r>
                        <a:rPr lang="en" sz="1200">
                          <a:latin typeface="Palanquin"/>
                          <a:ea typeface="Palanquin"/>
                          <a:cs typeface="Palanquin"/>
                          <a:sym typeface="Palanquin"/>
                        </a:rPr>
                        <a:t>Multiple but </a:t>
                      </a:r>
                    </a:p>
                    <a:p>
                      <a:pPr lvl="0" algn="ctr">
                        <a:spcBef>
                          <a:spcPts val="0"/>
                        </a:spcBef>
                        <a:buNone/>
                      </a:pPr>
                      <a:r>
                        <a:rPr lang="en" sz="1200">
                          <a:latin typeface="Palanquin"/>
                          <a:ea typeface="Palanquin"/>
                          <a:cs typeface="Palanquin"/>
                          <a:sym typeface="Palanquin"/>
                        </a:rPr>
                        <a:t>unrelated tests</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2"/>
                  </a:ext>
                </a:extLst>
              </a:tr>
              <a:tr h="725775">
                <a:tc>
                  <a:txBody>
                    <a:bodyPr/>
                    <a:lstStyle/>
                    <a:p>
                      <a:pPr lvl="0" algn="ctr">
                        <a:spcBef>
                          <a:spcPts val="0"/>
                        </a:spcBef>
                        <a:buClr>
                          <a:schemeClr val="dk1"/>
                        </a:buClr>
                        <a:buSzPct val="91666"/>
                        <a:buFont typeface="Arial"/>
                        <a:buNone/>
                      </a:pPr>
                      <a:r>
                        <a:rPr lang="en" sz="1200">
                          <a:latin typeface="Palanquin"/>
                          <a:ea typeface="Palanquin"/>
                          <a:cs typeface="Palanquin"/>
                          <a:sym typeface="Palanquin"/>
                        </a:rPr>
                        <a:t>Tests cover a </a:t>
                      </a:r>
                    </a:p>
                    <a:p>
                      <a:pPr lvl="0" algn="ctr">
                        <a:spcBef>
                          <a:spcPts val="0"/>
                        </a:spcBef>
                        <a:buNone/>
                      </a:pPr>
                      <a:r>
                        <a:rPr lang="en" sz="1200">
                          <a:latin typeface="Palanquin"/>
                          <a:ea typeface="Palanquin"/>
                          <a:cs typeface="Palanquin"/>
                          <a:sym typeface="Palanquin"/>
                        </a:rPr>
                        <a:t>problem space</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CFE2F3"/>
                    </a:solidFill>
                  </a:tcPr>
                </a:tc>
                <a:extLst>
                  <a:ext uri="{0D108BD9-81ED-4DB2-BD59-A6C34878D82A}">
                    <a16:rowId xmlns:a16="http://schemas.microsoft.com/office/drawing/2014/main" val="10003"/>
                  </a:ext>
                </a:extLst>
              </a:tr>
            </a:tbl>
          </a:graphicData>
        </a:graphic>
      </p:graphicFrame>
      <p:sp>
        <p:nvSpPr>
          <p:cNvPr id="244" name="Shape 244"/>
          <p:cNvSpPr txBox="1">
            <a:spLocks noGrp="1"/>
          </p:cNvSpPr>
          <p:nvPr>
            <p:ph type="body" idx="1"/>
          </p:nvPr>
        </p:nvSpPr>
        <p:spPr>
          <a:xfrm>
            <a:off x="123750" y="126975"/>
            <a:ext cx="1741200" cy="4383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b="1">
                <a:solidFill>
                  <a:srgbClr val="000000"/>
                </a:solidFill>
                <a:latin typeface="Palanquin"/>
                <a:ea typeface="Palanquin"/>
                <a:cs typeface="Palanquin"/>
                <a:sym typeface="Palanquin"/>
              </a:rPr>
              <a:t>The taxonomy</a:t>
            </a:r>
          </a:p>
        </p:txBody>
      </p:sp>
      <p:sp>
        <p:nvSpPr>
          <p:cNvPr id="245" name="Shape 245"/>
          <p:cNvSpPr/>
          <p:nvPr/>
        </p:nvSpPr>
        <p:spPr>
          <a:xfrm>
            <a:off x="785275" y="720100"/>
            <a:ext cx="1631943" cy="824525"/>
          </a:xfrm>
          <a:prstGeom prst="flowChartOffpageConnector">
            <a:avLst/>
          </a:prstGeom>
          <a:solidFill>
            <a:srgbClr val="1F5DED"/>
          </a:solidFill>
          <a:ln>
            <a:noFill/>
          </a:ln>
        </p:spPr>
        <p:txBody>
          <a:bodyPr wrap="square" lIns="91425" tIns="91425" rIns="91425" bIns="91425" anchor="ctr" anchorCtr="0">
            <a:noAutofit/>
          </a:bodyPr>
          <a:lstStyle/>
          <a:p>
            <a:pPr lvl="0" algn="ctr">
              <a:spcBef>
                <a:spcPts val="0"/>
              </a:spcBef>
              <a:buNone/>
            </a:pPr>
            <a:r>
              <a:rPr lang="en" sz="1300">
                <a:solidFill>
                  <a:srgbClr val="FFFFFF"/>
                </a:solidFill>
                <a:latin typeface="Palanquin"/>
                <a:ea typeface="Palanquin"/>
                <a:cs typeface="Palanquin"/>
                <a:sym typeface="Palanquin"/>
              </a:rPr>
              <a:t>Methodical Choice of Tests and Examples</a:t>
            </a:r>
          </a:p>
        </p:txBody>
      </p:sp>
      <p:sp>
        <p:nvSpPr>
          <p:cNvPr id="246" name="Shape 246"/>
          <p:cNvSpPr/>
          <p:nvPr/>
        </p:nvSpPr>
        <p:spPr>
          <a:xfrm>
            <a:off x="2498169" y="720100"/>
            <a:ext cx="1631943" cy="824525"/>
          </a:xfrm>
          <a:prstGeom prst="flowChartOffpageConnector">
            <a:avLst/>
          </a:prstGeom>
          <a:solidFill>
            <a:srgbClr val="1F5DED"/>
          </a:solidFill>
          <a:ln>
            <a:noFill/>
          </a:ln>
        </p:spPr>
        <p:txBody>
          <a:bodyPr wrap="square" lIns="91425" tIns="91425" rIns="91425" bIns="91425" anchor="ctr" anchorCtr="0">
            <a:noAutofit/>
          </a:bodyPr>
          <a:lstStyle/>
          <a:p>
            <a:pPr lvl="0" algn="ctr" rtl="0">
              <a:spcBef>
                <a:spcPts val="0"/>
              </a:spcBef>
              <a:buNone/>
            </a:pPr>
            <a:r>
              <a:rPr lang="en" sz="1300">
                <a:solidFill>
                  <a:srgbClr val="FFFFFF"/>
                </a:solidFill>
                <a:latin typeface="Palanquin"/>
                <a:ea typeface="Palanquin"/>
                <a:cs typeface="Palanquin"/>
                <a:sym typeface="Palanquin"/>
              </a:rPr>
              <a:t>Writing and Evaluating Function Bodies</a:t>
            </a:r>
          </a:p>
        </p:txBody>
      </p:sp>
      <p:sp>
        <p:nvSpPr>
          <p:cNvPr id="247" name="Shape 247"/>
          <p:cNvSpPr/>
          <p:nvPr/>
        </p:nvSpPr>
        <p:spPr>
          <a:xfrm>
            <a:off x="4211063" y="720100"/>
            <a:ext cx="1631943" cy="824525"/>
          </a:xfrm>
          <a:prstGeom prst="flowChartOffpageConnector">
            <a:avLst/>
          </a:prstGeom>
          <a:solidFill>
            <a:srgbClr val="1F5DED"/>
          </a:solidFill>
          <a:ln>
            <a:noFill/>
          </a:ln>
        </p:spPr>
        <p:txBody>
          <a:bodyPr wrap="square" lIns="91425" tIns="91425" rIns="91425" bIns="91425" anchor="ctr" anchorCtr="0">
            <a:noAutofit/>
          </a:bodyPr>
          <a:lstStyle/>
          <a:p>
            <a:pPr lvl="0" algn="ctr" rtl="0">
              <a:spcBef>
                <a:spcPts val="0"/>
              </a:spcBef>
              <a:buNone/>
            </a:pPr>
            <a:r>
              <a:rPr lang="en" sz="1300">
                <a:solidFill>
                  <a:srgbClr val="FFFFFF"/>
                </a:solidFill>
                <a:latin typeface="Palanquin"/>
                <a:ea typeface="Palanquin"/>
                <a:cs typeface="Palanquin"/>
                <a:sym typeface="Palanquin"/>
              </a:rPr>
              <a:t>Decomposing Tasks and Composing Solutions</a:t>
            </a:r>
          </a:p>
        </p:txBody>
      </p:sp>
      <p:sp>
        <p:nvSpPr>
          <p:cNvPr id="248" name="Shape 248"/>
          <p:cNvSpPr/>
          <p:nvPr/>
        </p:nvSpPr>
        <p:spPr>
          <a:xfrm>
            <a:off x="5923957" y="720100"/>
            <a:ext cx="1631943" cy="824525"/>
          </a:xfrm>
          <a:prstGeom prst="flowChartOffpageConnector">
            <a:avLst/>
          </a:prstGeom>
          <a:solidFill>
            <a:srgbClr val="1F5DED"/>
          </a:solidFill>
          <a:ln>
            <a:noFill/>
          </a:ln>
        </p:spPr>
        <p:txBody>
          <a:bodyPr wrap="square" lIns="91425" tIns="91425" rIns="91425" bIns="91425" anchor="ctr" anchorCtr="0">
            <a:noAutofit/>
          </a:bodyPr>
          <a:lstStyle/>
          <a:p>
            <a:pPr lvl="0" algn="ctr" rtl="0">
              <a:spcBef>
                <a:spcPts val="0"/>
              </a:spcBef>
              <a:buNone/>
            </a:pPr>
            <a:r>
              <a:rPr lang="en" sz="1300">
                <a:solidFill>
                  <a:srgbClr val="FFFFFF"/>
                </a:solidFill>
                <a:latin typeface="Palanquin"/>
                <a:ea typeface="Palanquin"/>
                <a:cs typeface="Palanquin"/>
                <a:sym typeface="Palanquin"/>
              </a:rPr>
              <a:t>Leverage Multiple Function Representations</a:t>
            </a:r>
          </a:p>
        </p:txBody>
      </p:sp>
      <p:graphicFrame>
        <p:nvGraphicFramePr>
          <p:cNvPr id="249" name="Shape 249"/>
          <p:cNvGraphicFramePr/>
          <p:nvPr/>
        </p:nvGraphicFramePr>
        <p:xfrm>
          <a:off x="199950" y="1468425"/>
          <a:ext cx="539675" cy="2541150"/>
        </p:xfrm>
        <a:graphic>
          <a:graphicData uri="http://schemas.openxmlformats.org/drawingml/2006/table">
            <a:tbl>
              <a:tblPr>
                <a:noFill/>
                <a:tableStyleId>{984F1EBD-2940-4A0C-8745-77959DB1F01D}</a:tableStyleId>
              </a:tblPr>
              <a:tblGrid>
                <a:gridCol w="539675">
                  <a:extLst>
                    <a:ext uri="{9D8B030D-6E8A-4147-A177-3AD203B41FA5}">
                      <a16:colId xmlns:a16="http://schemas.microsoft.com/office/drawing/2014/main" val="20000"/>
                    </a:ext>
                  </a:extLst>
                </a:gridCol>
              </a:tblGrid>
              <a:tr h="544800">
                <a:tc>
                  <a:txBody>
                    <a:bodyPr/>
                    <a:lstStyle/>
                    <a:p>
                      <a:pPr lvl="0" algn="ctr">
                        <a:spcBef>
                          <a:spcPts val="0"/>
                        </a:spcBef>
                        <a:buNone/>
                      </a:pPr>
                      <a:r>
                        <a:rPr lang="en" b="1">
                          <a:solidFill>
                            <a:srgbClr val="FFFFFF"/>
                          </a:solidFill>
                          <a:latin typeface="Palanquin"/>
                          <a:ea typeface="Palanquin"/>
                          <a:cs typeface="Palanquin"/>
                          <a:sym typeface="Palanquin"/>
                        </a:rPr>
                        <a:t>P</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1FEDAF"/>
                    </a:solidFill>
                  </a:tcPr>
                </a:tc>
                <a:extLst>
                  <a:ext uri="{0D108BD9-81ED-4DB2-BD59-A6C34878D82A}">
                    <a16:rowId xmlns:a16="http://schemas.microsoft.com/office/drawing/2014/main" val="10000"/>
                  </a:ext>
                </a:extLst>
              </a:tr>
              <a:tr h="544800">
                <a:tc>
                  <a:txBody>
                    <a:bodyPr/>
                    <a:lstStyle/>
                    <a:p>
                      <a:pPr lvl="0" algn="ctr">
                        <a:spcBef>
                          <a:spcPts val="0"/>
                        </a:spcBef>
                        <a:buNone/>
                      </a:pPr>
                      <a:r>
                        <a:rPr lang="en" b="1">
                          <a:solidFill>
                            <a:srgbClr val="FFFFFF"/>
                          </a:solidFill>
                          <a:latin typeface="Palanquin"/>
                          <a:ea typeface="Palanquin"/>
                          <a:cs typeface="Palanquin"/>
                          <a:sym typeface="Palanquin"/>
                        </a:rPr>
                        <a:t>U</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1FEDAF"/>
                    </a:solidFill>
                  </a:tcPr>
                </a:tc>
                <a:extLst>
                  <a:ext uri="{0D108BD9-81ED-4DB2-BD59-A6C34878D82A}">
                    <a16:rowId xmlns:a16="http://schemas.microsoft.com/office/drawing/2014/main" val="10001"/>
                  </a:ext>
                </a:extLst>
              </a:tr>
              <a:tr h="725775">
                <a:tc>
                  <a:txBody>
                    <a:bodyPr/>
                    <a:lstStyle/>
                    <a:p>
                      <a:pPr lvl="0" algn="ctr">
                        <a:spcBef>
                          <a:spcPts val="0"/>
                        </a:spcBef>
                        <a:buNone/>
                      </a:pPr>
                      <a:r>
                        <a:rPr lang="en" b="1">
                          <a:solidFill>
                            <a:srgbClr val="FFFFFF"/>
                          </a:solidFill>
                          <a:latin typeface="Palanquin"/>
                          <a:ea typeface="Palanquin"/>
                          <a:cs typeface="Palanquin"/>
                          <a:sym typeface="Palanquin"/>
                        </a:rPr>
                        <a:t>M</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1FEDAF"/>
                    </a:solidFill>
                  </a:tcPr>
                </a:tc>
                <a:extLst>
                  <a:ext uri="{0D108BD9-81ED-4DB2-BD59-A6C34878D82A}">
                    <a16:rowId xmlns:a16="http://schemas.microsoft.com/office/drawing/2014/main" val="10002"/>
                  </a:ext>
                </a:extLst>
              </a:tr>
              <a:tr h="725775">
                <a:tc>
                  <a:txBody>
                    <a:bodyPr/>
                    <a:lstStyle/>
                    <a:p>
                      <a:pPr lvl="0" algn="ctr">
                        <a:spcBef>
                          <a:spcPts val="0"/>
                        </a:spcBef>
                        <a:buNone/>
                      </a:pPr>
                      <a:r>
                        <a:rPr lang="en" b="1">
                          <a:solidFill>
                            <a:srgbClr val="FFFFFF"/>
                          </a:solidFill>
                          <a:latin typeface="Palanquin"/>
                          <a:ea typeface="Palanquin"/>
                          <a:cs typeface="Palanquin"/>
                          <a:sym typeface="Palanquin"/>
                        </a:rPr>
                        <a:t>R</a:t>
                      </a:r>
                    </a:p>
                  </a:txBody>
                  <a:tcPr marL="91425" marR="91425" marT="91425" marB="91425" anchor="ctr">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1FEDAF"/>
                    </a:solidFill>
                  </a:tcPr>
                </a:tc>
                <a:extLst>
                  <a:ext uri="{0D108BD9-81ED-4DB2-BD59-A6C34878D82A}">
                    <a16:rowId xmlns:a16="http://schemas.microsoft.com/office/drawing/2014/main" val="10003"/>
                  </a:ext>
                </a:extLst>
              </a:tr>
            </a:tbl>
          </a:graphicData>
        </a:graphic>
      </p:graphicFrame>
      <p:graphicFrame>
        <p:nvGraphicFramePr>
          <p:cNvPr id="250" name="Shape 250"/>
          <p:cNvGraphicFramePr/>
          <p:nvPr/>
        </p:nvGraphicFramePr>
        <p:xfrm>
          <a:off x="2498175" y="1468425"/>
          <a:ext cx="1631925" cy="2560200"/>
        </p:xfrm>
        <a:graphic>
          <a:graphicData uri="http://schemas.openxmlformats.org/drawingml/2006/table">
            <a:tbl>
              <a:tblPr>
                <a:noFill/>
                <a:tableStyleId>{984F1EBD-2940-4A0C-8745-77959DB1F01D}</a:tableStyleId>
              </a:tblPr>
              <a:tblGrid>
                <a:gridCol w="1631925">
                  <a:extLst>
                    <a:ext uri="{9D8B030D-6E8A-4147-A177-3AD203B41FA5}">
                      <a16:colId xmlns:a16="http://schemas.microsoft.com/office/drawing/2014/main" val="20000"/>
                    </a:ext>
                  </a:extLst>
                </a:gridCol>
              </a:tblGrid>
              <a:tr h="544800">
                <a:tc>
                  <a:txBody>
                    <a:bodyPr/>
                    <a:lstStyle/>
                    <a:p>
                      <a:pPr lvl="0" algn="ctr" rtl="0">
                        <a:spcBef>
                          <a:spcPts val="0"/>
                        </a:spcBef>
                        <a:buNone/>
                      </a:pPr>
                      <a:r>
                        <a:rPr lang="en" sz="1200">
                          <a:latin typeface="Palanquin"/>
                          <a:ea typeface="Palanquin"/>
                          <a:cs typeface="Palanquin"/>
                          <a:sym typeface="Palanquin"/>
                        </a:rPr>
                        <a:t>Cannot write functions</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lvl="0" algn="ctr" rtl="0">
                        <a:spcBef>
                          <a:spcPts val="0"/>
                        </a:spcBef>
                        <a:buNone/>
                      </a:pPr>
                      <a:r>
                        <a:rPr lang="en" sz="1200">
                          <a:latin typeface="Palanquin"/>
                          <a:ea typeface="Palanquin"/>
                          <a:cs typeface="Palanquin"/>
                          <a:sym typeface="Palanquin"/>
                        </a:rPr>
                        <a:t>Primitive operations on primitive types</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1"/>
                  </a:ext>
                </a:extLst>
              </a:tr>
              <a:tr h="725775">
                <a:tc>
                  <a:txBody>
                    <a:bodyPr/>
                    <a:lstStyle/>
                    <a:p>
                      <a:pPr lvl="0" algn="ctr" rtl="0">
                        <a:spcBef>
                          <a:spcPts val="0"/>
                        </a:spcBef>
                        <a:buNone/>
                      </a:pPr>
                      <a:r>
                        <a:rPr lang="en" sz="1200">
                          <a:latin typeface="Palanquin"/>
                          <a:ea typeface="Palanquin"/>
                          <a:cs typeface="Palanquin"/>
                          <a:sym typeface="Palanquin"/>
                        </a:rPr>
                        <a:t>Complex expressions, </a:t>
                      </a:r>
                    </a:p>
                    <a:p>
                      <a:pPr lvl="0" algn="ctr" rtl="0">
                        <a:spcBef>
                          <a:spcPts val="0"/>
                        </a:spcBef>
                        <a:buNone/>
                      </a:pPr>
                      <a:r>
                        <a:rPr lang="en" sz="1200">
                          <a:latin typeface="Palanquin"/>
                          <a:ea typeface="Palanquin"/>
                          <a:cs typeface="Palanquin"/>
                          <a:sym typeface="Palanquin"/>
                        </a:rPr>
                        <a:t>no function semantics</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2"/>
                  </a:ext>
                </a:extLst>
              </a:tr>
              <a:tr h="725775">
                <a:tc>
                  <a:txBody>
                    <a:bodyPr/>
                    <a:lstStyle/>
                    <a:p>
                      <a:pPr lvl="0" algn="ctr" rtl="0">
                        <a:spcBef>
                          <a:spcPts val="0"/>
                        </a:spcBef>
                        <a:buNone/>
                      </a:pPr>
                      <a:r>
                        <a:rPr lang="en" sz="1200">
                          <a:latin typeface="Palanquin"/>
                          <a:ea typeface="Palanquin"/>
                          <a:cs typeface="Palanquin"/>
                          <a:sym typeface="Palanquin"/>
                        </a:rPr>
                        <a:t>Semantics of function calls &amp; return contexts</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graphicFrame>
        <p:nvGraphicFramePr>
          <p:cNvPr id="251" name="Shape 251"/>
          <p:cNvGraphicFramePr/>
          <p:nvPr/>
        </p:nvGraphicFramePr>
        <p:xfrm>
          <a:off x="5923975" y="1468425"/>
          <a:ext cx="1631925" cy="2554485"/>
        </p:xfrm>
        <a:graphic>
          <a:graphicData uri="http://schemas.openxmlformats.org/drawingml/2006/table">
            <a:tbl>
              <a:tblPr>
                <a:noFill/>
                <a:tableStyleId>{984F1EBD-2940-4A0C-8745-77959DB1F01D}</a:tableStyleId>
              </a:tblPr>
              <a:tblGrid>
                <a:gridCol w="1631925">
                  <a:extLst>
                    <a:ext uri="{9D8B030D-6E8A-4147-A177-3AD203B41FA5}">
                      <a16:colId xmlns:a16="http://schemas.microsoft.com/office/drawing/2014/main" val="20000"/>
                    </a:ext>
                  </a:extLst>
                </a:gridCol>
              </a:tblGrid>
              <a:tr h="544250">
                <a:tc>
                  <a:txBody>
                    <a:bodyPr/>
                    <a:lstStyle/>
                    <a:p>
                      <a:pPr lvl="0" algn="ctr" rtl="0">
                        <a:spcBef>
                          <a:spcPts val="0"/>
                        </a:spcBef>
                        <a:buNone/>
                      </a:pPr>
                      <a:r>
                        <a:rPr lang="en" sz="1200">
                          <a:latin typeface="Palanquin"/>
                          <a:ea typeface="Palanquin"/>
                          <a:cs typeface="Palanquin"/>
                          <a:sym typeface="Palanquin"/>
                        </a:rPr>
                        <a:t>Just dives into </a:t>
                      </a:r>
                    </a:p>
                    <a:p>
                      <a:pPr lvl="0" algn="ctr" rtl="0">
                        <a:spcBef>
                          <a:spcPts val="0"/>
                        </a:spcBef>
                        <a:buNone/>
                      </a:pPr>
                      <a:r>
                        <a:rPr lang="en" sz="1200">
                          <a:latin typeface="Palanquin"/>
                          <a:ea typeface="Palanquin"/>
                          <a:cs typeface="Palanquin"/>
                          <a:sym typeface="Palanquin"/>
                        </a:rPr>
                        <a:t>writing code</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tcPr>
                </a:tc>
                <a:extLst>
                  <a:ext uri="{0D108BD9-81ED-4DB2-BD59-A6C34878D82A}">
                    <a16:rowId xmlns:a16="http://schemas.microsoft.com/office/drawing/2014/main" val="10000"/>
                  </a:ext>
                </a:extLst>
              </a:tr>
              <a:tr h="544250">
                <a:tc>
                  <a:txBody>
                    <a:bodyPr/>
                    <a:lstStyle/>
                    <a:p>
                      <a:pPr lvl="0" algn="ctr" rtl="0">
                        <a:spcBef>
                          <a:spcPts val="0"/>
                        </a:spcBef>
                        <a:buNone/>
                      </a:pPr>
                      <a:r>
                        <a:rPr lang="en" sz="1200">
                          <a:latin typeface="Palanquin"/>
                          <a:ea typeface="Palanquin"/>
                          <a:cs typeface="Palanquin"/>
                          <a:sym typeface="Palanquin"/>
                        </a:rPr>
                        <a:t>Mechanical use of </a:t>
                      </a:r>
                    </a:p>
                    <a:p>
                      <a:pPr lvl="0" algn="ctr" rtl="0">
                        <a:spcBef>
                          <a:spcPts val="0"/>
                        </a:spcBef>
                        <a:buNone/>
                      </a:pPr>
                      <a:r>
                        <a:rPr lang="en" sz="1200">
                          <a:latin typeface="Palanquin"/>
                          <a:ea typeface="Palanquin"/>
                          <a:cs typeface="Palanquin"/>
                          <a:sym typeface="Palanquin"/>
                        </a:rPr>
                        <a:t>design recipe</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lvl="0" algn="ctr" rtl="0">
                        <a:spcBef>
                          <a:spcPts val="0"/>
                        </a:spcBef>
                        <a:buNone/>
                      </a:pPr>
                      <a:r>
                        <a:rPr lang="en" sz="1200">
                          <a:latin typeface="Palanquin"/>
                          <a:ea typeface="Palanquin"/>
                          <a:cs typeface="Palanquin"/>
                          <a:sym typeface="Palanquin"/>
                        </a:rPr>
                        <a:t>Representations seen within problem context</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2"/>
                  </a:ext>
                </a:extLst>
              </a:tr>
              <a:tr h="725775">
                <a:tc>
                  <a:txBody>
                    <a:bodyPr/>
                    <a:lstStyle/>
                    <a:p>
                      <a:pPr lvl="0" algn="ctr" rtl="0">
                        <a:spcBef>
                          <a:spcPts val="0"/>
                        </a:spcBef>
                        <a:buNone/>
                      </a:pPr>
                      <a:r>
                        <a:rPr lang="en" sz="1200">
                          <a:latin typeface="Palanquin"/>
                          <a:ea typeface="Palanquin"/>
                          <a:cs typeface="Palanquin"/>
                          <a:sym typeface="Palanquin"/>
                        </a:rPr>
                        <a:t>Mechanisms of how representations relate</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252" name="Shape 252"/>
          <p:cNvSpPr/>
          <p:nvPr/>
        </p:nvSpPr>
        <p:spPr>
          <a:xfrm>
            <a:off x="7676125" y="1467875"/>
            <a:ext cx="215100" cy="1787100"/>
          </a:xfrm>
          <a:prstGeom prst="rightBrace">
            <a:avLst>
              <a:gd name="adj1" fmla="val 8333"/>
              <a:gd name="adj2" fmla="val 50000"/>
            </a:avLst>
          </a:prstGeom>
          <a:noFill/>
          <a:ln w="19050" cap="flat" cmpd="sng">
            <a:solidFill>
              <a:srgbClr val="1F5DED"/>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3" name="Shape 253"/>
          <p:cNvSpPr txBox="1">
            <a:spLocks noGrp="1"/>
          </p:cNvSpPr>
          <p:nvPr>
            <p:ph type="body" idx="1"/>
          </p:nvPr>
        </p:nvSpPr>
        <p:spPr>
          <a:xfrm>
            <a:off x="7891225" y="2156675"/>
            <a:ext cx="1173000" cy="4383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b="1">
                <a:solidFill>
                  <a:srgbClr val="1F5DED"/>
                </a:solidFill>
                <a:latin typeface="Palanquin"/>
                <a:ea typeface="Palanquin"/>
                <a:cs typeface="Palanquin"/>
                <a:sym typeface="Palanquin"/>
              </a:rPr>
              <a:t>Syntactic</a:t>
            </a:r>
          </a:p>
        </p:txBody>
      </p:sp>
      <p:sp>
        <p:nvSpPr>
          <p:cNvPr id="254" name="Shape 254"/>
          <p:cNvSpPr/>
          <p:nvPr/>
        </p:nvSpPr>
        <p:spPr>
          <a:xfrm>
            <a:off x="7676125" y="3309125"/>
            <a:ext cx="215100" cy="700500"/>
          </a:xfrm>
          <a:prstGeom prst="rightBrace">
            <a:avLst>
              <a:gd name="adj1" fmla="val 8333"/>
              <a:gd name="adj2" fmla="val 50000"/>
            </a:avLst>
          </a:prstGeom>
          <a:noFill/>
          <a:ln w="19050" cap="flat" cmpd="sng">
            <a:solidFill>
              <a:srgbClr val="671FED"/>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5" name="Shape 255"/>
          <p:cNvSpPr txBox="1">
            <a:spLocks noGrp="1"/>
          </p:cNvSpPr>
          <p:nvPr>
            <p:ph type="body" idx="1"/>
          </p:nvPr>
        </p:nvSpPr>
        <p:spPr>
          <a:xfrm>
            <a:off x="7891225" y="3427500"/>
            <a:ext cx="1173000" cy="4383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b="1">
                <a:solidFill>
                  <a:srgbClr val="671FED"/>
                </a:solidFill>
                <a:latin typeface="Palanquin"/>
                <a:ea typeface="Palanquin"/>
                <a:cs typeface="Palanquin"/>
                <a:sym typeface="Palanquin"/>
              </a:rPr>
              <a:t>Semantic</a:t>
            </a:r>
          </a:p>
        </p:txBody>
      </p:sp>
      <p:sp>
        <p:nvSpPr>
          <p:cNvPr id="256" name="Shape 256"/>
          <p:cNvSpPr txBox="1">
            <a:spLocks noGrp="1"/>
          </p:cNvSpPr>
          <p:nvPr>
            <p:ph type="body" idx="1"/>
          </p:nvPr>
        </p:nvSpPr>
        <p:spPr>
          <a:xfrm>
            <a:off x="1750500" y="4151650"/>
            <a:ext cx="5284800" cy="7257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a:solidFill>
                  <a:srgbClr val="000000"/>
                </a:solidFill>
                <a:latin typeface="Palanquin"/>
                <a:ea typeface="Palanquin"/>
                <a:cs typeface="Palanquin"/>
                <a:sym typeface="Palanquin"/>
              </a:rPr>
              <a:t>The relational level establishes logical connections between schema/artifacts from prior levels</a:t>
            </a:r>
          </a:p>
        </p:txBody>
      </p:sp>
      <p:sp>
        <p:nvSpPr>
          <p:cNvPr id="257" name="Shape 257"/>
          <p:cNvSpPr/>
          <p:nvPr/>
        </p:nvSpPr>
        <p:spPr>
          <a:xfrm>
            <a:off x="4167675" y="629100"/>
            <a:ext cx="1718700" cy="3439200"/>
          </a:xfrm>
          <a:prstGeom prst="rect">
            <a:avLst/>
          </a:prstGeom>
          <a:noFill/>
          <a:ln w="28575" cap="flat" cmpd="sng">
            <a:solidFill>
              <a:srgbClr val="EDA8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739625" y="2557475"/>
            <a:ext cx="1718700" cy="1510800"/>
          </a:xfrm>
          <a:prstGeom prst="rect">
            <a:avLst/>
          </a:prstGeom>
          <a:noFill/>
          <a:ln w="28575" cap="flat" cmpd="sng">
            <a:solidFill>
              <a:srgbClr val="ED411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9" name="Shape 2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sp>
        <p:nvSpPr>
          <p:cNvPr id="260" name="Shape 260"/>
          <p:cNvSpPr/>
          <p:nvPr/>
        </p:nvSpPr>
        <p:spPr>
          <a:xfrm>
            <a:off x="3962638" y="197775"/>
            <a:ext cx="2128800" cy="296700"/>
          </a:xfrm>
          <a:prstGeom prst="roundRect">
            <a:avLst>
              <a:gd name="adj" fmla="val 16667"/>
            </a:avLst>
          </a:prstGeom>
          <a:noFill/>
          <a:ln w="19050" cap="flat" cmpd="sng">
            <a:solidFill>
              <a:srgbClr val="EDA81F"/>
            </a:solidFill>
            <a:prstDash val="dash"/>
            <a:round/>
            <a:headEnd type="none" w="med" len="med"/>
            <a:tailEnd type="none" w="med" len="med"/>
          </a:ln>
        </p:spPr>
        <p:txBody>
          <a:bodyPr wrap="square" lIns="91425" tIns="91425" rIns="91425" bIns="91425" anchor="ctr" anchorCtr="0">
            <a:noAutofit/>
          </a:bodyPr>
          <a:lstStyle/>
          <a:p>
            <a:pPr lvl="0" algn="ctr">
              <a:spcBef>
                <a:spcPts val="0"/>
              </a:spcBef>
              <a:buNone/>
            </a:pPr>
            <a:r>
              <a:rPr lang="en" sz="1300">
                <a:latin typeface="Palanquin"/>
                <a:ea typeface="Palanquin"/>
                <a:cs typeface="Palanquin"/>
                <a:sym typeface="Palanquin"/>
              </a:rPr>
              <a:t>Rainfall: sum, count, divide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par>
                                <p:cTn id="8" presetID="10" presetClass="entr" presetSubtype="0" fill="hold" nodeType="withEffect">
                                  <p:stCondLst>
                                    <p:cond delay="0"/>
                                  </p:stCondLst>
                                  <p:childTnLst>
                                    <p:set>
                                      <p:cBhvr>
                                        <p:cTn id="9" dur="1" fill="hold">
                                          <p:stCondLst>
                                            <p:cond delay="0"/>
                                          </p:stCondLst>
                                        </p:cTn>
                                        <p:tgtEl>
                                          <p:spTgt spid="260"/>
                                        </p:tgtEl>
                                        <p:attrNameLst>
                                          <p:attrName>style.visibility</p:attrName>
                                        </p:attrNameLst>
                                      </p:cBhvr>
                                      <p:to>
                                        <p:strVal val="visible"/>
                                      </p:to>
                                    </p:set>
                                    <p:animEffect transition="in" filter="fade">
                                      <p:cBhvr>
                                        <p:cTn id="10" dur="500"/>
                                        <p:tgtEl>
                                          <p:spTgt spid="2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2"/>
                                        </p:tgtEl>
                                        <p:attrNameLst>
                                          <p:attrName>style.visibility</p:attrName>
                                        </p:attrNameLst>
                                      </p:cBhvr>
                                      <p:to>
                                        <p:strVal val="visible"/>
                                      </p:to>
                                    </p:set>
                                    <p:animEffect transition="in" filter="fade">
                                      <p:cBhvr>
                                        <p:cTn id="15" dur="500"/>
                                        <p:tgtEl>
                                          <p:spTgt spid="252"/>
                                        </p:tgtEl>
                                      </p:cBhvr>
                                    </p:animEffect>
                                  </p:childTnLst>
                                </p:cTn>
                              </p:par>
                              <p:par>
                                <p:cTn id="16" presetID="10" presetClass="entr" presetSubtype="0" fill="hold" nodeType="withEffect">
                                  <p:stCondLst>
                                    <p:cond delay="0"/>
                                  </p:stCondLst>
                                  <p:childTnLst>
                                    <p:set>
                                      <p:cBhvr>
                                        <p:cTn id="17" dur="1" fill="hold">
                                          <p:stCondLst>
                                            <p:cond delay="0"/>
                                          </p:stCondLst>
                                        </p:cTn>
                                        <p:tgtEl>
                                          <p:spTgt spid="253"/>
                                        </p:tgtEl>
                                        <p:attrNameLst>
                                          <p:attrName>style.visibility</p:attrName>
                                        </p:attrNameLst>
                                      </p:cBhvr>
                                      <p:to>
                                        <p:strVal val="visible"/>
                                      </p:to>
                                    </p:set>
                                    <p:animEffect transition="in" filter="fade">
                                      <p:cBhvr>
                                        <p:cTn id="18" dur="500"/>
                                        <p:tgtEl>
                                          <p:spTgt spid="253"/>
                                        </p:tgtEl>
                                      </p:cBhvr>
                                    </p:animEffect>
                                  </p:childTnLst>
                                </p:cTn>
                              </p:par>
                              <p:par>
                                <p:cTn id="19" presetID="10" presetClass="entr" presetSubtype="0" fill="hold"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fade">
                                      <p:cBhvr>
                                        <p:cTn id="21" dur="500"/>
                                        <p:tgtEl>
                                          <p:spTgt spid="254"/>
                                        </p:tgtEl>
                                      </p:cBhvr>
                                    </p:animEffect>
                                  </p:childTnLst>
                                </p:cTn>
                              </p:par>
                              <p:par>
                                <p:cTn id="22" presetID="10" presetClass="entr" presetSubtype="0" fill="hold" nodeType="withEffect">
                                  <p:stCondLst>
                                    <p:cond delay="0"/>
                                  </p:stCondLst>
                                  <p:childTnLst>
                                    <p:set>
                                      <p:cBhvr>
                                        <p:cTn id="23" dur="1" fill="hold">
                                          <p:stCondLst>
                                            <p:cond delay="0"/>
                                          </p:stCondLst>
                                        </p:cTn>
                                        <p:tgtEl>
                                          <p:spTgt spid="255"/>
                                        </p:tgtEl>
                                        <p:attrNameLst>
                                          <p:attrName>style.visibility</p:attrName>
                                        </p:attrNameLst>
                                      </p:cBhvr>
                                      <p:to>
                                        <p:strVal val="visible"/>
                                      </p:to>
                                    </p:set>
                                    <p:animEffect transition="in" filter="fade">
                                      <p:cBhvr>
                                        <p:cTn id="24" dur="500"/>
                                        <p:tgtEl>
                                          <p:spTgt spid="255"/>
                                        </p:tgtEl>
                                      </p:cBhvr>
                                    </p:animEffect>
                                  </p:childTnLst>
                                </p:cTn>
                              </p:par>
                              <p:par>
                                <p:cTn id="25" presetID="10" presetClass="entr" presetSubtype="0" fill="hold" nodeType="withEffect">
                                  <p:stCondLst>
                                    <p:cond delay="0"/>
                                  </p:stCondLst>
                                  <p:childTnLst>
                                    <p:set>
                                      <p:cBhvr>
                                        <p:cTn id="26" dur="1" fill="hold">
                                          <p:stCondLst>
                                            <p:cond delay="0"/>
                                          </p:stCondLst>
                                        </p:cTn>
                                        <p:tgtEl>
                                          <p:spTgt spid="258"/>
                                        </p:tgtEl>
                                        <p:attrNameLst>
                                          <p:attrName>style.visibility</p:attrName>
                                        </p:attrNameLst>
                                      </p:cBhvr>
                                      <p:to>
                                        <p:strVal val="visible"/>
                                      </p:to>
                                    </p:set>
                                    <p:animEffect transition="in" filter="fade">
                                      <p:cBhvr>
                                        <p:cTn id="27" dur="500"/>
                                        <p:tgtEl>
                                          <p:spTgt spid="258"/>
                                        </p:tgtEl>
                                      </p:cBhvr>
                                    </p:animEffect>
                                  </p:childTnLst>
                                </p:cTn>
                              </p:par>
                              <p:par>
                                <p:cTn id="28" presetID="10" presetClass="entr" presetSubtype="0" fill="hold" nodeType="withEffect">
                                  <p:stCondLst>
                                    <p:cond delay="0"/>
                                  </p:stCondLst>
                                  <p:childTnLst>
                                    <p:set>
                                      <p:cBhvr>
                                        <p:cTn id="29" dur="1" fill="hold">
                                          <p:stCondLst>
                                            <p:cond delay="0"/>
                                          </p:stCondLst>
                                        </p:cTn>
                                        <p:tgtEl>
                                          <p:spTgt spid="256"/>
                                        </p:tgtEl>
                                        <p:attrNameLst>
                                          <p:attrName>style.visibility</p:attrName>
                                        </p:attrNameLst>
                                      </p:cBhvr>
                                      <p:to>
                                        <p:strVal val="visible"/>
                                      </p:to>
                                    </p:set>
                                    <p:animEffect transition="in" filter="fade">
                                      <p:cBhvr>
                                        <p:cTn id="30"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301200" y="244200"/>
            <a:ext cx="7255800" cy="7608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
                <a:solidFill>
                  <a:srgbClr val="000000"/>
                </a:solidFill>
                <a:latin typeface="Palanquin"/>
                <a:ea typeface="Palanquin"/>
                <a:cs typeface="Palanquin"/>
                <a:sym typeface="Palanquin"/>
              </a:rPr>
              <a:t>We applied the taxonomy to </a:t>
            </a:r>
            <a:r>
              <a:rPr lang="en" b="1">
                <a:solidFill>
                  <a:srgbClr val="000000"/>
                </a:solidFill>
                <a:latin typeface="Palanquin"/>
                <a:ea typeface="Palanquin"/>
                <a:cs typeface="Palanquin"/>
                <a:sym typeface="Palanquin"/>
              </a:rPr>
              <a:t>all transcripts</a:t>
            </a:r>
            <a:r>
              <a:rPr lang="en">
                <a:solidFill>
                  <a:srgbClr val="000000"/>
                </a:solidFill>
                <a:latin typeface="Palanquin"/>
                <a:ea typeface="Palanquin"/>
                <a:cs typeface="Palanquin"/>
                <a:sym typeface="Palanquin"/>
              </a:rPr>
              <a:t> --- 3 sessions x 13 students</a:t>
            </a:r>
          </a:p>
          <a:p>
            <a:pPr marL="0" lvl="0" indent="0" rtl="0">
              <a:lnSpc>
                <a:spcPct val="150000"/>
              </a:lnSpc>
              <a:spcBef>
                <a:spcPts val="0"/>
              </a:spcBef>
              <a:spcAft>
                <a:spcPts val="0"/>
              </a:spcAft>
              <a:buNone/>
            </a:pPr>
            <a:r>
              <a:rPr lang="en">
                <a:solidFill>
                  <a:srgbClr val="000000"/>
                </a:solidFill>
                <a:latin typeface="Palanquin"/>
                <a:ea typeface="Palanquin"/>
                <a:cs typeface="Palanquin"/>
                <a:sym typeface="Palanquin"/>
              </a:rPr>
              <a:t>Observations:</a:t>
            </a:r>
          </a:p>
        </p:txBody>
      </p:sp>
      <p:sp>
        <p:nvSpPr>
          <p:cNvPr id="266" name="Shape 266"/>
          <p:cNvSpPr txBox="1">
            <a:spLocks noGrp="1"/>
          </p:cNvSpPr>
          <p:nvPr>
            <p:ph type="body" idx="1"/>
          </p:nvPr>
        </p:nvSpPr>
        <p:spPr>
          <a:xfrm>
            <a:off x="4034575" y="2387525"/>
            <a:ext cx="4981200" cy="7608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Students show being at different levels for different skills at a given time</a:t>
            </a:r>
          </a:p>
        </p:txBody>
      </p:sp>
      <p:sp>
        <p:nvSpPr>
          <p:cNvPr id="267" name="Shape 267"/>
          <p:cNvSpPr txBox="1">
            <a:spLocks noGrp="1"/>
          </p:cNvSpPr>
          <p:nvPr>
            <p:ph type="body" idx="1"/>
          </p:nvPr>
        </p:nvSpPr>
        <p:spPr>
          <a:xfrm>
            <a:off x="4034575" y="3148325"/>
            <a:ext cx="4981200" cy="689700"/>
          </a:xfrm>
          <a:prstGeom prst="rect">
            <a:avLst/>
          </a:prstGeom>
        </p:spPr>
        <p:txBody>
          <a:bodyPr wrap="square" lIns="91425" tIns="91425" rIns="91425" bIns="91425" anchor="t" anchorCtr="0">
            <a:noAutofit/>
          </a:bodyPr>
          <a:lstStyle/>
          <a:p>
            <a:pPr marL="457200" lvl="0" indent="-355600" rtl="0">
              <a:lnSpc>
                <a:spcPct val="115000"/>
              </a:lnSpc>
              <a:spcBef>
                <a:spcPts val="0"/>
              </a:spcBef>
              <a:spcAft>
                <a:spcPts val="0"/>
              </a:spcAft>
              <a:buClr>
                <a:srgbClr val="1F5DED"/>
              </a:buClr>
              <a:buSzPct val="111111"/>
              <a:buFont typeface="Palanquin"/>
              <a:buChar char="✓"/>
            </a:pPr>
            <a:r>
              <a:rPr lang="en">
                <a:solidFill>
                  <a:srgbClr val="000000"/>
                </a:solidFill>
                <a:latin typeface="Palanquin"/>
                <a:ea typeface="Palanquin"/>
                <a:cs typeface="Palanquin"/>
                <a:sym typeface="Palanquin"/>
              </a:rPr>
              <a:t>Multidimensional taxonomy captures variances in ways skills develop</a:t>
            </a:r>
          </a:p>
        </p:txBody>
      </p:sp>
      <p:sp>
        <p:nvSpPr>
          <p:cNvPr id="268" name="Shape 268"/>
          <p:cNvSpPr txBox="1">
            <a:spLocks noGrp="1"/>
          </p:cNvSpPr>
          <p:nvPr>
            <p:ph type="body" idx="1"/>
          </p:nvPr>
        </p:nvSpPr>
        <p:spPr>
          <a:xfrm>
            <a:off x="493025" y="1279250"/>
            <a:ext cx="7815600" cy="5292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0"/>
              </a:spcAft>
              <a:buClr>
                <a:srgbClr val="000000"/>
              </a:buClr>
              <a:buFont typeface="Palanquin"/>
            </a:pPr>
            <a:r>
              <a:rPr lang="en">
                <a:solidFill>
                  <a:srgbClr val="000000"/>
                </a:solidFill>
                <a:latin typeface="Palanquin"/>
                <a:ea typeface="Palanquin"/>
                <a:cs typeface="Palanquin"/>
                <a:sym typeface="Palanquin"/>
              </a:rPr>
              <a:t>We successfully categorized students’ data using the taxonomy, even beyond the sample (validation)</a:t>
            </a:r>
          </a:p>
        </p:txBody>
      </p:sp>
      <p:graphicFrame>
        <p:nvGraphicFramePr>
          <p:cNvPr id="269" name="Shape 269"/>
          <p:cNvGraphicFramePr/>
          <p:nvPr/>
        </p:nvGraphicFramePr>
        <p:xfrm>
          <a:off x="493025" y="2240788"/>
          <a:ext cx="3343050" cy="2133450"/>
        </p:xfrm>
        <a:graphic>
          <a:graphicData uri="http://schemas.openxmlformats.org/drawingml/2006/table">
            <a:tbl>
              <a:tblPr>
                <a:noFill/>
                <a:tableStyleId>{984F1EBD-2940-4A0C-8745-77959DB1F01D}</a:tableStyleId>
              </a:tblPr>
              <a:tblGrid>
                <a:gridCol w="515150">
                  <a:extLst>
                    <a:ext uri="{9D8B030D-6E8A-4147-A177-3AD203B41FA5}">
                      <a16:colId xmlns:a16="http://schemas.microsoft.com/office/drawing/2014/main" val="20000"/>
                    </a:ext>
                  </a:extLst>
                </a:gridCol>
                <a:gridCol w="706975">
                  <a:extLst>
                    <a:ext uri="{9D8B030D-6E8A-4147-A177-3AD203B41FA5}">
                      <a16:colId xmlns:a16="http://schemas.microsoft.com/office/drawing/2014/main" val="20001"/>
                    </a:ext>
                  </a:extLst>
                </a:gridCol>
                <a:gridCol w="706975">
                  <a:extLst>
                    <a:ext uri="{9D8B030D-6E8A-4147-A177-3AD203B41FA5}">
                      <a16:colId xmlns:a16="http://schemas.microsoft.com/office/drawing/2014/main" val="20002"/>
                    </a:ext>
                  </a:extLst>
                </a:gridCol>
                <a:gridCol w="706975">
                  <a:extLst>
                    <a:ext uri="{9D8B030D-6E8A-4147-A177-3AD203B41FA5}">
                      <a16:colId xmlns:a16="http://schemas.microsoft.com/office/drawing/2014/main" val="20003"/>
                    </a:ext>
                  </a:extLst>
                </a:gridCol>
                <a:gridCol w="706975">
                  <a:extLst>
                    <a:ext uri="{9D8B030D-6E8A-4147-A177-3AD203B41FA5}">
                      <a16:colId xmlns:a16="http://schemas.microsoft.com/office/drawing/2014/main" val="20004"/>
                    </a:ext>
                  </a:extLst>
                </a:gridCol>
              </a:tblGrid>
              <a:tr h="396200">
                <a:tc gridSpan="5">
                  <a:txBody>
                    <a:bodyPr/>
                    <a:lstStyle/>
                    <a:p>
                      <a:pPr lvl="0" algn="ctr" rtl="0">
                        <a:spcBef>
                          <a:spcPts val="0"/>
                        </a:spcBef>
                        <a:buNone/>
                      </a:pPr>
                      <a:r>
                        <a:rPr lang="en" b="1">
                          <a:latin typeface="Palanquin"/>
                          <a:ea typeface="Palanquin"/>
                          <a:cs typeface="Palanquin"/>
                          <a:sym typeface="Palanquin"/>
                        </a:rPr>
                        <a:t>student5</a:t>
                      </a:r>
                    </a:p>
                  </a:txBody>
                  <a:tcPr marL="91425" marR="91425" marT="91425" marB="91425" anchor="ctr">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28575" cap="flat" cmpd="sng">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0425">
                <a:tc>
                  <a:txBody>
                    <a:bodyPr/>
                    <a:lstStyle/>
                    <a:p>
                      <a:pPr lvl="0" algn="ctr" rtl="0">
                        <a:spcBef>
                          <a:spcPts val="0"/>
                        </a:spcBef>
                        <a:buNone/>
                      </a:pPr>
                      <a:r>
                        <a:rPr lang="en" sz="1200" b="1">
                          <a:solidFill>
                            <a:srgbClr val="FFFFFF"/>
                          </a:solidFill>
                          <a:latin typeface="Palanquin"/>
                          <a:ea typeface="Palanquin"/>
                          <a:cs typeface="Palanquin"/>
                          <a:sym typeface="Palanquin"/>
                        </a:rPr>
                        <a:t>Sess. #</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a:spcBef>
                          <a:spcPts val="0"/>
                        </a:spcBef>
                        <a:buNone/>
                      </a:pPr>
                      <a:r>
                        <a:rPr lang="en" sz="1200" b="1">
                          <a:solidFill>
                            <a:srgbClr val="FFFFFF"/>
                          </a:solidFill>
                          <a:latin typeface="Palanquin"/>
                          <a:ea typeface="Palanquin"/>
                          <a:cs typeface="Palanquin"/>
                          <a:sym typeface="Palanquin"/>
                        </a:rPr>
                        <a:t>Tests</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1F5DED"/>
                    </a:solidFill>
                  </a:tcPr>
                </a:tc>
                <a:tc>
                  <a:txBody>
                    <a:bodyPr/>
                    <a:lstStyle/>
                    <a:p>
                      <a:pPr lvl="0" algn="ctr">
                        <a:spcBef>
                          <a:spcPts val="0"/>
                        </a:spcBef>
                        <a:buNone/>
                      </a:pPr>
                      <a:r>
                        <a:rPr lang="en" sz="1200" b="1">
                          <a:solidFill>
                            <a:srgbClr val="FFFFFF"/>
                          </a:solidFill>
                          <a:latin typeface="Palanquin"/>
                          <a:ea typeface="Palanquin"/>
                          <a:cs typeface="Palanquin"/>
                          <a:sym typeface="Palanquin"/>
                        </a:rPr>
                        <a:t>Fxns</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1F5DED"/>
                    </a:solidFill>
                  </a:tcPr>
                </a:tc>
                <a:tc>
                  <a:txBody>
                    <a:bodyPr/>
                    <a:lstStyle/>
                    <a:p>
                      <a:pPr lvl="0" algn="ctr">
                        <a:spcBef>
                          <a:spcPts val="0"/>
                        </a:spcBef>
                        <a:buNone/>
                      </a:pPr>
                      <a:r>
                        <a:rPr lang="en" sz="1200" b="1">
                          <a:solidFill>
                            <a:srgbClr val="FFFFFF"/>
                          </a:solidFill>
                          <a:latin typeface="Palanquin"/>
                          <a:ea typeface="Palanquin"/>
                          <a:cs typeface="Palanquin"/>
                          <a:sym typeface="Palanquin"/>
                        </a:rPr>
                        <a:t>Decmp</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1F5DED"/>
                    </a:solidFill>
                  </a:tcPr>
                </a:tc>
                <a:tc>
                  <a:txBody>
                    <a:bodyPr/>
                    <a:lstStyle/>
                    <a:p>
                      <a:pPr lvl="0" algn="ctr">
                        <a:spcBef>
                          <a:spcPts val="0"/>
                        </a:spcBef>
                        <a:buNone/>
                      </a:pPr>
                      <a:r>
                        <a:rPr lang="en" sz="1200" b="1">
                          <a:solidFill>
                            <a:srgbClr val="FFFFFF"/>
                          </a:solidFill>
                          <a:latin typeface="Palanquin"/>
                          <a:ea typeface="Palanquin"/>
                          <a:cs typeface="Palanquin"/>
                          <a:sym typeface="Palanquin"/>
                        </a:rPr>
                        <a:t>FxnRep</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1F5DED"/>
                    </a:solidFill>
                  </a:tcPr>
                </a:tc>
                <a:extLst>
                  <a:ext uri="{0D108BD9-81ED-4DB2-BD59-A6C34878D82A}">
                    <a16:rowId xmlns:a16="http://schemas.microsoft.com/office/drawing/2014/main" val="10001"/>
                  </a:ext>
                </a:extLst>
              </a:tr>
              <a:tr h="356375">
                <a:tc>
                  <a:txBody>
                    <a:bodyPr/>
                    <a:lstStyle/>
                    <a:p>
                      <a:pPr lvl="0" algn="ctr" rtl="0">
                        <a:spcBef>
                          <a:spcPts val="0"/>
                        </a:spcBef>
                        <a:buNone/>
                      </a:pPr>
                      <a:r>
                        <a:rPr lang="en" b="1">
                          <a:solidFill>
                            <a:srgbClr val="FFFFFF"/>
                          </a:solidFill>
                          <a:latin typeface="Palanquin"/>
                          <a:ea typeface="Palanquin"/>
                          <a:cs typeface="Palanquin"/>
                          <a:sym typeface="Palanquin"/>
                        </a:rPr>
                        <a:t>1</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28575" cap="flat" cmpd="sng">
                      <a:solidFill>
                        <a:srgbClr val="FFFFFF"/>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9E9E9E"/>
                      </a:solidFill>
                      <a:prstDash val="solid"/>
                      <a:round/>
                      <a:headEnd type="none" w="med" len="med"/>
                      <a:tailEnd type="none" w="med" len="med"/>
                    </a:lnB>
                    <a:solidFill>
                      <a:srgbClr val="FFE699"/>
                    </a:solidFill>
                  </a:tcPr>
                </a:tc>
                <a:tc>
                  <a:txBody>
                    <a:bodyPr/>
                    <a:lstStyle/>
                    <a:p>
                      <a:pPr lvl="0" algn="ctr" rtl="0">
                        <a:spcBef>
                          <a:spcPts val="0"/>
                        </a:spcBef>
                        <a:buNone/>
                      </a:pPr>
                      <a:r>
                        <a:rPr lang="en">
                          <a:latin typeface="Palanquin"/>
                          <a:ea typeface="Palanquin"/>
                          <a:cs typeface="Palanquin"/>
                          <a:sym typeface="Palanquin"/>
                        </a:rPr>
                        <a:t>M</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9E9E9E"/>
                      </a:solidFill>
                      <a:prstDash val="solid"/>
                      <a:round/>
                      <a:headEnd type="none" w="med" len="med"/>
                      <a:tailEnd type="none" w="med" len="med"/>
                    </a:lnB>
                    <a:solidFill>
                      <a:srgbClr val="FFE699"/>
                    </a:solidFill>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9E9E9E"/>
                      </a:solidFill>
                      <a:prstDash val="solid"/>
                      <a:round/>
                      <a:headEnd type="none" w="med" len="med"/>
                      <a:tailEnd type="none" w="med" len="med"/>
                    </a:lnB>
                    <a:solidFill>
                      <a:srgbClr val="FFE699"/>
                    </a:solidFill>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9E9E9E"/>
                      </a:solidFill>
                      <a:prstDash val="solid"/>
                      <a:round/>
                      <a:headEnd type="none" w="med" len="med"/>
                      <a:tailEnd type="none" w="med" len="med"/>
                    </a:lnB>
                    <a:solidFill>
                      <a:srgbClr val="FFE699"/>
                    </a:solidFill>
                  </a:tcPr>
                </a:tc>
                <a:extLst>
                  <a:ext uri="{0D108BD9-81ED-4DB2-BD59-A6C34878D82A}">
                    <a16:rowId xmlns:a16="http://schemas.microsoft.com/office/drawing/2014/main" val="10002"/>
                  </a:ext>
                </a:extLst>
              </a:tr>
              <a:tr h="356375">
                <a:tc>
                  <a:txBody>
                    <a:bodyPr/>
                    <a:lstStyle/>
                    <a:p>
                      <a:pPr lvl="0" algn="ctr" rtl="0">
                        <a:spcBef>
                          <a:spcPts val="0"/>
                        </a:spcBef>
                        <a:buNone/>
                      </a:pPr>
                      <a:r>
                        <a:rPr lang="en" b="1">
                          <a:solidFill>
                            <a:srgbClr val="FFFFFF"/>
                          </a:solidFill>
                          <a:latin typeface="Palanquin"/>
                          <a:ea typeface="Palanquin"/>
                          <a:cs typeface="Palanquin"/>
                          <a:sym typeface="Palanquin"/>
                        </a:rPr>
                        <a:t>2</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28575" cap="flat" cmpd="sng">
                      <a:solidFill>
                        <a:srgbClr val="FFFFFF"/>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U</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56375">
                <a:tc>
                  <a:txBody>
                    <a:bodyPr/>
                    <a:lstStyle/>
                    <a:p>
                      <a:pPr lvl="0" algn="ctr" rtl="0">
                        <a:spcBef>
                          <a:spcPts val="0"/>
                        </a:spcBef>
                        <a:buNone/>
                      </a:pPr>
                      <a:r>
                        <a:rPr lang="en" b="1">
                          <a:solidFill>
                            <a:srgbClr val="FFFFFF"/>
                          </a:solidFill>
                          <a:latin typeface="Palanquin"/>
                          <a:ea typeface="Palanquin"/>
                          <a:cs typeface="Palanquin"/>
                          <a:sym typeface="Palanquin"/>
                        </a:rPr>
                        <a:t>3</a:t>
                      </a:r>
                    </a:p>
                  </a:txBody>
                  <a:tcPr marL="91425" marR="91425" marT="91425" marB="91425" anchor="ctr">
                    <a:lnL w="28575" cap="flat" cmpd="sng">
                      <a:solidFill>
                        <a:srgbClr val="FFFFFF"/>
                      </a:solidFill>
                      <a:prstDash val="solid"/>
                      <a:round/>
                      <a:headEnd type="none" w="med" len="med"/>
                      <a:tailEnd type="none" w="med" len="med"/>
                    </a:lnL>
                    <a:lnR w="28575" cap="flat" cmpd="sng">
                      <a:solidFill>
                        <a:srgbClr val="FFFFFF"/>
                      </a:solidFill>
                      <a:prstDash val="solid"/>
                      <a:round/>
                      <a:headEnd type="none" w="med" len="med"/>
                      <a:tailEnd type="none" w="med" len="med"/>
                    </a:lnR>
                    <a:lnT w="28575" cap="flat" cmpd="sng">
                      <a:solidFill>
                        <a:srgbClr val="FFFFFF"/>
                      </a:solidFill>
                      <a:prstDash val="solid"/>
                      <a:round/>
                      <a:headEnd type="none" w="med" len="med"/>
                      <a:tailEnd type="none" w="med" len="med"/>
                    </a:lnT>
                    <a:lnB w="28575" cap="flat" cmpd="sng">
                      <a:solidFill>
                        <a:srgbClr val="FFFFFF"/>
                      </a:solidFill>
                      <a:prstDash val="solid"/>
                      <a:round/>
                      <a:headEnd type="none" w="med" len="med"/>
                      <a:tailEnd type="none" w="med" len="med"/>
                    </a:lnB>
                    <a:solidFill>
                      <a:srgbClr val="1FEDAF"/>
                    </a:solidFill>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28575" cap="flat" cmpd="sng">
                      <a:solidFill>
                        <a:srgbClr val="FFFFFF"/>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R</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a:latin typeface="Palanquin"/>
                          <a:ea typeface="Palanquin"/>
                          <a:cs typeface="Palanquin"/>
                          <a:sym typeface="Palanquin"/>
                        </a:rPr>
                        <a:t>M</a:t>
                      </a:r>
                    </a:p>
                  </a:txBody>
                  <a:tcPr marL="91425" marR="91425" marT="91425" marB="91425" anchor="ctr">
                    <a:lnL w="9525" cap="flat" cmpd="sng">
                      <a:solidFill>
                        <a:srgbClr val="9E9E9E"/>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0" name="Shape 27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childTnLst>
                                </p:cTn>
                              </p:par>
                              <p:par>
                                <p:cTn id="8" presetID="10" presetClass="entr" presetSubtype="0" fill="hold"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par>
                                <p:cTn id="11" presetID="10" presetClass="entr" presetSubtype="0" fill="hold" nodeType="withEffect">
                                  <p:stCondLst>
                                    <p:cond delay="0"/>
                                  </p:stCondLst>
                                  <p:childTnLst>
                                    <p:set>
                                      <p:cBhvr>
                                        <p:cTn id="12" dur="1" fill="hold">
                                          <p:stCondLst>
                                            <p:cond delay="0"/>
                                          </p:stCondLst>
                                        </p:cTn>
                                        <p:tgtEl>
                                          <p:spTgt spid="267"/>
                                        </p:tgtEl>
                                        <p:attrNameLst>
                                          <p:attrName>style.visibility</p:attrName>
                                        </p:attrNameLst>
                                      </p:cBhvr>
                                      <p:to>
                                        <p:strVal val="visible"/>
                                      </p:to>
                                    </p:set>
                                    <p:animEffect transition="in" filter="fade">
                                      <p:cBhvr>
                                        <p:cTn id="13"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2484</Words>
  <Application>Microsoft Office PowerPoint</Application>
  <PresentationFormat>On-screen Show (16:9)</PresentationFormat>
  <Paragraphs>302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Inconsolata</vt:lpstr>
      <vt:lpstr>Palanquin</vt:lpstr>
      <vt:lpstr>Arial</vt:lpstr>
      <vt:lpstr>Simple Light</vt:lpstr>
      <vt:lpstr>Designing a Multi-Faceted SOLO Taxonomy to Track Program Design Skills Through an Entire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Multi-Faceted SOLO Taxonomy to Track Program Design Skills Through an Entire Course</dc:title>
  <dc:creator>Francisco Enrique Vicente Castro</dc:creator>
  <cp:lastModifiedBy>Francisco Enrique Vicente Castro</cp:lastModifiedBy>
  <cp:revision>3</cp:revision>
  <dcterms:modified xsi:type="dcterms:W3CDTF">2017-11-13T21:16:40Z</dcterms:modified>
</cp:coreProperties>
</file>