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36" r:id="rId3"/>
    <p:sldId id="333" r:id="rId4"/>
    <p:sldId id="338" r:id="rId5"/>
    <p:sldId id="311" r:id="rId6"/>
    <p:sldId id="339" r:id="rId7"/>
    <p:sldId id="341" r:id="rId8"/>
    <p:sldId id="340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78680" autoAdjust="0"/>
  </p:normalViewPr>
  <p:slideViewPr>
    <p:cSldViewPr snapToGrid="0" snapToObjects="1">
      <p:cViewPr varScale="1">
        <p:scale>
          <a:sx n="62" d="100"/>
          <a:sy n="62" d="100"/>
        </p:scale>
        <p:origin x="31" y="91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AE727-E1A1-C54D-A2AD-725E1C73A47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603B0-D892-A64A-B470-C8329828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Past studies on the Rainfall problem, which asks students to average non-negative values in a sequence, have shown that students produce programs with many errors or use solution structures that don't fit the problem well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This ties into prior work that shows that programmers retrieve and adapt solutions from similar problems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So, in this small study, we wanted to look at how much exposure students need to potential solution structures to be able to use them effectively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03B0-D892-A64A-B470-C83298280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1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For our study, we asked students to produce code for 2 to 3 plan composition problems as a pre-assessment, then gave them a 50 minute lecture on different plans for solving those problems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the post-assessment, we asked them to produce 2 structurally different solutions for a new set of problems, as well as preference rank the solutions they wrote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We wanted to see whether students can produce multiple different structures after a lecture and whether they prefer different structures than what they produced before the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03B0-D892-A64A-B470-C83298280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We had 3 sets of students in our study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Students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in an intro course using functional programming, but with significant prior programming experience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-novice were students in their second programming course but were novices in an earlier programming course that used functional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-expert were also in their second programming course but already had significant prior programming experience even before their first programming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03B0-D892-A64A-B470-C83298280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7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 here about</a:t>
            </a:r>
            <a:r>
              <a:rPr lang="en-US" baseline="0" dirty="0" smtClean="0"/>
              <a:t> parallels between the problems (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and windows of 3, processing </a:t>
            </a:r>
            <a:r>
              <a:rPr lang="en-US" baseline="0" dirty="0" err="1" smtClean="0"/>
              <a:t>sublists</a:t>
            </a:r>
            <a:r>
              <a:rPr lang="en-US" baseline="0" dirty="0" smtClean="0"/>
              <a:t>).  You could easily lose a lot of time here reading through all the problems – just review at high level. </a:t>
            </a:r>
            <a:endParaRPr lang="en-US" baseline="0" dirty="0" smtClean="0"/>
          </a:p>
          <a:p>
            <a:r>
              <a:rPr lang="en-US" baseline="0" dirty="0" smtClean="0"/>
              <a:t>==========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We game Rainfall as a pre-lecture problem, as well as Max-triple-length, which asks to find the longest length of 3 consecutive strings from a 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For the post lecture, we gave Data-Smoothing, which shares similar characteristics as Rainfall in terms of computing averages, and Max-triple-length, in terms of looking at 3-element windows of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We also had Adding-Machine in the pre-lecture, which asks to produce a list of sums until a sentinel pattern, and Earthquake-Monitor in the post-lecture, which shares characteristics with Max-Triple-Length in finding maximum values, and Adding-Machine in terminating computations at a sentinel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03B0-D892-A64A-B470-C83298280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need to remind what earthquake</a:t>
            </a:r>
            <a:r>
              <a:rPr lang="en-US" baseline="0" dirty="0" smtClean="0"/>
              <a:t> problem was. </a:t>
            </a:r>
            <a:r>
              <a:rPr lang="en-US" dirty="0" smtClean="0"/>
              <a:t>Remind that blue and white had experience before first</a:t>
            </a:r>
            <a:r>
              <a:rPr lang="en-US" baseline="0" dirty="0" smtClean="0"/>
              <a:t> course.  Note high incidence of no code in </a:t>
            </a:r>
            <a:r>
              <a:rPr lang="en-US" baseline="0" dirty="0" err="1" smtClean="0"/>
              <a:t>Bnovice</a:t>
            </a:r>
            <a:r>
              <a:rPr lang="en-US" baseline="0" dirty="0" smtClean="0"/>
              <a:t>.  Note high use of parsing in experienced students, and that novice students who did get somewhere more likely to try with a single </a:t>
            </a:r>
            <a:r>
              <a:rPr lang="en-US" baseline="0" dirty="0" smtClean="0"/>
              <a:t>traversal</a:t>
            </a:r>
          </a:p>
          <a:p>
            <a:r>
              <a:rPr lang="en-US" baseline="0" dirty="0" smtClean="0"/>
              <a:t>==========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I'll just show initial results for the Earthquake problem, which again asks to get the maximum sensor reading for each date from an interleaved list of dates and readings.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Here we found that students without any programming experience before the first course --- the black bar --- were mostly unable to write a solution for the 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Those who had prior experience and were in a course on functional programming --- the blue bar --- mostly did a Parse-first solution, where parsing means they went over the data in two passes, one to reshape the data, and one to process the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others did a Single-Traversal solution, where they went over the data in one pass and all tasks were interwoven in that single pass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some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-Expert students generally had more varied solutions, which suggest that students with more experience got more from the single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03B0-D892-A64A-B470-C83298280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terms of their preferences,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students had diverse preferences in solution structures in the post-assessment, even when their pre-assessment solutions only showed one solution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students also had a preference ranking question on the pre-assessment; They changed structure preferences between the pre- and post-assessments, but there was no clear pattern in their structure preferences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Overall, this suggests that the lecture got students to think about pros and cons of using certain solution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03B0-D892-A64A-B470-C83298280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Moving forward, we have the following open questions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How do we determine whether students can produce multiple solution structures in the pre-assessment?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Did the novices simply need more time and practice on planning? What king of additional exposure would they have needed to perform better?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What are the effects of different styles of languages? Would this have been an important factor in their ability to produce multiple solutions?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03B0-D892-A64A-B470-C83298280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2325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0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8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0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71E4-BDFD-804E-9B99-C5C41C9584C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4295-6F41-9D43-9D49-698B7853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6196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Impact of a Single Lecture on Program Plans in First-Year 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35" y="3689501"/>
            <a:ext cx="7520500" cy="188355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Francis Castro (WPI)</a:t>
            </a:r>
          </a:p>
          <a:p>
            <a:pPr algn="l"/>
            <a:r>
              <a:rPr lang="en-US" dirty="0" smtClean="0">
                <a:solidFill>
                  <a:schemeClr val="accent4"/>
                </a:solidFill>
              </a:rPr>
              <a:t>Shriram Krishnamurthi (Brown University)</a:t>
            </a:r>
          </a:p>
          <a:p>
            <a:pPr algn="l"/>
            <a:r>
              <a:rPr lang="en-US" dirty="0" smtClean="0">
                <a:solidFill>
                  <a:schemeClr val="accent4"/>
                </a:solidFill>
              </a:rPr>
              <a:t>Kathi Fisler (Brown University)</a:t>
            </a:r>
          </a:p>
        </p:txBody>
      </p:sp>
    </p:spTree>
    <p:extLst>
      <p:ext uri="{BB962C8B-B14F-4D97-AF65-F5344CB8AC3E}">
        <p14:creationId xmlns:p14="http://schemas.microsoft.com/office/powerpoint/2010/main" val="26381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880" y="472888"/>
            <a:ext cx="8606120" cy="149934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G</a:t>
            </a:r>
            <a:r>
              <a:rPr lang="en-US" sz="2800" dirty="0" smtClean="0"/>
              <a:t>iven the Rainfall problem (average non-negative numbers from a sequence), students often produce programs with many errors or non-viable structures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11294" y="2919879"/>
            <a:ext cx="6693649" cy="1182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3000" dirty="0" smtClean="0"/>
              <a:t>Research shows programmers retrieve and adapt solutions to “similar” problems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3880" y="5014630"/>
            <a:ext cx="7351060" cy="11825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 smtClean="0"/>
              <a:t>How much exposure do students need to potential solution structures?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35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169"/>
            <a:ext cx="8229600" cy="741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890680" y="1237127"/>
            <a:ext cx="5229412" cy="4138706"/>
            <a:chOff x="3914588" y="1255059"/>
            <a:chExt cx="5229412" cy="4138706"/>
          </a:xfrm>
        </p:grpSpPr>
        <p:sp>
          <p:nvSpPr>
            <p:cNvPr id="38" name="Rectangle 37"/>
            <p:cNvSpPr/>
            <p:nvPr/>
          </p:nvSpPr>
          <p:spPr>
            <a:xfrm>
              <a:off x="3914588" y="1255059"/>
              <a:ext cx="5229412" cy="41387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52900" y="1417638"/>
              <a:ext cx="3173506" cy="10343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6"/>
                  </a:solidFill>
                </a:rPr>
                <a:t>A plan-comp problem (e.g., Rainfall)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62507" y="2857809"/>
              <a:ext cx="1405964" cy="9701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6"/>
                  </a:solidFill>
                </a:rPr>
                <a:t>Solution #1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62707" y="2878729"/>
              <a:ext cx="1405964" cy="9701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6"/>
                  </a:solidFill>
                </a:rPr>
                <a:t>Solution #2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280835" y="2878729"/>
              <a:ext cx="1758577" cy="9701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6"/>
                  </a:solidFill>
                </a:rPr>
                <a:t>Preference ranking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50560" y="4258242"/>
              <a:ext cx="3167522" cy="100746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6"/>
                  </a:solidFill>
                </a:rPr>
                <a:t>Evaluate for structural differences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Straight Arrow Connector 28"/>
            <p:cNvCxnSpPr>
              <a:endCxn id="11" idx="0"/>
            </p:cNvCxnSpPr>
            <p:nvPr/>
          </p:nvCxnSpPr>
          <p:spPr>
            <a:xfrm flipH="1">
              <a:off x="4765489" y="2452006"/>
              <a:ext cx="897218" cy="405803"/>
            </a:xfrm>
            <a:prstGeom prst="straightConnector1">
              <a:avLst/>
            </a:prstGeom>
            <a:ln>
              <a:solidFill>
                <a:srgbClr val="66007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13" idx="0"/>
            </p:cNvCxnSpPr>
            <p:nvPr/>
          </p:nvCxnSpPr>
          <p:spPr>
            <a:xfrm flipH="1">
              <a:off x="6365689" y="2452006"/>
              <a:ext cx="73964" cy="426723"/>
            </a:xfrm>
            <a:prstGeom prst="straightConnector1">
              <a:avLst/>
            </a:prstGeom>
            <a:ln>
              <a:solidFill>
                <a:srgbClr val="66007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4" idx="0"/>
            </p:cNvCxnSpPr>
            <p:nvPr/>
          </p:nvCxnSpPr>
          <p:spPr>
            <a:xfrm>
              <a:off x="7068671" y="2452006"/>
              <a:ext cx="1091453" cy="426723"/>
            </a:xfrm>
            <a:prstGeom prst="straightConnector1">
              <a:avLst/>
            </a:prstGeom>
            <a:ln>
              <a:solidFill>
                <a:srgbClr val="66007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1" idx="2"/>
            </p:cNvCxnSpPr>
            <p:nvPr/>
          </p:nvCxnSpPr>
          <p:spPr>
            <a:xfrm>
              <a:off x="4765489" y="3827936"/>
              <a:ext cx="224864" cy="430306"/>
            </a:xfrm>
            <a:prstGeom prst="straightConnector1">
              <a:avLst/>
            </a:prstGeom>
            <a:ln>
              <a:solidFill>
                <a:srgbClr val="66007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2"/>
            </p:cNvCxnSpPr>
            <p:nvPr/>
          </p:nvCxnSpPr>
          <p:spPr>
            <a:xfrm flipH="1">
              <a:off x="6140824" y="3848856"/>
              <a:ext cx="224865" cy="409386"/>
            </a:xfrm>
            <a:prstGeom prst="straightConnector1">
              <a:avLst/>
            </a:prstGeom>
            <a:ln>
              <a:solidFill>
                <a:srgbClr val="66007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>
            <a:spLocks noGrp="1"/>
          </p:cNvSpPr>
          <p:nvPr>
            <p:ph sz="half" idx="1"/>
          </p:nvPr>
        </p:nvSpPr>
        <p:spPr>
          <a:xfrm>
            <a:off x="119529" y="1158556"/>
            <a:ext cx="3771151" cy="421727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Students produce code for 2-3 plan-comp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</a:t>
            </a:r>
            <a:r>
              <a:rPr lang="en-US" sz="2400" dirty="0" smtClean="0"/>
              <a:t>ive 50-minute lecture on different plans for those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Students produce two solutions for different plan-comp problems; preference rank them</a:t>
            </a:r>
            <a:endParaRPr lang="en-US" sz="2400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63069" y="5606363"/>
            <a:ext cx="8511990" cy="11825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 smtClean="0"/>
              <a:t>Can students produce multiple different structures after one lecture?  Do they prefer different structures than what they produced before the lecture?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0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169"/>
            <a:ext cx="8229600" cy="741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sz="half" idx="1"/>
          </p:nvPr>
        </p:nvSpPr>
        <p:spPr>
          <a:xfrm>
            <a:off x="119529" y="1158556"/>
            <a:ext cx="3771151" cy="421727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Students produce code for 2-3 plan-comp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</a:t>
            </a:r>
            <a:r>
              <a:rPr lang="en-US" sz="2400" dirty="0" smtClean="0"/>
              <a:t>ive 50-minute lecture on different plans for those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Students produce two solutions for different plan-comp problems; preference rank them</a:t>
            </a:r>
            <a:endParaRPr lang="en-US" sz="2400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63069" y="5606363"/>
            <a:ext cx="8511990" cy="11825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 smtClean="0"/>
              <a:t>Can students produce multiple different structures after one lecture?  Do they prefer different structures than what they produced before the lecture?</a:t>
            </a:r>
            <a:endParaRPr lang="en-US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153648" y="1191428"/>
            <a:ext cx="4721412" cy="4217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/>
              <a:t>CourseA</a:t>
            </a:r>
            <a:r>
              <a:rPr lang="en-US" sz="2400" dirty="0" smtClean="0"/>
              <a:t>: “intro” course (functional) for students with significant prior programming (often Java)</a:t>
            </a:r>
          </a:p>
          <a:p>
            <a:r>
              <a:rPr lang="en-US" sz="2400" b="1" dirty="0" err="1" smtClean="0"/>
              <a:t>CourseB-nov</a:t>
            </a:r>
            <a:r>
              <a:rPr lang="en-US" sz="2400" dirty="0" smtClean="0"/>
              <a:t>: students in a second course (Java) who were novices in first course (Racket)</a:t>
            </a:r>
          </a:p>
          <a:p>
            <a:r>
              <a:rPr lang="en-US" sz="2400" b="1" dirty="0" err="1" smtClean="0"/>
              <a:t>CourseB-exp</a:t>
            </a:r>
            <a:r>
              <a:rPr lang="en-US" sz="2400" dirty="0" smtClean="0"/>
              <a:t>: same course as B-</a:t>
            </a:r>
            <a:r>
              <a:rPr lang="en-US" sz="2400" dirty="0" err="1" smtClean="0"/>
              <a:t>nov</a:t>
            </a:r>
            <a:r>
              <a:rPr lang="en-US" sz="2400" dirty="0" smtClean="0"/>
              <a:t>, but significant prior programming before first course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87373" y="1290323"/>
            <a:ext cx="41359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rgbClr val="C0504D"/>
                </a:solidFill>
                <a:latin typeface="Trebuchet MS"/>
                <a:cs typeface="Trebuchet MS"/>
              </a:rPr>
              <a:t>Rainfall</a:t>
            </a:r>
            <a:r>
              <a:rPr lang="en-US" sz="2400" dirty="0">
                <a:latin typeface="Trebuchet MS"/>
                <a:cs typeface="Trebuchet MS"/>
              </a:rPr>
              <a:t>: compute average ignoring negatives; truncate at </a:t>
            </a:r>
            <a:r>
              <a:rPr lang="en-US" sz="2400" dirty="0" smtClean="0">
                <a:latin typeface="Trebuchet MS"/>
                <a:cs typeface="Trebuchet MS"/>
              </a:rPr>
              <a:t>sentinel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373" y="3082306"/>
            <a:ext cx="4135909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C0504D"/>
                </a:solidFill>
                <a:latin typeface="Trebuchet MS"/>
                <a:cs typeface="Trebuchet MS"/>
              </a:rPr>
              <a:t>Max Triple Length</a:t>
            </a:r>
            <a:r>
              <a:rPr lang="en-US" sz="2400" dirty="0">
                <a:latin typeface="Trebuchet MS"/>
                <a:cs typeface="Trebuchet MS"/>
              </a:rPr>
              <a:t>: find longest length of 3 consecutive strings in list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5765" y="1175434"/>
            <a:ext cx="4037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504D"/>
                </a:solidFill>
                <a:latin typeface="Trebuchet MS"/>
                <a:cs typeface="Trebuchet MS"/>
              </a:rPr>
              <a:t>Data Smoothing</a:t>
            </a:r>
            <a:r>
              <a:rPr lang="en-US" sz="2400" dirty="0" smtClean="0">
                <a:latin typeface="Trebuchet MS"/>
                <a:cs typeface="Trebuchet MS"/>
              </a:rPr>
              <a:t>: given list of numbers, produce list of averages of each </a:t>
            </a:r>
            <a:r>
              <a:rPr lang="en-US" sz="2400" dirty="0" err="1" smtClean="0">
                <a:latin typeface="Trebuchet MS"/>
                <a:cs typeface="Trebuchet MS"/>
              </a:rPr>
              <a:t>sublist</a:t>
            </a:r>
            <a:r>
              <a:rPr lang="en-US" sz="2400" dirty="0" smtClean="0">
                <a:latin typeface="Trebuchet MS"/>
                <a:cs typeface="Trebuchet MS"/>
              </a:rPr>
              <a:t> of 3</a:t>
            </a:r>
            <a:r>
              <a:rPr lang="en-US" sz="2400" dirty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consecutive elements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85765" y="3494304"/>
            <a:ext cx="403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504D"/>
                </a:solidFill>
                <a:latin typeface="Trebuchet MS"/>
                <a:cs typeface="Trebuchet MS"/>
              </a:rPr>
              <a:t>Earthquake Monitor</a:t>
            </a:r>
            <a:r>
              <a:rPr lang="en-US" sz="2400" dirty="0" smtClean="0">
                <a:latin typeface="Trebuchet MS"/>
                <a:cs typeface="Trebuchet MS"/>
              </a:rPr>
              <a:t>: given list interleaved dates and sensor readings, produce list of max reading on each date in given month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7373" y="4865896"/>
            <a:ext cx="42787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rgbClr val="C0504D"/>
                </a:solidFill>
                <a:latin typeface="Trebuchet MS"/>
                <a:cs typeface="Trebuchet MS"/>
              </a:rPr>
              <a:t>Adding Machine</a:t>
            </a:r>
            <a:r>
              <a:rPr lang="en-US" sz="2400" dirty="0">
                <a:latin typeface="Trebuchet MS"/>
                <a:cs typeface="Trebuchet MS"/>
              </a:rPr>
              <a:t>: produce list of sums of </a:t>
            </a:r>
            <a:r>
              <a:rPr lang="en-US" sz="2400" dirty="0" err="1">
                <a:latin typeface="Trebuchet MS"/>
                <a:cs typeface="Trebuchet MS"/>
              </a:rPr>
              <a:t>sublists</a:t>
            </a:r>
            <a:r>
              <a:rPr lang="en-US" sz="2400" dirty="0">
                <a:latin typeface="Trebuchet MS"/>
                <a:cs typeface="Trebuchet MS"/>
              </a:rPr>
              <a:t> as separated by zeros; stop at two consecutive zeros</a:t>
            </a:r>
          </a:p>
          <a:p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63177" y="289264"/>
            <a:ext cx="3600824" cy="6819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Pre Lecture Problems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85765" y="292253"/>
            <a:ext cx="3812989" cy="6819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Post Lecture Problems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3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Taste of the Findings -- Earthquake</a:t>
            </a:r>
            <a:endParaRPr lang="en-US" dirty="0"/>
          </a:p>
        </p:txBody>
      </p:sp>
      <p:pic>
        <p:nvPicPr>
          <p:cNvPr id="5" name="Picture 4" descr="earthquake-all-solu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0" y="1255060"/>
            <a:ext cx="7697693" cy="5498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6001" y="2614706"/>
            <a:ext cx="6305176" cy="776941"/>
          </a:xfrm>
          <a:prstGeom prst="rect">
            <a:avLst/>
          </a:prstGeom>
          <a:solidFill>
            <a:srgbClr val="FFFF00">
              <a:alpha val="17000"/>
            </a:srgbClr>
          </a:solidFill>
          <a:ln w="381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1" y="1990165"/>
            <a:ext cx="6305176" cy="776941"/>
          </a:xfrm>
          <a:prstGeom prst="rect">
            <a:avLst/>
          </a:prstGeom>
          <a:solidFill>
            <a:srgbClr val="FFFF00">
              <a:alpha val="17000"/>
            </a:srgbClr>
          </a:solidFill>
          <a:ln w="381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1" y="1377577"/>
            <a:ext cx="6305176" cy="776941"/>
          </a:xfrm>
          <a:prstGeom prst="rect">
            <a:avLst/>
          </a:prstGeom>
          <a:solidFill>
            <a:srgbClr val="FFFF00">
              <a:alpha val="17000"/>
            </a:srgbClr>
          </a:solidFill>
          <a:ln w="381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2962" y="5223806"/>
            <a:ext cx="7351060" cy="11825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Suggests students with more experience get more from the single lecture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6125884" y="2767107"/>
            <a:ext cx="2868704" cy="1057834"/>
          </a:xfrm>
          <a:prstGeom prst="wedgeRoundRectCallout">
            <a:avLst>
              <a:gd name="adj1" fmla="val -51994"/>
              <a:gd name="adj2" fmla="val -8461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Two passes over data, one to reshape, one to process</a:t>
            </a:r>
            <a:endParaRPr lang="en-US" sz="2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125884" y="1030941"/>
            <a:ext cx="2868704" cy="806824"/>
          </a:xfrm>
          <a:prstGeom prst="wedgeRoundRectCallout">
            <a:avLst>
              <a:gd name="adj1" fmla="val -63452"/>
              <a:gd name="adj2" fmla="val 489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O</a:t>
            </a:r>
            <a:r>
              <a:rPr lang="en-US" sz="2200" dirty="0" smtClean="0"/>
              <a:t>ne pass over data, all tasks interwoven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258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Taste of the Findings --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98153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CourseB</a:t>
            </a:r>
            <a:r>
              <a:rPr lang="en-US" sz="2800" dirty="0" smtClean="0"/>
              <a:t>: Students preferred diverse solution structures in post, despite all using a single-traversal structure in Rainfall in initial assignment</a:t>
            </a:r>
          </a:p>
          <a:p>
            <a:endParaRPr lang="en-US" sz="2800" dirty="0" smtClean="0"/>
          </a:p>
          <a:p>
            <a:r>
              <a:rPr lang="en-US" sz="2800" b="1" dirty="0" err="1" smtClean="0"/>
              <a:t>CourseA</a:t>
            </a:r>
            <a:r>
              <a:rPr lang="en-US" sz="2800" dirty="0" smtClean="0"/>
              <a:t>: Had a preference ranking question on pre-assessment (on solutions we provided).  No clear pattern in structure preferences between pre and post; many students changed preferences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2962" y="5498353"/>
            <a:ext cx="7351060" cy="11825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dirty="0" smtClean="0">
                <a:solidFill>
                  <a:schemeClr val="bg1"/>
                </a:solidFill>
              </a:rPr>
              <a:t>Suggests single lecture does get students thinking about different solution structures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6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How can we determine whether students can produce multiple solution structures in the pre-assessment? (no vocabulary to describe goal)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What kind of additional exposure would the novices have needed to perform better?  More time discussing planning, more programs written?</a:t>
            </a:r>
          </a:p>
          <a:p>
            <a:endParaRPr lang="en-US" sz="2800" dirty="0" smtClean="0"/>
          </a:p>
          <a:p>
            <a:r>
              <a:rPr lang="en-US" sz="2800" dirty="0" smtClean="0"/>
              <a:t>Was exposure to different styles of languages an important factor?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14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25292</TotalTime>
  <Words>790</Words>
  <Application>Microsoft Office PowerPoint</Application>
  <PresentationFormat>On-screen Show (4:3)</PresentationFormat>
  <Paragraphs>67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Candara</vt:lpstr>
      <vt:lpstr>Arial</vt:lpstr>
      <vt:lpstr>Office Theme</vt:lpstr>
      <vt:lpstr>The Impact of a Single Lecture on Program Plans in First-Year CS</vt:lpstr>
      <vt:lpstr>PowerPoint Presentation</vt:lpstr>
      <vt:lpstr>Study Design</vt:lpstr>
      <vt:lpstr>Study Design</vt:lpstr>
      <vt:lpstr>PowerPoint Presentation</vt:lpstr>
      <vt:lpstr>Taste of the Findings -- Earthquake</vt:lpstr>
      <vt:lpstr>Taste of the Findings -- Preferences</vt:lpstr>
      <vt:lpstr>Some Open Questions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Recrring Rainfall Problem</dc:title>
  <dc:creator>Kathi Fisler</dc:creator>
  <cp:lastModifiedBy>Francisco Enrique Vicente Castro</cp:lastModifiedBy>
  <cp:revision>423</cp:revision>
  <dcterms:created xsi:type="dcterms:W3CDTF">2014-07-29T19:34:47Z</dcterms:created>
  <dcterms:modified xsi:type="dcterms:W3CDTF">2017-11-13T20:39:37Z</dcterms:modified>
</cp:coreProperties>
</file>