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85" r:id="rId11"/>
    <p:sldId id="268" r:id="rId12"/>
    <p:sldId id="282" r:id="rId13"/>
    <p:sldId id="270" r:id="rId14"/>
    <p:sldId id="271" r:id="rId15"/>
    <p:sldId id="273" r:id="rId16"/>
    <p:sldId id="274" r:id="rId17"/>
    <p:sldId id="283" r:id="rId18"/>
    <p:sldId id="275" r:id="rId19"/>
    <p:sldId id="276" r:id="rId20"/>
    <p:sldId id="27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6" y="194061"/>
            <a:ext cx="10689336" cy="1825096"/>
          </a:xfrm>
        </p:spPr>
        <p:txBody>
          <a:bodyPr/>
          <a:lstStyle/>
          <a:p>
            <a:pPr algn="ctr"/>
            <a:r>
              <a:rPr lang="es-CO" b="1" dirty="0"/>
              <a:t>Proyecto final de minería de datos</a:t>
            </a:r>
            <a:endParaRPr lang="en-U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864109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" y="3924813"/>
            <a:ext cx="6565392" cy="1159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200" dirty="0"/>
              <a:t>Francisco soto flores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200" dirty="0"/>
              <a:t>Nelson hancco quispe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74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9903" y="247258"/>
            <a:ext cx="7704460" cy="493406"/>
          </a:xfrm>
        </p:spPr>
        <p:txBody>
          <a:bodyPr>
            <a:normAutofit fontScale="90000"/>
          </a:bodyPr>
          <a:lstStyle/>
          <a:p>
            <a:pPr algn="l"/>
            <a:r>
              <a:rPr lang="es-ES" b="1" i="0" dirty="0">
                <a:effectLst/>
                <a:latin typeface="Algerian" panose="04020705040A02060702" pitchFamily="82" charset="0"/>
              </a:rPr>
              <a:t>Modelamiento y evaluación</a:t>
            </a:r>
            <a:endParaRPr lang="es-ES" b="0" i="0" dirty="0">
              <a:effectLst/>
              <a:latin typeface="Algerian" panose="04020705040A02060702" pitchFamily="82" charset="0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8D5269-4A37-4FA2-8B05-DC6CADBC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3" y="2030445"/>
            <a:ext cx="7537361" cy="20938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D7076E-8EC9-4068-8DFF-A41981BAAA79}"/>
              </a:ext>
            </a:extLst>
          </p:cNvPr>
          <p:cNvSpPr txBox="1"/>
          <p:nvPr/>
        </p:nvSpPr>
        <p:spPr>
          <a:xfrm>
            <a:off x="287015" y="1637491"/>
            <a:ext cx="3337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PREPARACION DE DATOS</a:t>
            </a:r>
            <a:endParaRPr lang="en-US" sz="700" dirty="0">
              <a:latin typeface="Algerian" panose="04020705040A02060702" pitchFamily="82" charset="0"/>
            </a:endParaRP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DD4FFA2B-638E-4C83-BF96-0A35783F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303" y="4124325"/>
            <a:ext cx="4046571" cy="26479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0" name="Imagen 9" descr="Texto, Tabla&#10;&#10;Descripción generada automáticamente">
            <a:extLst>
              <a:ext uri="{FF2B5EF4-FFF2-40B4-BE49-F238E27FC236}">
                <a16:creationId xmlns:a16="http://schemas.microsoft.com/office/drawing/2014/main" id="{537AB264-ACBE-42BE-B125-6FCED392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47" y="3829050"/>
            <a:ext cx="4046571" cy="29432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5C95C9B-B2CC-40E5-BC49-61C7E78692F6}"/>
              </a:ext>
            </a:extLst>
          </p:cNvPr>
          <p:cNvSpPr txBox="1"/>
          <p:nvPr/>
        </p:nvSpPr>
        <p:spPr>
          <a:xfrm>
            <a:off x="128632" y="999196"/>
            <a:ext cx="3654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ÁRBOL DE DECISION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393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BF67854-3BB9-4023-9F7C-09654C13B46B}"/>
              </a:ext>
            </a:extLst>
          </p:cNvPr>
          <p:cNvSpPr txBox="1"/>
          <p:nvPr/>
        </p:nvSpPr>
        <p:spPr>
          <a:xfrm>
            <a:off x="261610" y="257754"/>
            <a:ext cx="4985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Eliminamos variables </a:t>
            </a:r>
            <a:r>
              <a:rPr lang="en-US" sz="2000" b="1" dirty="0" smtClean="0"/>
              <a:t>irrelevantes</a:t>
            </a:r>
            <a:endParaRPr lang="en-US" sz="700" dirty="0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360EBFF8-4028-4FCA-A612-43545D0D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9" y="709383"/>
            <a:ext cx="4335651" cy="269218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F6E3E7D-1D1C-4B78-8FC0-3FCE7659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68" y="3589020"/>
            <a:ext cx="3921543" cy="312724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6" name="Imagen 1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CAACDEB-42E7-4E75-9108-3C2516AC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6" y="493776"/>
            <a:ext cx="5952744" cy="619048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9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37D8A56D-9854-4FEF-BF49-3E287F02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" y="338586"/>
            <a:ext cx="7294189" cy="245517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FD35F60-D5C5-4831-9C36-3BA669E2F1CD}"/>
              </a:ext>
            </a:extLst>
          </p:cNvPr>
          <p:cNvSpPr txBox="1"/>
          <p:nvPr/>
        </p:nvSpPr>
        <p:spPr>
          <a:xfrm>
            <a:off x="68092" y="2993816"/>
            <a:ext cx="3452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Division de datos 70-30</a:t>
            </a:r>
            <a:endParaRPr lang="es-CO" sz="2000" dirty="0"/>
          </a:p>
        </p:txBody>
      </p:sp>
      <p:pic>
        <p:nvPicPr>
          <p:cNvPr id="9" name="Imagen 8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580BC40E-551F-4063-B472-DB9D79B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7"/>
          <a:stretch/>
        </p:blipFill>
        <p:spPr>
          <a:xfrm>
            <a:off x="458854" y="3393926"/>
            <a:ext cx="5182994" cy="332691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7AAF914-1DA4-4BC0-9BE8-2AEA7E3F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970" y="3393927"/>
            <a:ext cx="5190486" cy="332691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440" y="5135107"/>
            <a:ext cx="2121408" cy="9182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218" y="4088039"/>
            <a:ext cx="2412238" cy="8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9FA2BA-76FA-48C0-AAC2-287F3271CB65}"/>
              </a:ext>
            </a:extLst>
          </p:cNvPr>
          <p:cNvSpPr txBox="1"/>
          <p:nvPr/>
        </p:nvSpPr>
        <p:spPr>
          <a:xfrm>
            <a:off x="300686" y="273243"/>
            <a:ext cx="3320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Aprendizaje del modelo</a:t>
            </a:r>
            <a:endParaRPr lang="es-CO" sz="2000" dirty="0"/>
          </a:p>
        </p:txBody>
      </p:sp>
      <p:pic>
        <p:nvPicPr>
          <p:cNvPr id="8" name="Imagen 7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0E6BFC1-9F7A-4A04-B405-E65AEC73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6" y="673353"/>
            <a:ext cx="9250752" cy="1588561"/>
          </a:xfrm>
          <a:prstGeom prst="rect">
            <a:avLst/>
          </a:prstGeom>
          <a:ln w="38100">
            <a:noFill/>
          </a:ln>
        </p:spPr>
      </p:pic>
      <p:pic>
        <p:nvPicPr>
          <p:cNvPr id="12" name="Imagen 11" descr="Escala de tiempo&#10;&#10;Descripción generada automáticamente">
            <a:extLst>
              <a:ext uri="{FF2B5EF4-FFF2-40B4-BE49-F238E27FC236}">
                <a16:creationId xmlns:a16="http://schemas.microsoft.com/office/drawing/2014/main" id="{DD41E033-2E94-4072-A1D6-EB789D8B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6" y="2362498"/>
            <a:ext cx="5858328" cy="2502110"/>
          </a:xfrm>
          <a:prstGeom prst="rect">
            <a:avLst/>
          </a:prstGeom>
          <a:ln w="28575"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0687" t="7532" r="15322" b="15702"/>
          <a:stretch/>
        </p:blipFill>
        <p:spPr>
          <a:xfrm>
            <a:off x="6880830" y="2421934"/>
            <a:ext cx="1490472" cy="96926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8" y="4672584"/>
            <a:ext cx="4166627" cy="201406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666" y="4672584"/>
            <a:ext cx="7424989" cy="201406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5" name="Elipse 14"/>
          <p:cNvSpPr/>
          <p:nvPr/>
        </p:nvSpPr>
        <p:spPr>
          <a:xfrm>
            <a:off x="515040" y="2574596"/>
            <a:ext cx="1112592" cy="534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2432303" y="2321350"/>
            <a:ext cx="594361" cy="370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3026664" y="2595057"/>
            <a:ext cx="2578608" cy="623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026664" y="2506516"/>
            <a:ext cx="3854166" cy="33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7" idx="5"/>
          </p:cNvCxnSpPr>
          <p:nvPr/>
        </p:nvCxnSpPr>
        <p:spPr>
          <a:xfrm>
            <a:off x="5227644" y="3126836"/>
            <a:ext cx="1346892" cy="1445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115568" y="3108960"/>
            <a:ext cx="374904" cy="1463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3108960" y="969264"/>
            <a:ext cx="3877056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5999DF3-DD09-4F28-8A7D-22973D5EDCC7}"/>
              </a:ext>
            </a:extLst>
          </p:cNvPr>
          <p:cNvSpPr txBox="1"/>
          <p:nvPr/>
        </p:nvSpPr>
        <p:spPr>
          <a:xfrm>
            <a:off x="265352" y="142834"/>
            <a:ext cx="7433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 smtClean="0">
                <a:effectLst/>
              </a:rPr>
              <a:t>EVALUACIÓN </a:t>
            </a:r>
            <a:r>
              <a:rPr lang="es-ES" sz="2000" b="1" i="0" dirty="0">
                <a:effectLst/>
              </a:rPr>
              <a:t>DE MODELO SOBRE EL CONJUNTO DE PRUEBA</a:t>
            </a:r>
            <a:endParaRPr lang="es-CO" sz="2000" dirty="0"/>
          </a:p>
        </p:txBody>
      </p:sp>
      <p:pic>
        <p:nvPicPr>
          <p:cNvPr id="13" name="Imagen 1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56ED482-898D-4CFA-B3BB-9567FF51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9"/>
          <a:stretch/>
        </p:blipFill>
        <p:spPr>
          <a:xfrm>
            <a:off x="279156" y="1389888"/>
            <a:ext cx="4571661" cy="434091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DB004AC9-0E2D-4267-B95E-630B64141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2"/>
          <a:stretch/>
        </p:blipFill>
        <p:spPr>
          <a:xfrm>
            <a:off x="5851584" y="1389888"/>
            <a:ext cx="5138969" cy="172288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0EE924-CCDB-4F4D-997D-1C014C0686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3"/>
          <a:stretch/>
        </p:blipFill>
        <p:spPr>
          <a:xfrm>
            <a:off x="5851584" y="3760400"/>
            <a:ext cx="5690185" cy="2907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999DF3-DD09-4F28-8A7D-22973D5EDCC7}"/>
              </a:ext>
            </a:extLst>
          </p:cNvPr>
          <p:cNvSpPr txBox="1"/>
          <p:nvPr/>
        </p:nvSpPr>
        <p:spPr>
          <a:xfrm>
            <a:off x="265352" y="818782"/>
            <a:ext cx="3136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 smtClean="0">
                <a:effectLst/>
              </a:rPr>
              <a:t>MATRIZ DE CONFUSIÓN</a:t>
            </a:r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999DF3-DD09-4F28-8A7D-22973D5EDCC7}"/>
              </a:ext>
            </a:extLst>
          </p:cNvPr>
          <p:cNvSpPr txBox="1"/>
          <p:nvPr/>
        </p:nvSpPr>
        <p:spPr>
          <a:xfrm>
            <a:off x="5767247" y="876236"/>
            <a:ext cx="5047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 smtClean="0"/>
              <a:t>PRECISICÓN, RECALL,F1 Y EXACTITUD</a:t>
            </a:r>
            <a:endParaRPr lang="es-CO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999DF3-DD09-4F28-8A7D-22973D5EDCC7}"/>
              </a:ext>
            </a:extLst>
          </p:cNvPr>
          <p:cNvSpPr txBox="1"/>
          <p:nvPr/>
        </p:nvSpPr>
        <p:spPr>
          <a:xfrm>
            <a:off x="5767247" y="3296282"/>
            <a:ext cx="1986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 smtClean="0"/>
              <a:t>CURVA ROC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9368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D01FE-3D48-4C72-8AD7-3C7BEB45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05" y="226538"/>
            <a:ext cx="2313195" cy="5584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latin typeface="+mn-lt"/>
              </a:rPr>
              <a:t>MODELO KNN</a:t>
            </a:r>
            <a:endParaRPr lang="es-CO" sz="2400" dirty="0">
              <a:latin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EC6D64-4F09-4E70-9EAE-4C4C839D1159}"/>
              </a:ext>
            </a:extLst>
          </p:cNvPr>
          <p:cNvSpPr txBox="1"/>
          <p:nvPr/>
        </p:nvSpPr>
        <p:spPr>
          <a:xfrm>
            <a:off x="357356" y="929806"/>
            <a:ext cx="304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effectLst/>
                <a:latin typeface="Roboto" panose="02000000000000000000" pitchFamily="2" charset="0"/>
              </a:rPr>
              <a:t>PREPARACION DE DATOS</a:t>
            </a:r>
            <a:endParaRPr lang="es-CO" dirty="0"/>
          </a:p>
        </p:txBody>
      </p:sp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1CCFDAE7-A9AE-4807-B3B7-EECC10F9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" y="1444006"/>
            <a:ext cx="8567188" cy="21678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BDE5E66-1644-45BC-9BD2-F086308E1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8" y="3683595"/>
            <a:ext cx="3328415" cy="30918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F2170DC-EE49-42B2-AD4C-C9F34061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896" y="3683596"/>
            <a:ext cx="4274320" cy="309186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7740896" y="6355080"/>
            <a:ext cx="4274320" cy="1737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315968" y="6270498"/>
            <a:ext cx="3376672" cy="194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A80518-D20C-454F-B959-C9CA8526744E}"/>
              </a:ext>
            </a:extLst>
          </p:cNvPr>
          <p:cNvSpPr txBox="1"/>
          <p:nvPr/>
        </p:nvSpPr>
        <p:spPr>
          <a:xfrm>
            <a:off x="188739" y="170484"/>
            <a:ext cx="4310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 smtClean="0"/>
              <a:t>Elim</a:t>
            </a:r>
            <a:r>
              <a:rPr lang="es-CO" sz="2000" b="1" dirty="0" smtClean="0"/>
              <a:t>inamos variables irrelevantes</a:t>
            </a:r>
            <a:endParaRPr lang="es-CO" sz="2000" dirty="0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CC122BB-C3DC-4709-B589-04E5B8EE1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8"/>
          <a:stretch/>
        </p:blipFill>
        <p:spPr>
          <a:xfrm>
            <a:off x="287307" y="570595"/>
            <a:ext cx="8856693" cy="17519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A2CF341-E9DC-4AE5-B06F-16D5D787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9" y="2405424"/>
            <a:ext cx="4668741" cy="39398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051C507-A0DE-4111-A891-F941C7A2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33" y="2898648"/>
            <a:ext cx="5949419" cy="38862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8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76030A8-FFC2-4A1A-9220-10EF48A7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9" y="156089"/>
            <a:ext cx="8156448" cy="217563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0E6BCF-DF5C-4F23-B4DA-B9BED80CE1EE}"/>
              </a:ext>
            </a:extLst>
          </p:cNvPr>
          <p:cNvSpPr txBox="1"/>
          <p:nvPr/>
        </p:nvSpPr>
        <p:spPr>
          <a:xfrm>
            <a:off x="338329" y="2664628"/>
            <a:ext cx="2519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effectLst/>
                <a:latin typeface="Roboto" panose="02000000000000000000" pitchFamily="2" charset="0"/>
              </a:rPr>
              <a:t>DIVISION 70-30</a:t>
            </a:r>
            <a:endParaRPr lang="es-CO" sz="2000" dirty="0"/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CC73D631-FF93-45CA-8EAA-A7694154B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3" b="2714"/>
          <a:stretch/>
        </p:blipFill>
        <p:spPr>
          <a:xfrm>
            <a:off x="1196232" y="3064738"/>
            <a:ext cx="7051655" cy="36469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1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7BB09D-19F6-426A-A685-A58F970B8F42}"/>
              </a:ext>
            </a:extLst>
          </p:cNvPr>
          <p:cNvSpPr txBox="1"/>
          <p:nvPr/>
        </p:nvSpPr>
        <p:spPr>
          <a:xfrm>
            <a:off x="132542" y="134629"/>
            <a:ext cx="3634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effectLst/>
                <a:latin typeface="Roboto" panose="02000000000000000000" pitchFamily="2" charset="0"/>
              </a:rPr>
              <a:t>APRENDIZAJE DEL MODELO</a:t>
            </a:r>
            <a:endParaRPr lang="es-CO" sz="2000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5401EC-3421-43F2-9914-F0E824C2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6" y="659876"/>
            <a:ext cx="8194180" cy="21016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4608576" y="978408"/>
            <a:ext cx="3730752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3A8F25-08B2-45AE-A120-7A4870C82CD3}"/>
              </a:ext>
            </a:extLst>
          </p:cNvPr>
          <p:cNvSpPr txBox="1"/>
          <p:nvPr/>
        </p:nvSpPr>
        <p:spPr>
          <a:xfrm>
            <a:off x="120165" y="3350480"/>
            <a:ext cx="3412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 smtClean="0">
                <a:effectLst/>
              </a:rPr>
              <a:t>EVALUACIÓN </a:t>
            </a:r>
            <a:r>
              <a:rPr lang="es-CO" sz="2000" b="1" i="0" dirty="0">
                <a:effectLst/>
              </a:rPr>
              <a:t>DE MODELO</a:t>
            </a:r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A8F25-08B2-45AE-A120-7A4870C82CD3}"/>
              </a:ext>
            </a:extLst>
          </p:cNvPr>
          <p:cNvSpPr txBox="1"/>
          <p:nvPr/>
        </p:nvSpPr>
        <p:spPr>
          <a:xfrm>
            <a:off x="243479" y="3869067"/>
            <a:ext cx="3412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 smtClean="0"/>
              <a:t>MATRIZ DE CONFUSIÓN</a:t>
            </a:r>
            <a:endParaRPr lang="es-CO" sz="2000" b="1" dirty="0"/>
          </a:p>
        </p:txBody>
      </p:sp>
      <p:pic>
        <p:nvPicPr>
          <p:cNvPr id="10" name="Imagen 9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40F68B5-87FF-4665-A7CC-3C6E4097F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8"/>
          <a:stretch/>
        </p:blipFill>
        <p:spPr>
          <a:xfrm>
            <a:off x="3533076" y="3080020"/>
            <a:ext cx="4943412" cy="362253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8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CF8B98AD-9A51-4145-925E-9B7FB284A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5"/>
          <a:stretch/>
        </p:blipFill>
        <p:spPr>
          <a:xfrm>
            <a:off x="347154" y="967900"/>
            <a:ext cx="5578158" cy="26517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96BB41F-FC22-4F61-A51B-E65DB0ECE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1"/>
          <a:stretch/>
        </p:blipFill>
        <p:spPr>
          <a:xfrm>
            <a:off x="6007608" y="3282696"/>
            <a:ext cx="5979207" cy="32918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F3A8F25-08B2-45AE-A120-7A4870C82CD3}"/>
              </a:ext>
            </a:extLst>
          </p:cNvPr>
          <p:cNvSpPr txBox="1"/>
          <p:nvPr/>
        </p:nvSpPr>
        <p:spPr>
          <a:xfrm>
            <a:off x="347154" y="287240"/>
            <a:ext cx="4982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 smtClean="0"/>
              <a:t>PRECISIÓN, RECALL, F1 Y EXACTITUD</a:t>
            </a:r>
            <a:endParaRPr lang="es-CO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3A8F25-08B2-45AE-A120-7A4870C82CD3}"/>
              </a:ext>
            </a:extLst>
          </p:cNvPr>
          <p:cNvSpPr txBox="1"/>
          <p:nvPr/>
        </p:nvSpPr>
        <p:spPr>
          <a:xfrm>
            <a:off x="7360602" y="2531337"/>
            <a:ext cx="2259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smtClean="0"/>
              <a:t>CURVA ROC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5340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96" y="176871"/>
            <a:ext cx="6550152" cy="735243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Entendimiento del negocio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2796" y="1316736"/>
            <a:ext cx="3118104" cy="23774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Descripción del negocio 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El conjunto de datos contiene propiedades físico-químicas relacionadas con la variante tinto del vino. La variable de salida predice la calidad del vino. 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85644" y="4503420"/>
            <a:ext cx="3512820" cy="16687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Objetivo de la minería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determinar qué propiedades físico-químicas hacen que un vino tinto sea “bueno” o “malo”. 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899660" y="1316736"/>
            <a:ext cx="3293364" cy="2377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Descripción del problema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Que propiedades físico-químicas hacen que un vino tinto sea de mejor calidad.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663FD-33B3-4460-93FB-11F0ED2B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37" y="225017"/>
            <a:ext cx="2788920" cy="369332"/>
          </a:xfrm>
        </p:spPr>
        <p:txBody>
          <a:bodyPr>
            <a:noAutofit/>
          </a:bodyPr>
          <a:lstStyle/>
          <a:p>
            <a:pPr algn="l"/>
            <a:r>
              <a:rPr lang="es-ES" sz="3200" b="1" i="0" dirty="0" smtClean="0">
                <a:effectLst/>
                <a:latin typeface="Algerian" panose="04020705040A02060702" pitchFamily="82" charset="0"/>
              </a:rPr>
              <a:t>DESPLIEGUE</a:t>
            </a:r>
            <a:endParaRPr lang="es-CO" sz="3200" dirty="0">
              <a:latin typeface="Algerian" panose="04020705040A02060702" pitchFamily="8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84CAFB-4BD0-4358-99E8-05E47F183943}"/>
              </a:ext>
            </a:extLst>
          </p:cNvPr>
          <p:cNvSpPr txBox="1"/>
          <p:nvPr/>
        </p:nvSpPr>
        <p:spPr>
          <a:xfrm>
            <a:off x="548284" y="774122"/>
            <a:ext cx="5143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dirty="0" smtClean="0">
                <a:latin typeface="Roboto" panose="02000000000000000000" pitchFamily="2" charset="0"/>
              </a:rPr>
              <a:t>ÁRBOL DE DECISIÓN - </a:t>
            </a:r>
            <a:r>
              <a:rPr lang="es-ES" b="1" i="0" dirty="0" smtClean="0">
                <a:effectLst/>
                <a:latin typeface="Roboto" panose="02000000000000000000" pitchFamily="2" charset="0"/>
              </a:rPr>
              <a:t>PREDICCIÓN </a:t>
            </a:r>
            <a:r>
              <a:rPr lang="es-ES" b="1" i="0" dirty="0">
                <a:effectLst/>
                <a:latin typeface="Roboto" panose="02000000000000000000" pitchFamily="2" charset="0"/>
              </a:rPr>
              <a:t>FUTURA </a:t>
            </a:r>
            <a:endParaRPr lang="es-E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222F5AD-FE1A-4DEF-B15B-6CB2BAC3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55"/>
          <a:stretch/>
        </p:blipFill>
        <p:spPr>
          <a:xfrm>
            <a:off x="584860" y="1226179"/>
            <a:ext cx="7443572" cy="70518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E694065-43EA-41BF-9F9C-A6B7E4C6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4" y="4826993"/>
            <a:ext cx="7480147" cy="18572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6222F5AD-FE1A-4DEF-B15B-6CB2BAC3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4" y="2165035"/>
            <a:ext cx="7480148" cy="24791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75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22DFC60-8367-4981-A445-A5CAFBE5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35"/>
          <a:stretch/>
        </p:blipFill>
        <p:spPr>
          <a:xfrm>
            <a:off x="683441" y="731450"/>
            <a:ext cx="10065020" cy="941902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9C303D-385B-4FA2-A7FE-2A195253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1" y="4261104"/>
            <a:ext cx="7957639" cy="18562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3441" y="228021"/>
            <a:ext cx="420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MODELO KNN </a:t>
            </a:r>
            <a:r>
              <a:rPr lang="es-ES" b="1" dirty="0" smtClean="0"/>
              <a:t>- </a:t>
            </a:r>
            <a:r>
              <a:rPr lang="es-CO" b="1" dirty="0" smtClean="0"/>
              <a:t>PREDICCION FUTURA</a:t>
            </a:r>
            <a:endParaRPr lang="es-CO" dirty="0"/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F22DFC60-8367-4981-A445-A5CAFBE5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3"/>
          <a:stretch/>
        </p:blipFill>
        <p:spPr>
          <a:xfrm>
            <a:off x="683441" y="1907468"/>
            <a:ext cx="10065020" cy="20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7" y="169368"/>
            <a:ext cx="6191480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Entendimiento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53238"/>
              </p:ext>
            </p:extLst>
          </p:nvPr>
        </p:nvGraphicFramePr>
        <p:xfrm>
          <a:off x="181927" y="1140092"/>
          <a:ext cx="8785803" cy="524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61">
                  <a:extLst>
                    <a:ext uri="{9D8B030D-6E8A-4147-A177-3AD203B41FA5}">
                      <a16:colId xmlns:a16="http://schemas.microsoft.com/office/drawing/2014/main" val="2755269199"/>
                    </a:ext>
                  </a:extLst>
                </a:gridCol>
                <a:gridCol w="4649118">
                  <a:extLst>
                    <a:ext uri="{9D8B030D-6E8A-4147-A177-3AD203B41FA5}">
                      <a16:colId xmlns:a16="http://schemas.microsoft.com/office/drawing/2014/main" val="410836741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396363657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459792868"/>
                    </a:ext>
                  </a:extLst>
                </a:gridCol>
              </a:tblGrid>
              <a:tr h="424303">
                <a:tc>
                  <a:txBody>
                    <a:bodyPr/>
                    <a:lstStyle/>
                    <a:p>
                      <a:r>
                        <a:rPr lang="es-CO" dirty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RANGO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66390"/>
                  </a:ext>
                </a:extLst>
              </a:tr>
              <a:tr h="325633">
                <a:tc>
                  <a:txBody>
                    <a:bodyPr/>
                    <a:lstStyle/>
                    <a:p>
                      <a:r>
                        <a:rPr lang="es-CO" sz="1200" b="1" dirty="0"/>
                        <a:t>ACIDEZ</a:t>
                      </a:r>
                      <a:r>
                        <a:rPr lang="es-CO" sz="1200" b="1" baseline="0" dirty="0"/>
                        <a:t> FIJA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1" dirty="0"/>
                        <a:t>Cantidad</a:t>
                      </a:r>
                      <a:r>
                        <a:rPr lang="es-CO" sz="1200" b="1" baseline="0" dirty="0"/>
                        <a:t>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1" dirty="0"/>
                        <a:t>numérico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4,6 - 15,9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6990"/>
                  </a:ext>
                </a:extLst>
              </a:tr>
              <a:tr h="325633">
                <a:tc>
                  <a:txBody>
                    <a:bodyPr/>
                    <a:lstStyle/>
                    <a:p>
                      <a:r>
                        <a:rPr lang="es-CO" sz="1200" b="1" dirty="0"/>
                        <a:t>ACIDEZ VOLATIL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cantidad en gramos.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0,12 - 1,58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74285"/>
                  </a:ext>
                </a:extLst>
              </a:tr>
              <a:tr h="307202">
                <a:tc>
                  <a:txBody>
                    <a:bodyPr/>
                    <a:lstStyle/>
                    <a:p>
                      <a:r>
                        <a:rPr lang="es-CO" sz="1200" b="1" dirty="0"/>
                        <a:t>ÁCIDO CÍTRICO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Encontrado en pequeñas cantidades.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15725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r>
                        <a:rPr lang="es-CO" sz="1200" b="1" dirty="0"/>
                        <a:t>AZÚCAR</a:t>
                      </a:r>
                      <a:r>
                        <a:rPr lang="es-CO" sz="1200" b="1" baseline="0" dirty="0"/>
                        <a:t> RESIDUAL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cantidad de azúcar que queda después de que se detiene la fermentación.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0,9 - 15, 5 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62297"/>
                  </a:ext>
                </a:extLst>
              </a:tr>
              <a:tr h="270295">
                <a:tc>
                  <a:txBody>
                    <a:bodyPr/>
                    <a:lstStyle/>
                    <a:p>
                      <a:r>
                        <a:rPr lang="es-CO" sz="1200" b="1" dirty="0"/>
                        <a:t> CLORUROS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cantidad de sal en el vino.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0,01 - 0,61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6534"/>
                  </a:ext>
                </a:extLst>
              </a:tr>
              <a:tr h="298924">
                <a:tc>
                  <a:txBody>
                    <a:bodyPr/>
                    <a:lstStyle/>
                    <a:p>
                      <a:r>
                        <a:rPr lang="es-CO" sz="1200" b="1" dirty="0"/>
                        <a:t>DIOXIDO DE AZUFRE LIBRE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Cantidad de formas libres del SO2.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1 - 72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7813"/>
                  </a:ext>
                </a:extLst>
              </a:tr>
              <a:tr h="31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/>
                        <a:t>DIOXIDO DE AZUFRE TOTAL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Cantidad total de formas libres del SO2.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6 - 289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3336"/>
                  </a:ext>
                </a:extLst>
              </a:tr>
              <a:tr h="451692">
                <a:tc>
                  <a:txBody>
                    <a:bodyPr/>
                    <a:lstStyle/>
                    <a:p>
                      <a:r>
                        <a:rPr lang="es-CO" sz="1200" b="1" dirty="0"/>
                        <a:t>DENSIDAD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densidad del agua es cercana a la del agua dependiendo del porcentaje de alcohol y contenido de azúcar.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0,99 - 1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78755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r>
                        <a:rPr lang="es-CO" sz="1200" b="1" dirty="0"/>
                        <a:t>PH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 qué tan ácido o básico es un vino.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2,74 - 4,01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2725"/>
                  </a:ext>
                </a:extLst>
              </a:tr>
              <a:tr h="407624">
                <a:tc>
                  <a:txBody>
                    <a:bodyPr/>
                    <a:lstStyle/>
                    <a:p>
                      <a:r>
                        <a:rPr lang="es-CO" sz="1200" b="1" dirty="0"/>
                        <a:t>SULFATOS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aditivo para el vino que puede contribuir a los niveles de dióxido de azufre (SO2).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0,33 - 2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90527"/>
                  </a:ext>
                </a:extLst>
              </a:tr>
              <a:tr h="269913">
                <a:tc>
                  <a:txBody>
                    <a:bodyPr/>
                    <a:lstStyle/>
                    <a:p>
                      <a:r>
                        <a:rPr lang="es-CO" sz="1200" b="1" dirty="0"/>
                        <a:t>ALCOHOL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porcentaje de contenido de alcohol del vino.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numérico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8,4 - 14,9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99820"/>
                  </a:ext>
                </a:extLst>
              </a:tr>
              <a:tr h="297823">
                <a:tc>
                  <a:txBody>
                    <a:bodyPr/>
                    <a:lstStyle/>
                    <a:p>
                      <a:r>
                        <a:rPr lang="es-CO" sz="1200" b="1" dirty="0"/>
                        <a:t>CALIDAD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Basada en datos sensoriales.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1" dirty="0"/>
                        <a:t>categórico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Bueno y Malo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10" y="144914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6159" y="1053951"/>
            <a:ext cx="5811251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dirty="0">
                <a:latin typeface="+mn-lt"/>
              </a:rPr>
              <a:t>Integración de los datos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9" y="1671041"/>
            <a:ext cx="7078588" cy="2074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4" y="4093323"/>
            <a:ext cx="3236131" cy="263027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17" y="3091012"/>
            <a:ext cx="4059409" cy="363258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0" name="Rectángulo 19"/>
          <p:cNvSpPr/>
          <p:nvPr/>
        </p:nvSpPr>
        <p:spPr>
          <a:xfrm>
            <a:off x="4255734" y="6345716"/>
            <a:ext cx="3312854" cy="176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7855817" y="6213513"/>
            <a:ext cx="4059409" cy="209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060" y="170464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44060" y="958247"/>
            <a:ext cx="5976504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  <a:p>
            <a:pPr algn="l"/>
            <a:r>
              <a:rPr lang="es-ES" b="1" dirty="0">
                <a:latin typeface="+mn-lt"/>
              </a:rPr>
              <a:t>Eliminar variables irrelevantes y redundantes </a:t>
            </a:r>
            <a:endParaRPr lang="es-ES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6" y="1588409"/>
            <a:ext cx="6595322" cy="1846562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70908" y="3534352"/>
            <a:ext cx="5811251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/>
              <a:t>Descripción estadística de los datos </a:t>
            </a:r>
            <a:endParaRPr lang="en-US" sz="1100" dirty="0">
              <a:latin typeface="Algerian" panose="04020705040A020607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6" y="4185438"/>
            <a:ext cx="6686762" cy="23068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151" y="4053591"/>
            <a:ext cx="3532529" cy="27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059" y="176336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44060" y="1009113"/>
            <a:ext cx="5811251" cy="620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/>
              <a:t>Limpieza de datos: atípicos y nulos</a:t>
            </a:r>
            <a:endParaRPr lang="en-US" sz="1100" dirty="0">
              <a:latin typeface="Algerian" panose="04020705040A02060702" pitchFamily="8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0" y="1549287"/>
            <a:ext cx="6915692" cy="2528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08" y="4078225"/>
            <a:ext cx="7457083" cy="26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76" y="140901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44060" y="1009113"/>
            <a:ext cx="5811251" cy="620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/>
              <a:t>Limpieza de datos: atípicos y nulos</a:t>
            </a:r>
            <a:endParaRPr lang="en-US" sz="1100" dirty="0"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0" y="1529251"/>
            <a:ext cx="3194084" cy="24778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0" y="4048329"/>
            <a:ext cx="3376964" cy="258573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76" y="1503834"/>
            <a:ext cx="7900416" cy="50889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5257800"/>
            <a:ext cx="2880360" cy="13350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28" y="126408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09057" y="929382"/>
            <a:ext cx="5811251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/>
              <a:t>Análisis</a:t>
            </a:r>
            <a:r>
              <a:rPr lang="en-US" sz="2000" b="1" dirty="0"/>
              <a:t> de </a:t>
            </a:r>
            <a:r>
              <a:rPr lang="en-US" sz="2000" b="1" dirty="0" err="1"/>
              <a:t>correlaciones</a:t>
            </a:r>
            <a:r>
              <a:rPr lang="en-US" sz="2000" b="1" dirty="0"/>
              <a:t> </a:t>
            </a:r>
            <a:endParaRPr lang="en-US" sz="700" dirty="0"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" y="1600617"/>
            <a:ext cx="5966107" cy="26239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1" y="4292259"/>
            <a:ext cx="6830569" cy="233646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2643033"/>
            <a:ext cx="4754879" cy="3483447"/>
          </a:xfrm>
          <a:prstGeom prst="rect">
            <a:avLst/>
          </a:prstGeom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7468809" y="1907790"/>
            <a:ext cx="3476559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>
                <a:solidFill>
                  <a:srgbClr val="FFFF00"/>
                </a:solidFill>
              </a:rPr>
              <a:t>Matriz</a:t>
            </a:r>
            <a:r>
              <a:rPr lang="en-US" sz="2000" b="1" dirty="0">
                <a:solidFill>
                  <a:srgbClr val="FFFF00"/>
                </a:solidFill>
              </a:rPr>
              <a:t> de </a:t>
            </a:r>
            <a:r>
              <a:rPr lang="en-US" sz="2000" b="1" dirty="0" err="1">
                <a:solidFill>
                  <a:srgbClr val="FFFF00"/>
                </a:solidFill>
              </a:rPr>
              <a:t>correlación</a:t>
            </a:r>
            <a:endParaRPr lang="en-US" sz="7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620" y="139551"/>
            <a:ext cx="5811251" cy="735243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>
                <a:latin typeface="Algerian" panose="04020705040A02060702" pitchFamily="82" charset="0"/>
              </a:rPr>
              <a:t>Preparación de los datos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619955" y="948795"/>
            <a:ext cx="2946206" cy="735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Balanceo de datos </a:t>
            </a:r>
            <a:endParaRPr lang="en-US" sz="700" dirty="0"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3" y="1684038"/>
            <a:ext cx="3197268" cy="255877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1" y="2739895"/>
            <a:ext cx="3721607" cy="396265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769" y="386163"/>
            <a:ext cx="4837176" cy="375426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409</TotalTime>
  <Words>417</Words>
  <Application>Microsoft Office PowerPoint</Application>
  <PresentationFormat>Panorámica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Algerian</vt:lpstr>
      <vt:lpstr>Arial</vt:lpstr>
      <vt:lpstr>Century Gothic</vt:lpstr>
      <vt:lpstr>Roboto</vt:lpstr>
      <vt:lpstr>Times New Roman</vt:lpstr>
      <vt:lpstr>Estela de condensación</vt:lpstr>
      <vt:lpstr>Proyecto final de minería de datos</vt:lpstr>
      <vt:lpstr>Entendimiento del negocio</vt:lpstr>
      <vt:lpstr>Entendimiento de los datos</vt:lpstr>
      <vt:lpstr>Preparación de los datos</vt:lpstr>
      <vt:lpstr>Preparación de los datos</vt:lpstr>
      <vt:lpstr>Preparación de los datos</vt:lpstr>
      <vt:lpstr>Preparación de los datos</vt:lpstr>
      <vt:lpstr>Preparación de los datos</vt:lpstr>
      <vt:lpstr>Preparación de los datos</vt:lpstr>
      <vt:lpstr>Modelamiento y evaluación</vt:lpstr>
      <vt:lpstr>Presentación de PowerPoint</vt:lpstr>
      <vt:lpstr>Presentación de PowerPoint</vt:lpstr>
      <vt:lpstr>Presentación de PowerPoint</vt:lpstr>
      <vt:lpstr>Presentación de PowerPoint</vt:lpstr>
      <vt:lpstr>MODELO KNN</vt:lpstr>
      <vt:lpstr>Presentación de PowerPoint</vt:lpstr>
      <vt:lpstr>Presentación de PowerPoint</vt:lpstr>
      <vt:lpstr>Presentación de PowerPoint</vt:lpstr>
      <vt:lpstr>Presentación de PowerPoint</vt:lpstr>
      <vt:lpstr>DESPLIEGUE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minería</dc:title>
  <dc:creator>b03s308</dc:creator>
  <cp:lastModifiedBy>b03s308</cp:lastModifiedBy>
  <cp:revision>35</cp:revision>
  <dcterms:created xsi:type="dcterms:W3CDTF">2021-05-25T16:47:49Z</dcterms:created>
  <dcterms:modified xsi:type="dcterms:W3CDTF">2021-05-25T23:50:18Z</dcterms:modified>
</cp:coreProperties>
</file>