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8F1B-70FF-4B35-86CB-58596C3A19EC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6319B-3AA0-4046-B673-CF70A1936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7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0A32-C06C-4989-9363-2DA9D90D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ED71-B97B-4BEF-81A6-32B42EA7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4BA0-4072-4425-8CE8-69DDD4BE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3CB-D178-4568-B1BA-540CD1ED7B70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E47F-0278-4891-9E73-FD31D939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17EA-191F-48C3-9F02-5C3D5D2D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3E7-819B-421C-9383-A202EF20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EC38B-87BE-4A8D-99A3-A5EF0996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B9D4-CC6C-46DA-A972-E8DC2011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7D3-9756-470E-B1D3-95CEF9DBD216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B10D-A9B7-47ED-B975-80DAC29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4611-67D9-468F-B3AA-34DAA171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2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C651A-6E62-4037-8486-B4B26D4A0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FEF59-6B9C-4554-8EBD-DAD96B76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7041-6AEB-4B3A-91A0-45D87EDC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E468-C91C-4A94-8506-5B29BFA106C2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152E-AE01-4C73-A629-55DD92D6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EDA5-75CB-4E27-8BBD-3DCC092A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82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CCD2-FDE4-4D22-888E-0704D79B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2630-13C1-475D-95A3-187020E5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4CE8-E32A-4C5F-ACAC-FD877464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5D45-97BA-486D-B2A2-AC4F0D611B90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BE9B-796C-482D-8462-3879E387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B7A3-C901-4ED6-8EE7-6479CBE5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2A0E-0E18-4881-B645-FB00B42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86B8-64D8-49A0-981A-79114811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D10E-7DCD-4DCB-BBF7-680653B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61BD-FA99-4D0E-8D37-8BC22D280709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DB26-64FB-41AC-9A05-9C6DA460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EE06-C682-4D9F-BD7B-7E769F0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8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45BF-6389-498B-93E7-9945AE60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13D-1EA2-452A-912A-68466FB76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E0DD-882A-4E67-85B5-C5A08467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90D4-93C1-483C-98D6-F8153E95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926-C989-4DFB-A074-7CFFB1CEDEB7}" type="datetime1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2EB6-9DA0-434A-BE5A-A36B1A1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DE31-021F-4F80-A305-FF262975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6D84-973C-4057-9BAB-4587081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6CE7A-2A15-4B1D-AB4B-FA9FF76F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3C627-34A6-450D-B1B4-2D643DA1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3005-EC6A-463C-8ADE-7752F7A7F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8190A-2A09-49EC-8021-05D38E024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E845B-9741-4232-8079-31E91BF5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F14C-B5BF-46A9-A969-87662F18A42B}" type="datetime1">
              <a:rPr lang="en-CA" smtClean="0"/>
              <a:t>2018-12-14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56D8-6E58-4455-8D5F-83A5F6F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6A818-C45C-439E-AA4E-05FE2522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4339-00BF-4032-8C77-18184C54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1CCC0-41DF-4CD1-B9A0-6370E200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B166-D0A7-41B6-9B73-E84BB20CDEBE}" type="datetime1">
              <a:rPr lang="en-CA" smtClean="0"/>
              <a:t>2018-12-14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D6A6B-E054-48C7-8C70-AA28C17C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07B6-DF3D-4B14-AD9F-AC50995A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1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9DF0A-07B6-435A-B23D-E0E65C24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ACE6-3B68-4078-B39D-4E3A9359F575}" type="datetime1">
              <a:rPr lang="en-CA" smtClean="0"/>
              <a:t>2018-12-14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C215-05BA-4D00-BFEF-CBBD46E2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1D26-1B1E-49EA-AB15-8D7EFDAD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05EA-A71E-4ACB-9D81-25F33AEA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4064-621F-4AC9-B309-CD3238AD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D043A-3ECB-4880-AF69-051E9AE2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FB42-1B0B-4CE0-83E4-233196A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1FC4-FFA6-40C5-A32E-A0F82600B321}" type="datetime1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06FB-4405-41F7-81F1-A43E631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1D9B-A350-40C5-8834-171B8E24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476-35FB-4C34-947B-A7A223AA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C5994-F12D-49B5-AC46-C5B687942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03554-EC21-46D8-88EF-DE6D1F72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3BC72-1B0F-43BD-9A6B-BF4AF9DA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A58-CAD8-4476-B1FB-E1D99BF4585A}" type="datetime1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21D1-5CB4-4CE5-BBEB-7288ABCB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8379-9139-41F0-98DA-91B83838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3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D76B1-34C5-4FAA-8E9D-A52C76A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1B49-4B4F-43E9-83A8-F5CBD31A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1591-EBFF-4DCC-8503-6BBBA1F1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7B71-8D9B-42EF-B8E8-CCB01B6F39D7}" type="datetime1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86E4-9B73-45C9-9D22-4FFB21C7E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14E4-9783-4587-A2B0-AE70C60A3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9740-1C11-425F-A2A2-A52D332B9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7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FAB-184F-4289-90BA-ABDF72598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/>
              <a:t>Salary Prediction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DAF3C-87A5-41F2-9728-07F3A779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/>
              <a:t>Francis Cruz - 999539227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Image result for data science wallpaper">
            <a:extLst>
              <a:ext uri="{FF2B5EF4-FFF2-40B4-BE49-F238E27FC236}">
                <a16:creationId xmlns:a16="http://schemas.microsoft.com/office/drawing/2014/main" id="{C8146468-C744-4211-90B8-E21E9F030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2" r="11677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DBA2-D4BF-4C19-8414-B0B2DB2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10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8856-BF1B-401A-8F52-E68CEE7D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7929" cy="1325563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6A9A-B920-438D-BD08-75EF94BAF411}"/>
              </a:ext>
            </a:extLst>
          </p:cNvPr>
          <p:cNvSpPr txBox="1">
            <a:spLocks/>
          </p:cNvSpPr>
          <p:nvPr/>
        </p:nvSpPr>
        <p:spPr>
          <a:xfrm>
            <a:off x="2" y="141360"/>
            <a:ext cx="12191999" cy="36512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788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CA" sz="1867" b="1" dirty="0">
                <a:solidFill>
                  <a:srgbClr val="A81800"/>
                </a:solidFill>
                <a:latin typeface="Calibri" panose="020F0502020204030204"/>
              </a:rPr>
              <a:t>Exploratory Analysis            </a:t>
            </a:r>
            <a:r>
              <a:rPr lang="en-CA" sz="1867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	  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Importance</a:t>
            </a:r>
            <a:r>
              <a:rPr kumimoji="0" lang="en-CA" sz="1867" b="0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Results and Visualization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CA" sz="1867" dirty="0">
                <a:solidFill>
                  <a:srgbClr val="E1C2A3"/>
                </a:solidFill>
              </a:rPr>
              <a:t> </a:t>
            </a:r>
            <a:endParaRPr kumimoji="0" lang="en-US" sz="1867" i="0" u="none" strike="noStrike" kern="1200" cap="none" spc="0" normalizeH="0" baseline="0" noProof="0" dirty="0">
              <a:ln>
                <a:noFill/>
              </a:ln>
              <a:solidFill>
                <a:srgbClr val="E1C2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02DAE1-D708-4E9B-970E-27F9FC399277}"/>
              </a:ext>
            </a:extLst>
          </p:cNvPr>
          <p:cNvSpPr txBox="1">
            <a:spLocks/>
          </p:cNvSpPr>
          <p:nvPr/>
        </p:nvSpPr>
        <p:spPr>
          <a:xfrm>
            <a:off x="1238250" y="5842192"/>
            <a:ext cx="4229100" cy="51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Global Average Yearly Salary: ~54.4K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D07E81-2C06-4769-8DDF-E32BA42D880A}"/>
              </a:ext>
            </a:extLst>
          </p:cNvPr>
          <p:cNvSpPr txBox="1">
            <a:spLocks/>
          </p:cNvSpPr>
          <p:nvPr/>
        </p:nvSpPr>
        <p:spPr>
          <a:xfrm>
            <a:off x="6356846" y="5729667"/>
            <a:ext cx="4229100" cy="51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Common Age Group: 25-29</a:t>
            </a:r>
          </a:p>
          <a:p>
            <a:pPr marL="0" indent="0" algn="ctr">
              <a:buNone/>
            </a:pPr>
            <a:r>
              <a:rPr lang="en-CA" sz="2000" dirty="0"/>
              <a:t>Richest Age Group: 80+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E138AF-4A4F-42F8-B127-B97F6296DC26}"/>
              </a:ext>
            </a:extLst>
          </p:cNvPr>
          <p:cNvSpPr/>
          <p:nvPr/>
        </p:nvSpPr>
        <p:spPr>
          <a:xfrm>
            <a:off x="971550" y="1341051"/>
            <a:ext cx="10515600" cy="737294"/>
          </a:xfrm>
          <a:prstGeom prst="roundRect">
            <a:avLst/>
          </a:prstGeom>
          <a:solidFill>
            <a:srgbClr val="F3E6D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1EF11603-0B42-41C0-8B5F-AD4102878194}"/>
              </a:ext>
            </a:extLst>
          </p:cNvPr>
          <p:cNvSpPr txBox="1">
            <a:spLocks/>
          </p:cNvSpPr>
          <p:nvPr/>
        </p:nvSpPr>
        <p:spPr>
          <a:xfrm>
            <a:off x="1238250" y="1481176"/>
            <a:ext cx="10515600" cy="103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Location and Age of a data scientist affects yearly salaries.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E01B1-EF70-410F-AAEE-8302AC4D1528}"/>
              </a:ext>
            </a:extLst>
          </p:cNvPr>
          <p:cNvSpPr/>
          <p:nvPr/>
        </p:nvSpPr>
        <p:spPr>
          <a:xfrm>
            <a:off x="3264900" y="6553545"/>
            <a:ext cx="4320000" cy="648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ADF81EB0-32F8-49A4-87CF-5BDF4CC88443}"/>
              </a:ext>
            </a:extLst>
          </p:cNvPr>
          <p:cNvSpPr txBox="1">
            <a:spLocks/>
          </p:cNvSpPr>
          <p:nvPr/>
        </p:nvSpPr>
        <p:spPr>
          <a:xfrm>
            <a:off x="2249126" y="2213923"/>
            <a:ext cx="2031547" cy="9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/>
              <a:t>Location</a:t>
            </a:r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7E57348D-8197-4A3E-B4BC-B9F5645B1EFC}"/>
              </a:ext>
            </a:extLst>
          </p:cNvPr>
          <p:cNvSpPr txBox="1">
            <a:spLocks/>
          </p:cNvSpPr>
          <p:nvPr/>
        </p:nvSpPr>
        <p:spPr>
          <a:xfrm>
            <a:off x="7911329" y="2239350"/>
            <a:ext cx="2031547" cy="9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/>
              <a:t>Age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C9C17BE-ACD5-4842-9D0C-EB8DB4E6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94596"/>
            <a:ext cx="4319386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D629FCB-E835-4175-B08A-80870002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46" y="2828373"/>
            <a:ext cx="3956951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4A1E-0BD3-4AD2-BA5C-DB3F2914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8856-BF1B-401A-8F52-E68CEE7D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7929" cy="1325563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E138AF-4A4F-42F8-B127-B97F6296DC26}"/>
              </a:ext>
            </a:extLst>
          </p:cNvPr>
          <p:cNvSpPr/>
          <p:nvPr/>
        </p:nvSpPr>
        <p:spPr>
          <a:xfrm>
            <a:off x="971550" y="1341051"/>
            <a:ext cx="10515600" cy="984934"/>
          </a:xfrm>
          <a:prstGeom prst="roundRect">
            <a:avLst/>
          </a:prstGeom>
          <a:solidFill>
            <a:srgbClr val="F3E6D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1EF11603-0B42-41C0-8B5F-AD4102878194}"/>
              </a:ext>
            </a:extLst>
          </p:cNvPr>
          <p:cNvSpPr txBox="1">
            <a:spLocks/>
          </p:cNvSpPr>
          <p:nvPr/>
        </p:nvSpPr>
        <p:spPr>
          <a:xfrm>
            <a:off x="1238250" y="1404976"/>
            <a:ext cx="10515600" cy="103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Better educational background and more job experience lead to higher salaries.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E01B1-EF70-410F-AAEE-8302AC4D1528}"/>
              </a:ext>
            </a:extLst>
          </p:cNvPr>
          <p:cNvSpPr/>
          <p:nvPr/>
        </p:nvSpPr>
        <p:spPr>
          <a:xfrm>
            <a:off x="3264900" y="6648795"/>
            <a:ext cx="4320000" cy="648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ADF81EB0-32F8-49A4-87CF-5BDF4CC88443}"/>
              </a:ext>
            </a:extLst>
          </p:cNvPr>
          <p:cNvSpPr txBox="1">
            <a:spLocks/>
          </p:cNvSpPr>
          <p:nvPr/>
        </p:nvSpPr>
        <p:spPr>
          <a:xfrm>
            <a:off x="2610475" y="2362885"/>
            <a:ext cx="2189524" cy="9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/>
              <a:t>Education</a:t>
            </a:r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7E57348D-8197-4A3E-B4BC-B9F5645B1EFC}"/>
              </a:ext>
            </a:extLst>
          </p:cNvPr>
          <p:cNvSpPr txBox="1">
            <a:spLocks/>
          </p:cNvSpPr>
          <p:nvPr/>
        </p:nvSpPr>
        <p:spPr>
          <a:xfrm>
            <a:off x="7911329" y="2353650"/>
            <a:ext cx="2528071" cy="9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/>
              <a:t>Experience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52DE31F9-7C5D-48F6-9FDB-FAE2FE97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" y="2907691"/>
            <a:ext cx="5810592" cy="32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EB7FA4E-0628-4E09-A94C-B007166C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2894443"/>
            <a:ext cx="4756150" cy="3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E1198B09-D98D-40EC-AC9B-3624D82544B6}"/>
              </a:ext>
            </a:extLst>
          </p:cNvPr>
          <p:cNvSpPr txBox="1">
            <a:spLocks/>
          </p:cNvSpPr>
          <p:nvPr/>
        </p:nvSpPr>
        <p:spPr>
          <a:xfrm>
            <a:off x="2" y="141360"/>
            <a:ext cx="12191999" cy="36512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788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CA" sz="1867" b="1" dirty="0">
                <a:solidFill>
                  <a:srgbClr val="A81800"/>
                </a:solidFill>
                <a:latin typeface="Calibri" panose="020F0502020204030204"/>
              </a:rPr>
              <a:t>Exploratory Analysis            </a:t>
            </a:r>
            <a:r>
              <a:rPr lang="en-CA" sz="1867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	  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Importance</a:t>
            </a:r>
            <a:r>
              <a:rPr kumimoji="0" lang="en-CA" sz="1867" b="0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Results and Visualization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CA" sz="1867" dirty="0">
                <a:solidFill>
                  <a:srgbClr val="E1C2A3"/>
                </a:solidFill>
              </a:rPr>
              <a:t> </a:t>
            </a:r>
            <a:endParaRPr kumimoji="0" lang="en-US" sz="1867" i="0" u="none" strike="noStrike" kern="1200" cap="none" spc="0" normalizeH="0" baseline="0" noProof="0" dirty="0">
              <a:ln>
                <a:noFill/>
              </a:ln>
              <a:solidFill>
                <a:srgbClr val="E1C2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968CA47-D63F-429F-A6B5-A9FB077CB02F}"/>
              </a:ext>
            </a:extLst>
          </p:cNvPr>
          <p:cNvSpPr txBox="1">
            <a:spLocks/>
          </p:cNvSpPr>
          <p:nvPr/>
        </p:nvSpPr>
        <p:spPr>
          <a:xfrm>
            <a:off x="711211" y="6131270"/>
            <a:ext cx="5988051" cy="51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Best Educational Background: Master’s Degree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7EDE188-45CE-43F2-8174-95228E838C64}"/>
              </a:ext>
            </a:extLst>
          </p:cNvPr>
          <p:cNvSpPr txBox="1">
            <a:spLocks/>
          </p:cNvSpPr>
          <p:nvPr/>
        </p:nvSpPr>
        <p:spPr>
          <a:xfrm>
            <a:off x="5962651" y="6122035"/>
            <a:ext cx="5988051" cy="51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More job experience, higher income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CC41A-BEB9-40F4-B173-B3E38855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2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8856-BF1B-401A-8F52-E68CEE7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0BB5-CD72-4CF0-B7AF-1CA7E41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27" y="1417551"/>
            <a:ext cx="5598479" cy="2321753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Selected and engineered features of high importance exhibited higher correlations with salary</a:t>
            </a:r>
          </a:p>
          <a:p>
            <a:r>
              <a:rPr lang="en-CA" sz="2000" dirty="0"/>
              <a:t>These includes: </a:t>
            </a:r>
          </a:p>
          <a:p>
            <a:pPr lvl="1"/>
            <a:r>
              <a:rPr lang="en-CA" sz="1200" dirty="0"/>
              <a:t>Particular Age Groups (i.e. 18-21, 22-24)</a:t>
            </a:r>
          </a:p>
          <a:p>
            <a:pPr lvl="1"/>
            <a:r>
              <a:rPr lang="en-CA" sz="1200" dirty="0"/>
              <a:t>Location (Country and Continent of Residence)</a:t>
            </a:r>
          </a:p>
          <a:p>
            <a:pPr lvl="1"/>
            <a:r>
              <a:rPr lang="en-CA" sz="1200" dirty="0"/>
              <a:t>Proficiency in programming languages and data analytics tools (cloud computing, big data)</a:t>
            </a:r>
          </a:p>
          <a:p>
            <a:pPr lvl="1"/>
            <a:r>
              <a:rPr lang="en-CA" sz="1200" dirty="0"/>
              <a:t>Occupation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D00B35-1A4D-4197-9779-56DFA9FAE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2"/>
          <a:stretch/>
        </p:blipFill>
        <p:spPr bwMode="auto">
          <a:xfrm>
            <a:off x="6172605" y="880844"/>
            <a:ext cx="5895495" cy="58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316FA4-9FB3-47B6-9E0F-0BB815CF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9" t="13134" b="38472"/>
          <a:stretch/>
        </p:blipFill>
        <p:spPr bwMode="auto">
          <a:xfrm>
            <a:off x="11365684" y="880844"/>
            <a:ext cx="419100" cy="34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149C33-AEE4-4215-940F-A8AB58BB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77" y="3739305"/>
            <a:ext cx="4012063" cy="28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DAAD781-70B3-41B8-842F-C1E279C3ABEE}"/>
              </a:ext>
            </a:extLst>
          </p:cNvPr>
          <p:cNvSpPr txBox="1">
            <a:spLocks/>
          </p:cNvSpPr>
          <p:nvPr/>
        </p:nvSpPr>
        <p:spPr>
          <a:xfrm>
            <a:off x="2" y="141360"/>
            <a:ext cx="12191999" cy="36512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788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CA" sz="1867" dirty="0">
                <a:solidFill>
                  <a:srgbClr val="E1C2A3"/>
                </a:solidFill>
                <a:latin typeface="Calibri" panose="020F0502020204030204"/>
              </a:rPr>
              <a:t>Exploratory Analysis            </a:t>
            </a:r>
            <a:r>
              <a:rPr lang="en-CA" sz="1867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	  </a:t>
            </a:r>
            <a:r>
              <a:rPr lang="en-CA" sz="1867" b="1" dirty="0">
                <a:solidFill>
                  <a:srgbClr val="A81800"/>
                </a:solidFill>
                <a:latin typeface="Calibri" panose="020F0502020204030204"/>
              </a:rPr>
              <a:t>Feature Importance               </a:t>
            </a:r>
            <a:r>
              <a:rPr kumimoji="0" lang="en-CA" sz="1867" b="0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and Visualization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CA" sz="1867" dirty="0">
                <a:solidFill>
                  <a:srgbClr val="E1C2A3"/>
                </a:solidFill>
              </a:rPr>
              <a:t> </a:t>
            </a:r>
            <a:endParaRPr kumimoji="0" lang="en-US" sz="1867" i="0" u="none" strike="noStrike" kern="1200" cap="none" spc="0" normalizeH="0" baseline="0" noProof="0" dirty="0">
              <a:ln>
                <a:noFill/>
              </a:ln>
              <a:solidFill>
                <a:srgbClr val="E1C2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AC59-E6A2-47BF-AFB8-EF4A0B7A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8856-BF1B-401A-8F52-E68CEE7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0BB5-CD72-4CF0-B7AF-1CA7E41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5216011" cy="1320774"/>
          </a:xfrm>
        </p:spPr>
        <p:txBody>
          <a:bodyPr/>
          <a:lstStyle/>
          <a:p>
            <a:r>
              <a:rPr lang="en-CA" b="1" dirty="0"/>
              <a:t>Gradient Boosting Regressor</a:t>
            </a:r>
            <a:r>
              <a:rPr lang="en-CA" dirty="0"/>
              <a:t> (GB) was determined to be the optimal model for the data set.  </a:t>
            </a:r>
          </a:p>
          <a:p>
            <a:endParaRPr lang="en-CA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B62C7F98-5B76-42D8-886F-FBFFAC7E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27" y="1350042"/>
            <a:ext cx="2377448" cy="207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DA6C6B1-F83F-49EF-9DDB-BACFB5DB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19" y="1293859"/>
            <a:ext cx="2379554" cy="20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17">
            <a:extLst>
              <a:ext uri="{FF2B5EF4-FFF2-40B4-BE49-F238E27FC236}">
                <a16:creationId xmlns:a16="http://schemas.microsoft.com/office/drawing/2014/main" id="{30A11898-BB36-4D32-867D-90DDF5702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418884"/>
              </p:ext>
            </p:extLst>
          </p:nvPr>
        </p:nvGraphicFramePr>
        <p:xfrm>
          <a:off x="1361449" y="2884401"/>
          <a:ext cx="3708400" cy="15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63">
                  <a:extLst>
                    <a:ext uri="{9D8B030D-6E8A-4147-A177-3AD203B41FA5}">
                      <a16:colId xmlns:a16="http://schemas.microsoft.com/office/drawing/2014/main" val="595672392"/>
                    </a:ext>
                  </a:extLst>
                </a:gridCol>
                <a:gridCol w="1282765">
                  <a:extLst>
                    <a:ext uri="{9D8B030D-6E8A-4147-A177-3AD203B41FA5}">
                      <a16:colId xmlns:a16="http://schemas.microsoft.com/office/drawing/2014/main" val="2017512193"/>
                    </a:ext>
                  </a:extLst>
                </a:gridCol>
                <a:gridCol w="1298572">
                  <a:extLst>
                    <a:ext uri="{9D8B030D-6E8A-4147-A177-3AD203B41FA5}">
                      <a16:colId xmlns:a16="http://schemas.microsoft.com/office/drawing/2014/main" val="3145247118"/>
                    </a:ext>
                  </a:extLst>
                </a:gridCol>
              </a:tblGrid>
              <a:tr h="517534"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anchor="ctr">
                    <a:solidFill>
                      <a:srgbClr val="E1C2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 anchor="ctr">
                    <a:solidFill>
                      <a:srgbClr val="E1C2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solidFill>
                      <a:srgbClr val="E1C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5384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</a:t>
                      </a:r>
                      <a:r>
                        <a:rPr lang="en-CA" sz="2000" baseline="300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0.75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0.66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124412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RMSE</a:t>
                      </a:r>
                    </a:p>
                  </a:txBody>
                  <a:tcPr anchor="ctr">
                    <a:solidFill>
                      <a:srgbClr val="F3E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54.4</a:t>
                      </a:r>
                    </a:p>
                  </a:txBody>
                  <a:tcPr anchor="ctr">
                    <a:solidFill>
                      <a:srgbClr val="F3E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63.4</a:t>
                      </a:r>
                    </a:p>
                  </a:txBody>
                  <a:tcPr anchor="ctr">
                    <a:solidFill>
                      <a:srgbClr val="F3E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1521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46762F-9E04-45FF-9E44-01C3B6D5A228}"/>
              </a:ext>
            </a:extLst>
          </p:cNvPr>
          <p:cNvSpPr txBox="1">
            <a:spLocks/>
          </p:cNvSpPr>
          <p:nvPr/>
        </p:nvSpPr>
        <p:spPr>
          <a:xfrm>
            <a:off x="729694" y="4851401"/>
            <a:ext cx="5086906" cy="185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Optimal model was selected using the tuned hyperparameters resulting in the lowest bias and variance possible. 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7C94E1A-E276-4B05-B284-9E8C0DC6A213}"/>
              </a:ext>
            </a:extLst>
          </p:cNvPr>
          <p:cNvSpPr txBox="1">
            <a:spLocks/>
          </p:cNvSpPr>
          <p:nvPr/>
        </p:nvSpPr>
        <p:spPr>
          <a:xfrm>
            <a:off x="2" y="141360"/>
            <a:ext cx="12191999" cy="36512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788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CA" sz="1867" dirty="0">
                <a:solidFill>
                  <a:srgbClr val="E1C2A3"/>
                </a:solidFill>
                <a:latin typeface="Calibri" panose="020F0502020204030204"/>
              </a:rPr>
              <a:t>Exploratory Analysis            </a:t>
            </a:r>
            <a:r>
              <a:rPr lang="en-CA" sz="1867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	  </a:t>
            </a:r>
            <a:r>
              <a:rPr kumimoji="0" lang="en-CA" sz="1867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Importance</a:t>
            </a:r>
            <a:r>
              <a:rPr kumimoji="0" lang="en-CA" sz="1867" b="0" i="0" u="none" strike="noStrike" kern="1200" cap="none" spc="0" normalizeH="0" baseline="0" noProof="0" dirty="0">
                <a:ln>
                  <a:noFill/>
                </a:ln>
                <a:solidFill>
                  <a:srgbClr val="E1C2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</a:t>
            </a:r>
            <a:r>
              <a:rPr lang="en-CA" sz="1867" b="1" dirty="0">
                <a:solidFill>
                  <a:srgbClr val="A81800"/>
                </a:solidFill>
                <a:latin typeface="Calibri" panose="020F0502020204030204"/>
              </a:rPr>
              <a:t>Results and Visualization   </a:t>
            </a:r>
            <a:endParaRPr lang="en-US" sz="1867" b="1" dirty="0">
              <a:solidFill>
                <a:srgbClr val="A81800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4C496-8A9D-418B-9F94-7CA9E70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9740-1C11-425F-A2A2-A52D332B900B}" type="slidenum">
              <a:rPr lang="en-CA" smtClean="0"/>
              <a:t>5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417DE-EFF3-4FCC-A8B8-C0047401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472750"/>
            <a:ext cx="3019575" cy="28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C16541-93CC-4C2C-BC08-73E7FE67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608" y="3472750"/>
            <a:ext cx="3019575" cy="28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0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Salary Prediction in Data Science</vt:lpstr>
      <vt:lpstr>Exploratory Analysis</vt:lpstr>
      <vt:lpstr>Exploratory Analysis</vt:lpstr>
      <vt:lpstr>Feature Importance</vt:lpstr>
      <vt:lpstr>Results and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</dc:title>
  <dc:creator>Francis Cruz</dc:creator>
  <cp:lastModifiedBy>Francis Cruz</cp:lastModifiedBy>
  <cp:revision>22</cp:revision>
  <dcterms:created xsi:type="dcterms:W3CDTF">2018-12-13T18:07:17Z</dcterms:created>
  <dcterms:modified xsi:type="dcterms:W3CDTF">2018-12-15T02:21:57Z</dcterms:modified>
</cp:coreProperties>
</file>