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94" r:id="rId2"/>
    <p:sldId id="295" r:id="rId3"/>
    <p:sldId id="305" r:id="rId4"/>
    <p:sldId id="296" r:id="rId5"/>
    <p:sldId id="306" r:id="rId6"/>
    <p:sldId id="297" r:id="rId7"/>
    <p:sldId id="298" r:id="rId8"/>
    <p:sldId id="299" r:id="rId9"/>
    <p:sldId id="307" r:id="rId10"/>
    <p:sldId id="301" r:id="rId11"/>
    <p:sldId id="303" r:id="rId12"/>
    <p:sldId id="302" r:id="rId13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FFFF99"/>
    <a:srgbClr val="80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6" autoAdjust="0"/>
    <p:restoredTop sz="94660"/>
  </p:normalViewPr>
  <p:slideViewPr>
    <p:cSldViewPr>
      <p:cViewPr>
        <p:scale>
          <a:sx n="100" d="100"/>
          <a:sy n="100" d="100"/>
        </p:scale>
        <p:origin x="576" y="-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F868ABE0-E23F-4092-A23C-70329BF001B2}" type="datetimeFigureOut">
              <a:rPr lang="es-ES"/>
              <a:pPr>
                <a:defRPr/>
              </a:pPr>
              <a:t>20/02/2015</a:t>
            </a:fld>
            <a:endParaRPr lang="es-E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E7C99AE-2A82-4242-A00D-C04FECD2C36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0602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0D2DB43-6D8E-4575-857F-5A1982AEE37C}" type="datetimeFigureOut">
              <a:rPr lang="es-PE"/>
              <a:pPr>
                <a:defRPr/>
              </a:pPr>
              <a:t>20/02/2015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CDDC4B8-A019-4A8C-842B-1A07C157DEF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5690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DC4B8-A019-4A8C-842B-1A07C157DEF0}" type="slidenum">
              <a:rPr lang="es-PE" smtClean="0"/>
              <a:pPr>
                <a:defRPr/>
              </a:pPr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921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Aquí falta</a:t>
            </a:r>
            <a:r>
              <a:rPr lang="es-MX" baseline="0" dirty="0" smtClean="0"/>
              <a:t> poner los </a:t>
            </a:r>
            <a:r>
              <a:rPr lang="es-MX" baseline="0" dirty="0" err="1" smtClean="0"/>
              <a:t>dias</a:t>
            </a:r>
            <a:r>
              <a:rPr lang="es-MX" baseline="0" dirty="0" smtClean="0"/>
              <a:t> totales, viene en el </a:t>
            </a:r>
            <a:r>
              <a:rPr lang="es-MX" baseline="0" dirty="0" err="1" smtClean="0"/>
              <a:t>project</a:t>
            </a:r>
            <a:r>
              <a:rPr lang="es-MX" baseline="0" dirty="0" smtClean="0"/>
              <a:t> de serna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DC4B8-A019-4A8C-842B-1A07C157DEF0}" type="slidenum">
              <a:rPr lang="es-PE" smtClean="0"/>
              <a:pPr>
                <a:defRPr/>
              </a:pPr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396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843E1D4-C394-4FD1-816B-3E22D1EBD71B}" type="datetimeFigureOut">
              <a:rPr lang="es-PE" smtClean="0"/>
              <a:pPr>
                <a:defRPr/>
              </a:pPr>
              <a:t>20/02/2015</a:t>
            </a:fld>
            <a:endParaRPr lang="es-PE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F33DDAD-5305-4906-A93D-42275CFE596B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EC642EB-1F3B-4D4E-A078-23D6D6AA8F56}" type="datetimeFigureOut">
              <a:rPr lang="es-PE" smtClean="0"/>
              <a:pPr>
                <a:defRPr/>
              </a:pPr>
              <a:t>20/02/2015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1A2DD0C-AC1D-4A17-917F-D88B075FD126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A51BF76-F38B-48B0-A4C0-096CDB7A53EB}" type="datetimeFigureOut">
              <a:rPr lang="es-PE" smtClean="0"/>
              <a:pPr>
                <a:defRPr/>
              </a:pPr>
              <a:t>20/02/2015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BA3A339-FA38-439E-A169-0F04B6F0A6E4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203EB8C-C4DD-4D95-8090-B66DF90B02C7}" type="datetimeFigureOut">
              <a:rPr lang="es-PE" smtClean="0"/>
              <a:pPr>
                <a:defRPr/>
              </a:pPr>
              <a:t>20/02/2015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B256170-2E48-43F9-BA56-3DBB010372A2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2EBFAF5-66B1-4997-8ED8-9C17B052F2E2}" type="datetimeFigureOut">
              <a:rPr lang="es-PE" smtClean="0"/>
              <a:pPr>
                <a:defRPr/>
              </a:pPr>
              <a:t>20/02/2015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827B8FB-E222-4A4F-A907-F0F4B847E3EA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681610F-155E-4CA9-B5EB-C0CA47ADD6D8}" type="datetimeFigureOut">
              <a:rPr lang="es-PE" smtClean="0"/>
              <a:pPr>
                <a:defRPr/>
              </a:pPr>
              <a:t>20/02/2015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54B3710-D2C3-4BFF-8260-A74CB3FA51C1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959CF07-DEC6-4CA0-AD27-F6D9305F0613}" type="datetimeFigureOut">
              <a:rPr lang="es-PE" smtClean="0"/>
              <a:pPr>
                <a:defRPr/>
              </a:pPr>
              <a:t>20/02/2015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58CE0D0-82AD-4944-B3CC-CA8BBBBD9C28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BB25195-B493-4FBC-BE71-31F1142DDBC7}" type="datetimeFigureOut">
              <a:rPr lang="es-PE" smtClean="0"/>
              <a:pPr>
                <a:defRPr/>
              </a:pPr>
              <a:t>20/02/2015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253F613-EB00-44CC-BA52-6DA9B1524B5D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0D941D2-ABD1-430C-997C-491B0F73679B}" type="datetimeFigureOut">
              <a:rPr lang="es-PE" smtClean="0"/>
              <a:pPr>
                <a:defRPr/>
              </a:pPr>
              <a:t>20/02/2015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F84E1D5-960A-415F-9D8D-8BF963407849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05D18523-D1AC-46A4-80F8-14904715FFA6}" type="datetimeFigureOut">
              <a:rPr lang="es-PE" smtClean="0"/>
              <a:pPr>
                <a:defRPr/>
              </a:pPr>
              <a:t>20/02/2015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22F13CF-1DDE-48F7-87F1-309EC2DF5C36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001C437-A60C-4F9A-905B-649DF145CBF8}" type="datetimeFigureOut">
              <a:rPr lang="es-PE" smtClean="0"/>
              <a:pPr>
                <a:defRPr/>
              </a:pPr>
              <a:t>20/02/2015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E85059C-8BAC-45A2-9A4F-1FB10A17554E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BD68525-0FBE-4B74-AA14-BC75A3DDA14B}" type="datetimeFigureOut">
              <a:rPr lang="es-PE" smtClean="0"/>
              <a:pPr>
                <a:defRPr/>
              </a:pPr>
              <a:t>20/02/2015</a:t>
            </a:fld>
            <a:endParaRPr lang="es-PE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6D6A6D7-C604-42D4-ABEA-5D4F883D220F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Hoja_de_c_lculo_de_Microsoft_Excel1.xlsx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0" y="2562225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6000" b="1" dirty="0" smtClean="0">
                <a:solidFill>
                  <a:srgbClr val="943634"/>
                </a:solidFill>
                <a:latin typeface="+mj-lt"/>
                <a:cs typeface="+mn-cs"/>
              </a:rPr>
              <a:t>María Stephanie Cid Gallegos</a:t>
            </a:r>
          </a:p>
          <a:p>
            <a:pPr algn="ctr">
              <a:defRPr/>
            </a:pPr>
            <a:r>
              <a:rPr lang="es-ES_tradnl" sz="6000" b="1" dirty="0" smtClean="0">
                <a:solidFill>
                  <a:srgbClr val="943634"/>
                </a:solidFill>
                <a:latin typeface="+mj-lt"/>
                <a:cs typeface="+mn-cs"/>
              </a:rPr>
              <a:t>Proyecto Nutrición</a:t>
            </a:r>
            <a:endParaRPr lang="es-ES_tradnl" sz="6000" b="1" dirty="0">
              <a:solidFill>
                <a:srgbClr val="943634"/>
              </a:solidFill>
              <a:latin typeface="+mj-lt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5572125"/>
            <a:ext cx="91440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_tradnl" sz="2400" dirty="0" smtClean="0">
                <a:solidFill>
                  <a:srgbClr val="943634"/>
                </a:solidFill>
                <a:latin typeface="+mj-lt"/>
                <a:ea typeface="+mj-ea"/>
                <a:cs typeface="+mj-cs"/>
              </a:rPr>
              <a:t>20-Febrero-2015</a:t>
            </a:r>
            <a:endParaRPr lang="es-ES" sz="2400" dirty="0">
              <a:solidFill>
                <a:srgbClr val="943634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sz="3200" b="1" dirty="0" smtClean="0">
                <a:solidFill>
                  <a:srgbClr val="943634"/>
                </a:solidFill>
              </a:rPr>
              <a:t>Control de riesgos</a:t>
            </a:r>
            <a:endParaRPr lang="es-ES" sz="3200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457200" y="1631950"/>
          <a:ext cx="8229600" cy="35968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844"/>
                <a:gridCol w="643456"/>
                <a:gridCol w="2719369"/>
                <a:gridCol w="2719369"/>
                <a:gridCol w="633242"/>
                <a:gridCol w="758359"/>
                <a:gridCol w="571961"/>
              </a:tblGrid>
              <a:tr h="26835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Id</a:t>
                      </a:r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Fecha de identificación</a:t>
                      </a:r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Descripción</a:t>
                      </a:r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Consecuencias</a:t>
                      </a:r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Severidad</a:t>
                      </a:r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Probabilidad</a:t>
                      </a:r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Prioridad de atención</a:t>
                      </a:r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</a:tr>
              <a:tr h="26068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 </a:t>
                      </a:r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[dd/mmm/aa]</a:t>
                      </a:r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Describa el riesgo lo más claramente posible.</a:t>
                      </a:r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Describa las consecuencias de que el riesgo se dispare.</a:t>
                      </a:r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 </a:t>
                      </a:r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 </a:t>
                      </a:r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 </a:t>
                      </a:r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</a:tr>
              <a:tr h="26068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1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10/ene/15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Problemas en relación al desarrollo de la aplicación web.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Retasar la fase de desarrollo del proyecto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Alta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Media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6</a:t>
                      </a:r>
                      <a:endParaRPr lang="es-MX" sz="800" b="1" i="0" u="none" strike="noStrike">
                        <a:solidFill>
                          <a:srgbClr val="9C65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</a:tr>
              <a:tr h="1303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10/ene/15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No entregar a tiempo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Quedar mal con el cliente. Perder el proyecto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Alta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Media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6</a:t>
                      </a:r>
                      <a:endParaRPr lang="es-MX" sz="800" b="1" i="0" u="none" strike="noStrike">
                        <a:solidFill>
                          <a:srgbClr val="9C65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</a:tr>
              <a:tr h="26068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11/ene/15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Que el cliente no apruebe los prototipos actuales de la aplicación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Retrasar el proyecto. Trabajar más de lo planeado en una fase.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Media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Media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4</a:t>
                      </a:r>
                      <a:endParaRPr lang="es-MX" sz="800" b="1" i="0" u="none" strike="noStrike">
                        <a:solidFill>
                          <a:srgbClr val="9C65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</a:tr>
              <a:tr h="26068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11/ene/15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Que el cliente falte a la junta de revisión de prototipos programada para el jueves 15 de enero.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Retraso en el plan de trabajo del proyecto.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Media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Media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4</a:t>
                      </a:r>
                      <a:endParaRPr lang="es-MX" sz="800" b="1" i="0" u="none" strike="noStrike">
                        <a:solidFill>
                          <a:srgbClr val="9C65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</a:tr>
              <a:tr h="26068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effectLst/>
                        </a:rPr>
                        <a:t>11-ene-15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>
                          <a:effectLst/>
                        </a:rPr>
                        <a:t>No tener el software requerido para trabajar en alguna de las fases de desarrollo del proyecto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>
                          <a:effectLst/>
                        </a:rPr>
                        <a:t>Retrasar la entrega del proyecto.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Media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Baja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2</a:t>
                      </a:r>
                      <a:endParaRPr lang="es-MX" sz="800" b="1" i="0" u="none" strike="noStrike">
                        <a:solidFill>
                          <a:srgbClr val="0061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</a:tr>
              <a:tr h="26068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11/ene/15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Una o varias personas del equipop de desarrollo no pueden presentarse a la junta del día juves 15 de enero.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Se pueden perder datos o indicacaciones del cliente.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Baja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Media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2</a:t>
                      </a:r>
                      <a:endParaRPr lang="es-MX" sz="800" b="1" i="0" u="none" strike="noStrike">
                        <a:solidFill>
                          <a:srgbClr val="0061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</a:tr>
              <a:tr h="39103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11/ene/15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Agentes externos al equipo de desarrollo (paros estudiantiles, por ejemplo) frenen el desarrollo del proyecto.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Tener que reacomodar los planes de riesgo y del proyecto.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Media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Baja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2</a:t>
                      </a:r>
                      <a:endParaRPr lang="es-MX" sz="800" b="1" i="0" u="none" strike="noStrike">
                        <a:solidFill>
                          <a:srgbClr val="0061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</a:tr>
              <a:tr h="26068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11/ene/15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Por cuestiones escolares no se podrá cumplir con las tres horas extra escolares asiganadas para el proyecto.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Retrasar el proyecto.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Media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Media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4</a:t>
                      </a:r>
                      <a:endParaRPr lang="es-MX" sz="800" b="1" i="0" u="none" strike="noStrike">
                        <a:solidFill>
                          <a:srgbClr val="9C65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</a:tr>
              <a:tr h="26068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11/ene/15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Por alguna razón alguno de los miembros del equipo no puede asistir a las juntas de estatus.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Perder el hilo de los avances y quizá reatrasarse en alguna tarea asignada.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Baja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Alta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3</a:t>
                      </a:r>
                      <a:endParaRPr lang="es-MX" sz="800" b="1" i="0" u="none" strike="noStrike">
                        <a:solidFill>
                          <a:srgbClr val="0061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</a:tr>
              <a:tr h="39103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10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11/ene/15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Debido a la situación por la que pasó el IPN (ajena al equipo de desarrollo) el cliente decide no continuar con el mismo.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Perder el proyecto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Alta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Media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>
                          <a:effectLst/>
                        </a:rPr>
                        <a:t>6</a:t>
                      </a:r>
                      <a:endParaRPr lang="es-MX" sz="800" b="1" i="0" u="none" strike="noStrike" dirty="0">
                        <a:solidFill>
                          <a:srgbClr val="9C65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sz="3200" b="1" dirty="0" smtClean="0">
                <a:solidFill>
                  <a:srgbClr val="943634"/>
                </a:solidFill>
              </a:rPr>
              <a:t>Control de calidad</a:t>
            </a:r>
            <a:endParaRPr lang="es-ES" sz="3200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SzPct val="70000"/>
              <a:defRPr/>
            </a:pP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56727"/>
              </p:ext>
            </p:extLst>
          </p:nvPr>
        </p:nvGraphicFramePr>
        <p:xfrm>
          <a:off x="571500" y="1052736"/>
          <a:ext cx="8001000" cy="5544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Hoja de cálculo" r:id="rId4" imgW="8001047" imgH="6667629" progId="Excel.Sheet.12">
                  <p:embed/>
                </p:oleObj>
              </mc:Choice>
              <mc:Fallback>
                <p:oleObj name="Hoja de cálculo" r:id="rId4" imgW="8001047" imgH="666762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1500" y="1052736"/>
                        <a:ext cx="8001000" cy="5544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0" y="2562225"/>
            <a:ext cx="9144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6000" b="1" dirty="0">
                <a:solidFill>
                  <a:srgbClr val="943634"/>
                </a:solidFill>
                <a:latin typeface="+mj-lt"/>
                <a:cs typeface="+mn-cs"/>
              </a:rPr>
              <a:t>Gracias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5572125"/>
            <a:ext cx="91440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_tradnl" sz="2400" smtClean="0">
                <a:solidFill>
                  <a:srgbClr val="943634"/>
                </a:solidFill>
                <a:latin typeface="+mj-lt"/>
                <a:ea typeface="+mj-ea"/>
                <a:cs typeface="+mj-cs"/>
              </a:rPr>
              <a:t>20-Febrero-2015</a:t>
            </a:r>
            <a:endParaRPr lang="es-ES" sz="2400" dirty="0">
              <a:solidFill>
                <a:srgbClr val="943634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b="1" smtClean="0">
                <a:solidFill>
                  <a:srgbClr val="943634"/>
                </a:solidFill>
              </a:rPr>
              <a:t>Contenido</a:t>
            </a:r>
            <a:endParaRPr lang="es-ES" b="1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Descripción de la necesidad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Objetivos</a:t>
            </a: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>
                <a:solidFill>
                  <a:srgbClr val="943634"/>
                </a:solidFill>
                <a:latin typeface="+mn-lt"/>
                <a:cs typeface="+mn-cs"/>
              </a:rPr>
              <a:t>Alcance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>
                <a:solidFill>
                  <a:srgbClr val="943634"/>
                </a:solidFill>
                <a:latin typeface="+mn-lt"/>
                <a:cs typeface="+mn-cs"/>
              </a:rPr>
              <a:t>Equipo de trabajo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>
                <a:solidFill>
                  <a:srgbClr val="943634"/>
                </a:solidFill>
                <a:latin typeface="+mn-lt"/>
                <a:cs typeface="+mn-cs"/>
              </a:rPr>
              <a:t>Plan de trabajo general y principales </a:t>
            </a:r>
            <a:r>
              <a:rPr lang="es-ES_tradnl" sz="2800" b="1" dirty="0" err="1">
                <a:solidFill>
                  <a:srgbClr val="943634"/>
                </a:solidFill>
                <a:latin typeface="+mn-lt"/>
                <a:cs typeface="+mn-cs"/>
              </a:rPr>
              <a:t>milestones</a:t>
            </a: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Control de riesgos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Control de calidad</a:t>
            </a:r>
            <a:endParaRPr lang="es-ES_tradnl" sz="2800" dirty="0">
              <a:solidFill>
                <a:srgbClr val="943634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-15608" y="836712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6000" b="1" dirty="0" smtClean="0">
                <a:solidFill>
                  <a:srgbClr val="943634"/>
                </a:solidFill>
                <a:latin typeface="+mj-lt"/>
                <a:cs typeface="+mn-cs"/>
              </a:rPr>
              <a:t>Descripción de la </a:t>
            </a:r>
          </a:p>
          <a:p>
            <a:pPr algn="ctr">
              <a:defRPr/>
            </a:pPr>
            <a:r>
              <a:rPr lang="es-ES_tradnl" sz="6000" b="1" dirty="0" smtClean="0">
                <a:solidFill>
                  <a:srgbClr val="943634"/>
                </a:solidFill>
                <a:latin typeface="+mj-lt"/>
                <a:cs typeface="+mn-cs"/>
              </a:rPr>
              <a:t>necesidad</a:t>
            </a:r>
            <a:endParaRPr lang="es-ES_tradnl" sz="6000" b="1" dirty="0">
              <a:solidFill>
                <a:srgbClr val="943634"/>
              </a:solidFill>
              <a:latin typeface="+mj-lt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2775704"/>
            <a:ext cx="9035480" cy="345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s-ES" sz="2400" dirty="0">
              <a:solidFill>
                <a:srgbClr val="94363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821782"/>
            <a:ext cx="2162175" cy="2114550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996952"/>
            <a:ext cx="1905000" cy="190500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996952"/>
            <a:ext cx="280831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4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8909"/>
            <a:ext cx="9144000" cy="7826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 smtClean="0">
                <a:solidFill>
                  <a:srgbClr val="943634"/>
                </a:solidFill>
              </a:rPr>
              <a:t>Objetivos del proyecto, producto y equipo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Objetivos del proyecto.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ES_tradnl" sz="2800" b="1" dirty="0" smtClean="0">
                <a:latin typeface="+mn-lt"/>
                <a:cs typeface="+mn-cs"/>
              </a:rPr>
              <a:t>Disminuir el tiempo de consulta.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ES_tradnl" sz="2800" b="1" dirty="0" smtClean="0">
                <a:latin typeface="+mn-lt"/>
                <a:cs typeface="+mn-cs"/>
              </a:rPr>
              <a:t>Mayor control sobre las dietas.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Objetivos del producto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MX" sz="2800" b="1" dirty="0">
                <a:latin typeface="+mj-lt"/>
              </a:rPr>
              <a:t>Ejecutar las aplicaciones en la web y dispositivos móviles</a:t>
            </a:r>
            <a:r>
              <a:rPr lang="es-MX" sz="2800" b="1" dirty="0" smtClean="0">
                <a:latin typeface="+mj-lt"/>
              </a:rPr>
              <a:t>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MX" sz="2800" b="1" dirty="0">
                <a:latin typeface="+mj-lt"/>
              </a:rPr>
              <a:t>Vincular la aplicación web con la aplicación móvil</a:t>
            </a:r>
            <a:r>
              <a:rPr lang="es-MX" sz="2800" b="1" dirty="0" smtClean="0">
                <a:latin typeface="+mj-lt"/>
              </a:rPr>
              <a:t>.</a:t>
            </a:r>
          </a:p>
          <a:p>
            <a:pPr fontAlgn="auto">
              <a:spcBef>
                <a:spcPct val="20000"/>
              </a:spcBef>
              <a:spcAft>
                <a:spcPts val="600"/>
              </a:spcAft>
              <a:defRPr/>
            </a:pPr>
            <a:endParaRPr lang="es-MX" sz="2800" b="1" dirty="0" smtClean="0">
              <a:latin typeface="+mj-lt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_tradnl" sz="2800" b="1" dirty="0">
                <a:solidFill>
                  <a:srgbClr val="943634"/>
                </a:solidFill>
                <a:latin typeface="+mj-lt"/>
              </a:rPr>
              <a:t>Objetivos del equipo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s-MX" sz="2800" b="1" dirty="0">
                <a:latin typeface="+mj-lt"/>
              </a:rPr>
              <a:t>Pasar las materias de las cuales depende el </a:t>
            </a:r>
            <a:r>
              <a:rPr lang="es-MX" sz="2800" b="1" dirty="0" smtClean="0">
                <a:latin typeface="+mj-lt"/>
              </a:rPr>
              <a:t>proyecto.</a:t>
            </a:r>
            <a:endParaRPr lang="es-MX" sz="2800" b="1" dirty="0">
              <a:latin typeface="+mj-lt"/>
            </a:endParaRPr>
          </a:p>
          <a:p>
            <a:pPr marL="109728" indent="0">
              <a:spcAft>
                <a:spcPts val="600"/>
              </a:spcAft>
              <a:buNone/>
            </a:pPr>
            <a:r>
              <a:rPr lang="es-MX" sz="2800" b="1" dirty="0">
                <a:latin typeface="+mj-lt"/>
              </a:rPr>
              <a:t>Liberar el servicio </a:t>
            </a:r>
            <a:r>
              <a:rPr lang="es-MX" sz="2800" b="1" dirty="0" smtClean="0">
                <a:latin typeface="+mj-lt"/>
              </a:rPr>
              <a:t>social.</a:t>
            </a:r>
            <a:endParaRPr lang="es-MX" sz="2800" b="1" dirty="0">
              <a:latin typeface="+mj-lt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s-MX" sz="2800" b="1" dirty="0">
              <a:latin typeface="+mj-lt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s-ES_tradnl" sz="2800" b="1" dirty="0" smtClean="0">
              <a:solidFill>
                <a:srgbClr val="943634"/>
              </a:solidFill>
              <a:latin typeface="+mn-lt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s-ES_tradnl" sz="2800" b="1" dirty="0" smtClean="0">
              <a:solidFill>
                <a:srgbClr val="943634"/>
              </a:solidFill>
              <a:latin typeface="+mn-lt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s-ES_tradnl" sz="2800" b="1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Inicio.</a:t>
            </a:r>
          </a:p>
          <a:p>
            <a:pPr marL="109728" indent="0">
              <a:buNone/>
            </a:pPr>
            <a:r>
              <a:rPr lang="es-MX" dirty="0" smtClean="0"/>
              <a:t>Lunes 23 de Febrero del 2015.</a:t>
            </a:r>
          </a:p>
          <a:p>
            <a:pPr marL="109728" indent="0">
              <a:buNone/>
            </a:pPr>
            <a:endParaRPr lang="es-MX" dirty="0"/>
          </a:p>
          <a:p>
            <a:r>
              <a:rPr lang="es-MX" dirty="0" smtClean="0"/>
              <a:t>Fin.</a:t>
            </a:r>
          </a:p>
          <a:p>
            <a:pPr marL="109728" indent="0">
              <a:buNone/>
            </a:pPr>
            <a:r>
              <a:rPr lang="es-MX" dirty="0" smtClean="0"/>
              <a:t>Miércoles 25 de Noviembre del 2015.</a:t>
            </a: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>
                <a:solidFill>
                  <a:srgbClr val="943634"/>
                </a:solidFill>
              </a:rPr>
              <a:t>Objetivos del proyecto, producto y equipo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610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b="1" smtClean="0">
                <a:solidFill>
                  <a:srgbClr val="943634"/>
                </a:solidFill>
              </a:rPr>
              <a:t>Alcance</a:t>
            </a:r>
            <a:endParaRPr lang="es-ES" b="1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Este proyecto será el primer paso para la agilización en el proceso de consultas nutricionales. Logrando para el día señalado una entrega satisfactoria y finamente estructurada.</a:t>
            </a: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b="1" dirty="0" smtClean="0">
                <a:solidFill>
                  <a:srgbClr val="943634"/>
                </a:solidFill>
              </a:rPr>
              <a:t>Equipo de trabajo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s-ES_tradnl" sz="24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1415"/>
              </p:ext>
            </p:extLst>
          </p:nvPr>
        </p:nvGraphicFramePr>
        <p:xfrm>
          <a:off x="971600" y="1916829"/>
          <a:ext cx="7272807" cy="34563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4039"/>
                <a:gridCol w="2424039"/>
                <a:gridCol w="2424729"/>
              </a:tblGrid>
              <a:tr h="4663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ROL</a:t>
                      </a:r>
                      <a:endParaRPr lang="es-MX" sz="1200" dirty="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ENCARGADO</a:t>
                      </a:r>
                      <a:endParaRPr lang="es-MX" sz="1200" dirty="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SUPLENTE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/>
                </a:tc>
              </a:tr>
              <a:tr h="4663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Líder del proyecto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José Alejandro Salas Serna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Luis Bernardo Pulido Gaytán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</a:tr>
              <a:tr h="4663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Responsable de planeación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Francisco Javier Alamillo Murillo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José Alejandro Salas Serna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</a:tr>
              <a:tr h="7955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Responsable de calidad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Fernando Enrique Rodríguez Martínez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Francisco Javier Alamillo Murillo</a:t>
                      </a:r>
                      <a:endParaRPr lang="es-MX" sz="1200" dirty="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</a:tr>
              <a:tr h="7955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Responsable de desarrollo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Erika Paloma Sánchez Femat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Fernando Enrique Rodríguez Martínez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</a:tr>
              <a:tr h="4663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Responsable de soporte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Luis Bernardo Pulido Gaytán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José Alejandro Salas Serna</a:t>
                      </a:r>
                      <a:endParaRPr lang="es-MX" sz="1200" dirty="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b="1" dirty="0" smtClean="0">
                <a:solidFill>
                  <a:srgbClr val="943634"/>
                </a:solidFill>
              </a:rPr>
              <a:t>Plan de trabajo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Estrategia de desarrollo por prototipos.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s-MX" sz="2800" b="1" dirty="0">
              <a:solidFill>
                <a:srgbClr val="943634"/>
              </a:solidFill>
              <a:latin typeface="+mn-lt"/>
              <a:cs typeface="+mn-cs"/>
            </a:endParaRPr>
          </a:p>
          <a:p>
            <a:pPr marL="571500" indent="-571500" fontAlgn="auto">
              <a:spcBef>
                <a:spcPct val="20000"/>
              </a:spcBef>
              <a:spcAft>
                <a:spcPts val="0"/>
              </a:spcAft>
              <a:buSzPct val="70000"/>
              <a:buFont typeface="+mj-lt"/>
              <a:buAutoNum type="romanUcPeriod"/>
              <a:defRPr/>
            </a:pPr>
            <a:r>
              <a:rPr lang="es-MX" sz="2400" dirty="0" smtClean="0">
                <a:solidFill>
                  <a:srgbClr val="943634"/>
                </a:solidFill>
                <a:latin typeface="+mn-lt"/>
                <a:cs typeface="+mn-cs"/>
              </a:rPr>
              <a:t>Generación de prototipos</a:t>
            </a:r>
          </a:p>
          <a:p>
            <a:pPr marL="571500" indent="-571500" fontAlgn="auto">
              <a:spcBef>
                <a:spcPct val="20000"/>
              </a:spcBef>
              <a:spcAft>
                <a:spcPts val="0"/>
              </a:spcAft>
              <a:buSzPct val="70000"/>
              <a:buFont typeface="+mj-lt"/>
              <a:buAutoNum type="romanUcPeriod"/>
              <a:defRPr/>
            </a:pPr>
            <a:r>
              <a:rPr lang="es-MX" sz="2400" dirty="0" smtClean="0">
                <a:solidFill>
                  <a:srgbClr val="943634"/>
                </a:solidFill>
                <a:latin typeface="+mn-lt"/>
                <a:cs typeface="+mn-cs"/>
              </a:rPr>
              <a:t>Diseño</a:t>
            </a:r>
          </a:p>
          <a:p>
            <a:pPr marL="571500" indent="-571500" fontAlgn="auto">
              <a:spcBef>
                <a:spcPct val="20000"/>
              </a:spcBef>
              <a:spcAft>
                <a:spcPts val="0"/>
              </a:spcAft>
              <a:buSzPct val="70000"/>
              <a:buFont typeface="+mj-lt"/>
              <a:buAutoNum type="romanUcPeriod"/>
              <a:defRPr/>
            </a:pPr>
            <a:r>
              <a:rPr lang="es-MX" sz="2400" dirty="0" smtClean="0">
                <a:solidFill>
                  <a:srgbClr val="943634"/>
                </a:solidFill>
                <a:latin typeface="+mn-lt"/>
                <a:cs typeface="+mn-cs"/>
              </a:rPr>
              <a:t>Desarrollo</a:t>
            </a:r>
          </a:p>
          <a:p>
            <a:pPr marL="1028700" lvl="1" indent="-571500" fontAlgn="auto">
              <a:spcBef>
                <a:spcPct val="20000"/>
              </a:spcBef>
              <a:spcAft>
                <a:spcPts val="0"/>
              </a:spcAft>
              <a:buSzPct val="70000"/>
              <a:buFont typeface="+mj-lt"/>
              <a:buAutoNum type="romanUcPeriod"/>
              <a:defRPr/>
            </a:pPr>
            <a:r>
              <a:rPr lang="es-MX" sz="2400" dirty="0" smtClean="0">
                <a:solidFill>
                  <a:srgbClr val="943634"/>
                </a:solidFill>
                <a:latin typeface="+mn-lt"/>
                <a:cs typeface="+mn-cs"/>
              </a:rPr>
              <a:t>Aplicación móvil</a:t>
            </a:r>
          </a:p>
          <a:p>
            <a:pPr marL="1028700" lvl="1" indent="-571500" fontAlgn="auto">
              <a:spcBef>
                <a:spcPct val="20000"/>
              </a:spcBef>
              <a:spcAft>
                <a:spcPts val="0"/>
              </a:spcAft>
              <a:buSzPct val="70000"/>
              <a:buFont typeface="+mj-lt"/>
              <a:buAutoNum type="romanUcPeriod"/>
              <a:defRPr/>
            </a:pPr>
            <a:r>
              <a:rPr lang="es-MX" sz="2400" dirty="0" smtClean="0">
                <a:solidFill>
                  <a:srgbClr val="943634"/>
                </a:solidFill>
                <a:latin typeface="+mn-lt"/>
                <a:cs typeface="+mn-cs"/>
              </a:rPr>
              <a:t>Aplicación web</a:t>
            </a:r>
          </a:p>
          <a:p>
            <a:pPr marL="571500" indent="-571500" fontAlgn="auto">
              <a:spcBef>
                <a:spcPct val="20000"/>
              </a:spcBef>
              <a:spcAft>
                <a:spcPts val="0"/>
              </a:spcAft>
              <a:buSzPct val="70000"/>
              <a:buFont typeface="+mj-lt"/>
              <a:buAutoNum type="romanUcPeriod"/>
              <a:defRPr/>
            </a:pPr>
            <a:r>
              <a:rPr lang="es-MX" sz="2400" dirty="0" smtClean="0">
                <a:solidFill>
                  <a:srgbClr val="943634"/>
                </a:solidFill>
                <a:latin typeface="+mn-lt"/>
                <a:cs typeface="+mn-cs"/>
              </a:rPr>
              <a:t>Pruebas</a:t>
            </a:r>
          </a:p>
          <a:p>
            <a:pPr marL="571500" indent="-571500" fontAlgn="auto">
              <a:spcBef>
                <a:spcPct val="20000"/>
              </a:spcBef>
              <a:spcAft>
                <a:spcPts val="0"/>
              </a:spcAft>
              <a:buSzPct val="70000"/>
              <a:buFont typeface="+mj-lt"/>
              <a:buAutoNum type="romanUcPeriod"/>
              <a:defRPr/>
            </a:pPr>
            <a:r>
              <a:rPr lang="es-MX" sz="2400" dirty="0" smtClean="0">
                <a:solidFill>
                  <a:srgbClr val="943634"/>
                </a:solidFill>
                <a:latin typeface="+mn-lt"/>
                <a:cs typeface="+mn-cs"/>
              </a:rPr>
              <a:t>Mantenimiento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SzPct val="70000"/>
              <a:buFont typeface="Wingdings" pitchFamily="2" charset="2"/>
              <a:buChar char="Ø"/>
              <a:defRPr/>
            </a:pPr>
            <a:endParaRPr lang="es-MX" sz="2400" b="1" dirty="0">
              <a:solidFill>
                <a:srgbClr val="943634"/>
              </a:solidFill>
            </a:endParaRPr>
          </a:p>
          <a:p>
            <a:pPr marL="342900" indent="-342900">
              <a:spcBef>
                <a:spcPct val="20000"/>
              </a:spcBef>
              <a:buSzPct val="70000"/>
              <a:buFont typeface="Wingdings" pitchFamily="2" charset="2"/>
              <a:buChar char="Ø"/>
              <a:defRPr/>
            </a:pPr>
            <a:r>
              <a:rPr lang="es-MX" sz="2400" b="1" dirty="0">
                <a:solidFill>
                  <a:srgbClr val="943634"/>
                </a:solidFill>
              </a:rPr>
              <a:t>5 juntas de </a:t>
            </a:r>
            <a:r>
              <a:rPr lang="es-MX" sz="2400" b="1" dirty="0" err="1">
                <a:solidFill>
                  <a:srgbClr val="943634"/>
                </a:solidFill>
              </a:rPr>
              <a:t>milestones</a:t>
            </a:r>
            <a:r>
              <a:rPr lang="es-MX" sz="2400" b="1" dirty="0">
                <a:solidFill>
                  <a:srgbClr val="943634"/>
                </a:solidFill>
              </a:rPr>
              <a:t> planeadas.</a:t>
            </a:r>
          </a:p>
          <a:p>
            <a:pPr marL="342900" indent="-342900">
              <a:spcBef>
                <a:spcPct val="20000"/>
              </a:spcBef>
              <a:buSzPct val="70000"/>
              <a:buFont typeface="Wingdings" pitchFamily="2" charset="2"/>
              <a:buChar char="Ø"/>
              <a:defRPr/>
            </a:pPr>
            <a:endParaRPr lang="es-MX" sz="2400" b="1" dirty="0">
              <a:solidFill>
                <a:srgbClr val="943634"/>
              </a:solidFill>
            </a:endParaRPr>
          </a:p>
          <a:p>
            <a:pPr marL="342900" indent="-342900">
              <a:spcBef>
                <a:spcPct val="20000"/>
              </a:spcBef>
              <a:buSzPct val="70000"/>
              <a:buFont typeface="Wingdings" pitchFamily="2" charset="2"/>
              <a:buChar char="Ø"/>
              <a:defRPr/>
            </a:pPr>
            <a:r>
              <a:rPr lang="es-MX" sz="2400" b="1" dirty="0">
                <a:solidFill>
                  <a:srgbClr val="943634"/>
                </a:solidFill>
              </a:rPr>
              <a:t>15 horas semanales por integrante</a:t>
            </a:r>
            <a:r>
              <a:rPr lang="es-MX" sz="2400" b="1" dirty="0" smtClean="0">
                <a:solidFill>
                  <a:srgbClr val="943634"/>
                </a:solidFill>
              </a:rPr>
              <a:t>.</a:t>
            </a:r>
          </a:p>
          <a:p>
            <a:pPr marL="342900" indent="-342900">
              <a:spcBef>
                <a:spcPct val="20000"/>
              </a:spcBef>
              <a:buSzPct val="70000"/>
              <a:buFont typeface="Wingdings" pitchFamily="2" charset="2"/>
              <a:buChar char="Ø"/>
              <a:defRPr/>
            </a:pPr>
            <a:endParaRPr lang="es-MX" sz="2400" b="1" dirty="0">
              <a:solidFill>
                <a:srgbClr val="943634"/>
              </a:solidFill>
            </a:endParaRPr>
          </a:p>
          <a:p>
            <a:pPr marL="342900" indent="-342900">
              <a:spcBef>
                <a:spcPct val="20000"/>
              </a:spcBef>
              <a:buSzPct val="70000"/>
              <a:buFont typeface="Wingdings" pitchFamily="2" charset="2"/>
              <a:buChar char="Ø"/>
              <a:defRPr/>
            </a:pPr>
            <a:r>
              <a:rPr lang="es-MX" sz="2400" b="1" dirty="0" smtClean="0">
                <a:solidFill>
                  <a:srgbClr val="943634"/>
                </a:solidFill>
              </a:rPr>
              <a:t>65 </a:t>
            </a:r>
            <a:r>
              <a:rPr lang="es-MX" sz="2400" b="1" dirty="0">
                <a:solidFill>
                  <a:srgbClr val="943634"/>
                </a:solidFill>
              </a:rPr>
              <a:t>d</a:t>
            </a:r>
            <a:r>
              <a:rPr lang="es-MX" sz="2400" b="1" dirty="0" smtClean="0">
                <a:solidFill>
                  <a:srgbClr val="943634"/>
                </a:solidFill>
              </a:rPr>
              <a:t>ías en total del proyecto</a:t>
            </a: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943634"/>
                </a:solidFill>
              </a:rPr>
              <a:t>Plan de trabajo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551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196</TotalTime>
  <Words>605</Words>
  <Application>Microsoft Office PowerPoint</Application>
  <PresentationFormat>Presentación en pantalla (4:3)</PresentationFormat>
  <Paragraphs>162</Paragraphs>
  <Slides>12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3" baseType="lpstr">
      <vt:lpstr>Arial</vt:lpstr>
      <vt:lpstr>Calibri</vt:lpstr>
      <vt:lpstr>DejaVu Sans</vt:lpstr>
      <vt:lpstr>FreeSans</vt:lpstr>
      <vt:lpstr>Lucida Sans Unicode</vt:lpstr>
      <vt:lpstr>Verdana</vt:lpstr>
      <vt:lpstr>Wingdings</vt:lpstr>
      <vt:lpstr>Wingdings 2</vt:lpstr>
      <vt:lpstr>Wingdings 3</vt:lpstr>
      <vt:lpstr>Concurrencia</vt:lpstr>
      <vt:lpstr>Hoja de cálculo</vt:lpstr>
      <vt:lpstr>Presentación de PowerPoint</vt:lpstr>
      <vt:lpstr>Contenido</vt:lpstr>
      <vt:lpstr>Presentación de PowerPoint</vt:lpstr>
      <vt:lpstr>Objetivos del proyecto, producto y equipo</vt:lpstr>
      <vt:lpstr>Objetivos del proyecto, producto y equipo</vt:lpstr>
      <vt:lpstr>Alcance</vt:lpstr>
      <vt:lpstr>Equipo de trabajo</vt:lpstr>
      <vt:lpstr>Plan de trabajo</vt:lpstr>
      <vt:lpstr>Plan de trabajo</vt:lpstr>
      <vt:lpstr>Control de riesgos</vt:lpstr>
      <vt:lpstr>Control de calidad</vt:lpstr>
      <vt:lpstr>Presentación de PowerPoint</vt:lpstr>
    </vt:vector>
  </TitlesOfParts>
  <Company>www.intercambiosvirtuales.org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www.intercambiosvirtuales.org</dc:creator>
  <cp:lastModifiedBy>Alex Serna</cp:lastModifiedBy>
  <cp:revision>15</cp:revision>
  <dcterms:created xsi:type="dcterms:W3CDTF">2015-02-17T16:01:03Z</dcterms:created>
  <dcterms:modified xsi:type="dcterms:W3CDTF">2015-02-20T19:13:58Z</dcterms:modified>
</cp:coreProperties>
</file>