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Proxima Nova"/>
      <p:regular r:id="rId23"/>
      <p:bold r:id="rId24"/>
      <p:italic r:id="rId25"/>
      <p:boldItalic r:id="rId26"/>
    </p:embeddedFont>
    <p:embeddedFont>
      <p:font typeface="Comfortaa"/>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roximaNova-bold.fntdata"/><Relationship Id="rId23" Type="http://schemas.openxmlformats.org/officeDocument/2006/relationships/font" Target="fonts/ProximaNov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boldItalic.fntdata"/><Relationship Id="rId25" Type="http://schemas.openxmlformats.org/officeDocument/2006/relationships/font" Target="fonts/ProximaNova-italic.fntdata"/><Relationship Id="rId28" Type="http://schemas.openxmlformats.org/officeDocument/2006/relationships/font" Target="fonts/Comfortaa-bold.fntdata"/><Relationship Id="rId27" Type="http://schemas.openxmlformats.org/officeDocument/2006/relationships/font" Target="fonts/Comfortaa-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6af526043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6af526043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6af526043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6af526043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63d08dd7d2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63d08dd7d2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63d7aba7f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63d7aba7f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641af395a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641af395a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641af395a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641af395a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63d08dd7d2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63d08dd7d2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63d7aba7f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63d7aba7f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6b03fcec9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6b03fcec9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63d08dd7d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63d08dd7d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63d08dd7d2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63d08dd7d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709d2313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09d2313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63d08dd7d2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3d08dd7d2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709d23137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09d23137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6af526043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6af526043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6af526043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6af526043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mc:AlternateContent>
    <mc:Choice Requires="p14">
      <p:transition spd="slow" p14:dur="10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youtube.com/watch?v=G69dfwG2DJ4" TargetMode="External"/><Relationship Id="rId4" Type="http://schemas.openxmlformats.org/officeDocument/2006/relationships/hyperlink" Target="https://blog.infranetworking.com/rsync-algunos-ejemplos-practicos-de-su-uso/" TargetMode="External"/><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7200"/>
              <a:t>PROTOCOLO SSH</a:t>
            </a:r>
            <a:endParaRPr sz="7200"/>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4800"/>
              <a:t>Despliegue de aplicaciones </a:t>
            </a:r>
            <a:r>
              <a:rPr lang="es" sz="4800"/>
              <a:t>web</a:t>
            </a:r>
            <a:endParaRPr sz="4800"/>
          </a:p>
          <a:p>
            <a:pPr indent="0" lvl="0" marL="0" rtl="0" algn="l">
              <a:spcBef>
                <a:spcPts val="0"/>
              </a:spcBef>
              <a:spcAft>
                <a:spcPts val="0"/>
              </a:spcAft>
              <a:buNone/>
            </a:pPr>
            <a:r>
              <a:t/>
            </a:r>
            <a:endParaRPr/>
          </a:p>
        </p:txBody>
      </p:sp>
      <p:sp>
        <p:nvSpPr>
          <p:cNvPr id="61" name="Google Shape;61;p13"/>
          <p:cNvSpPr txBox="1"/>
          <p:nvPr/>
        </p:nvSpPr>
        <p:spPr>
          <a:xfrm>
            <a:off x="5328850" y="132975"/>
            <a:ext cx="3649200" cy="787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s">
                <a:solidFill>
                  <a:srgbClr val="EFEFEF"/>
                </a:solidFill>
                <a:latin typeface="Proxima Nova"/>
                <a:ea typeface="Proxima Nova"/>
                <a:cs typeface="Proxima Nova"/>
                <a:sym typeface="Proxima Nova"/>
              </a:rPr>
              <a:t>ADRIÁN ROSADO</a:t>
            </a:r>
            <a:endParaRPr>
              <a:solidFill>
                <a:srgbClr val="EFEFEF"/>
              </a:solidFill>
              <a:latin typeface="Proxima Nova"/>
              <a:ea typeface="Proxima Nova"/>
              <a:cs typeface="Proxima Nova"/>
              <a:sym typeface="Proxima Nova"/>
            </a:endParaRPr>
          </a:p>
          <a:p>
            <a:pPr indent="0" lvl="0" marL="0" rtl="0" algn="r">
              <a:spcBef>
                <a:spcPts val="0"/>
              </a:spcBef>
              <a:spcAft>
                <a:spcPts val="0"/>
              </a:spcAft>
              <a:buNone/>
            </a:pPr>
            <a:r>
              <a:rPr lang="es">
                <a:solidFill>
                  <a:srgbClr val="EFEFEF"/>
                </a:solidFill>
                <a:latin typeface="Proxima Nova"/>
                <a:ea typeface="Proxima Nova"/>
                <a:cs typeface="Proxima Nova"/>
                <a:sym typeface="Proxima Nova"/>
              </a:rPr>
              <a:t>PEDRO JUÁREZ</a:t>
            </a:r>
            <a:endParaRPr>
              <a:solidFill>
                <a:srgbClr val="EFEFEF"/>
              </a:solidFill>
              <a:latin typeface="Proxima Nova"/>
              <a:ea typeface="Proxima Nova"/>
              <a:cs typeface="Proxima Nova"/>
              <a:sym typeface="Proxima Nova"/>
            </a:endParaRPr>
          </a:p>
          <a:p>
            <a:pPr indent="0" lvl="0" marL="0" rtl="0" algn="r">
              <a:spcBef>
                <a:spcPts val="0"/>
              </a:spcBef>
              <a:spcAft>
                <a:spcPts val="0"/>
              </a:spcAft>
              <a:buNone/>
            </a:pPr>
            <a:r>
              <a:rPr lang="es">
                <a:solidFill>
                  <a:srgbClr val="EFEFEF"/>
                </a:solidFill>
                <a:latin typeface="Proxima Nova"/>
                <a:ea typeface="Proxima Nova"/>
                <a:cs typeface="Proxima Nova"/>
                <a:sym typeface="Proxima Nova"/>
              </a:rPr>
              <a:t>LIDIA E. DEL PINO</a:t>
            </a:r>
            <a:endParaRPr>
              <a:solidFill>
                <a:srgbClr val="EFEFEF"/>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CIFRADO ASIMÉTRICO</a:t>
            </a:r>
            <a:endParaRPr/>
          </a:p>
        </p:txBody>
      </p:sp>
      <p:sp>
        <p:nvSpPr>
          <p:cNvPr id="119" name="Google Shape;11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CADA PERSONA MANTIENE DOS LLAVES: LA </a:t>
            </a:r>
            <a:r>
              <a:rPr lang="es"/>
              <a:t>PÚBLICA</a:t>
            </a:r>
            <a:r>
              <a:rPr lang="es"/>
              <a:t> QUE PUEDE DISTRIBUIRSE LIBREMENTE Y LA PRIVADA.</a:t>
            </a:r>
            <a:endParaRPr/>
          </a:p>
        </p:txBody>
      </p:sp>
      <p:pic>
        <p:nvPicPr>
          <p:cNvPr id="120" name="Google Shape;120;p22"/>
          <p:cNvPicPr preferRelativeResize="0"/>
          <p:nvPr/>
        </p:nvPicPr>
        <p:blipFill>
          <a:blip r:embed="rId3">
            <a:alphaModFix/>
          </a:blip>
          <a:stretch>
            <a:fillRect/>
          </a:stretch>
        </p:blipFill>
        <p:spPr>
          <a:xfrm>
            <a:off x="605100" y="1905400"/>
            <a:ext cx="7636175" cy="3050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CIFRADO POR HASHING</a:t>
            </a:r>
            <a:endParaRPr/>
          </a:p>
        </p:txBody>
      </p:sp>
      <p:sp>
        <p:nvSpPr>
          <p:cNvPr id="126" name="Google Shape;126;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GENERA UN VALOR DE UNA LONGITUD FIJA PARA CADA ENTRADA QUE NO MUESTRA UNA TENDENCIA CLARA. </a:t>
            </a:r>
            <a:endParaRPr/>
          </a:p>
          <a:p>
            <a:pPr indent="0" lvl="0" marL="0" rtl="0" algn="l">
              <a:spcBef>
                <a:spcPts val="1600"/>
              </a:spcBef>
              <a:spcAft>
                <a:spcPts val="0"/>
              </a:spcAft>
              <a:buNone/>
            </a:pPr>
            <a:r>
              <a:rPr lang="es"/>
              <a:t>EN SSH: SE EMPLEA PARA QUE NADIE PUEDA CONOCER LA CLAVE</a:t>
            </a:r>
            <a:endParaRPr/>
          </a:p>
          <a:p>
            <a:pPr indent="0" lvl="0" marL="0" rtl="0" algn="l">
              <a:spcBef>
                <a:spcPts val="1600"/>
              </a:spcBef>
              <a:spcAft>
                <a:spcPts val="0"/>
              </a:spcAft>
              <a:buNone/>
            </a:pPr>
            <a:r>
              <a:rPr lang="es"/>
              <a:t>SE USA PARA GUARDAR LA CONTRASEÑA CUANDO NO QUEREMOS HACERLO EN TEXTO PLANO (FÁCIL DE LEER). SE APLICA UNA FUNCIÓN QUE GENERA UNA REPRESENTACIÓN —&gt; CIFRADO </a:t>
            </a:r>
            <a:endParaRPr/>
          </a:p>
          <a:p>
            <a:pPr indent="0" lvl="0" marL="0" marR="0" rtl="0" algn="just">
              <a:spcBef>
                <a:spcPts val="1600"/>
              </a:spcBef>
              <a:spcAft>
                <a:spcPts val="0"/>
              </a:spcAft>
              <a:buNone/>
            </a:pPr>
            <a:r>
              <a:t/>
            </a:r>
            <a:endParaRPr/>
          </a:p>
          <a:p>
            <a:pPr indent="0" lvl="0" marL="0" rtl="0" algn="l">
              <a:spcBef>
                <a:spcPts val="10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13" y="2596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 HASHING</a:t>
            </a:r>
            <a:endParaRPr/>
          </a:p>
        </p:txBody>
      </p:sp>
      <p:sp>
        <p:nvSpPr>
          <p:cNvPr id="132" name="Google Shape;132;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 </a:t>
            </a:r>
            <a:endParaRPr/>
          </a:p>
        </p:txBody>
      </p:sp>
      <p:pic>
        <p:nvPicPr>
          <p:cNvPr id="133" name="Google Shape;133;p24"/>
          <p:cNvPicPr preferRelativeResize="0"/>
          <p:nvPr/>
        </p:nvPicPr>
        <p:blipFill>
          <a:blip r:embed="rId3">
            <a:alphaModFix/>
          </a:blip>
          <a:stretch>
            <a:fillRect/>
          </a:stretch>
        </p:blipFill>
        <p:spPr>
          <a:xfrm>
            <a:off x="1729099" y="1152475"/>
            <a:ext cx="5685824" cy="3537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CÓMO FUNCIONA SSH</a:t>
            </a:r>
            <a:endParaRPr/>
          </a:p>
        </p:txBody>
      </p:sp>
      <p:sp>
        <p:nvSpPr>
          <p:cNvPr id="139" name="Google Shape;139;p25"/>
          <p:cNvSpPr txBox="1"/>
          <p:nvPr>
            <p:ph idx="1" type="body"/>
          </p:nvPr>
        </p:nvSpPr>
        <p:spPr>
          <a:xfrm>
            <a:off x="311700" y="1193200"/>
            <a:ext cx="8520600" cy="3375600"/>
          </a:xfrm>
          <a:prstGeom prst="rect">
            <a:avLst/>
          </a:prstGeom>
        </p:spPr>
        <p:txBody>
          <a:bodyPr anchorCtr="0" anchor="t" bIns="91425" lIns="91425" spcFirstLastPara="1" rIns="91425" wrap="square" tIns="91425">
            <a:noAutofit/>
          </a:bodyPr>
          <a:lstStyle/>
          <a:p>
            <a:pPr indent="-342900" lvl="0" marL="457200" marR="0" rtl="0" algn="l">
              <a:spcBef>
                <a:spcPts val="0"/>
              </a:spcBef>
              <a:spcAft>
                <a:spcPts val="0"/>
              </a:spcAft>
              <a:buSzPts val="1800"/>
              <a:buChar char="●"/>
            </a:pPr>
            <a:r>
              <a:rPr lang="es"/>
              <a:t>El comando </a:t>
            </a:r>
            <a:r>
              <a:rPr lang="es"/>
              <a:t>básico</a:t>
            </a:r>
            <a:r>
              <a:rPr lang="es"/>
              <a:t> de ssh es: ssh usuario@host</a:t>
            </a:r>
            <a:endParaRPr/>
          </a:p>
          <a:p>
            <a:pPr indent="0" lvl="0" marL="457200" marR="0" rtl="0" algn="l">
              <a:spcBef>
                <a:spcPts val="1000"/>
              </a:spcBef>
              <a:spcAft>
                <a:spcPts val="0"/>
              </a:spcAft>
              <a:buNone/>
            </a:pPr>
            <a:r>
              <a:rPr lang="es"/>
              <a:t>El comando ssh indica a tu sistema que desea abrir una conexión de Shell segura y cifrada. </a:t>
            </a:r>
            <a:endParaRPr/>
          </a:p>
          <a:p>
            <a:pPr indent="-342900" lvl="0" marL="457200" marR="0" rtl="0" algn="l">
              <a:spcBef>
                <a:spcPts val="1000"/>
              </a:spcBef>
              <a:spcAft>
                <a:spcPts val="0"/>
              </a:spcAft>
              <a:buSzPts val="1800"/>
              <a:buChar char="●"/>
            </a:pPr>
            <a:r>
              <a:rPr lang="es"/>
              <a:t>El cliente inicia la conexión SSH iniciando el protocolo TCP con el servidor, verificando si la identidad mostrada por el servidor coincide con los registros anteriores (grabados en un archivo de almacén de claves RSA).</a:t>
            </a:r>
            <a:endParaRPr/>
          </a:p>
          <a:p>
            <a:pPr indent="0" lvl="0" marL="457200" marR="0" rtl="0" algn="l">
              <a:spcBef>
                <a:spcPts val="1000"/>
              </a:spcBef>
              <a:spcAft>
                <a:spcPts val="0"/>
              </a:spcAft>
              <a:buNone/>
            </a:pPr>
            <a:r>
              <a:t/>
            </a:r>
            <a:endParaRPr/>
          </a:p>
          <a:p>
            <a:pPr indent="0" lvl="0" marL="0" rtl="0" algn="l">
              <a:spcBef>
                <a:spcPts val="1000"/>
              </a:spcBef>
              <a:spcAft>
                <a:spcPts val="1600"/>
              </a:spcAft>
              <a:buNone/>
            </a:pPr>
            <a:r>
              <a:t/>
            </a:r>
            <a:endParaRPr sz="1200">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213325"/>
            <a:ext cx="8520600" cy="5727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1400"/>
              </a:spcBef>
              <a:spcAft>
                <a:spcPts val="1000"/>
              </a:spcAft>
              <a:buNone/>
            </a:pPr>
            <a:r>
              <a:rPr lang="es">
                <a:solidFill>
                  <a:srgbClr val="000000"/>
                </a:solidFill>
              </a:rPr>
              <a:t>NEGOCIACIÓN DEL CIFRADO DE SESIÓN</a:t>
            </a:r>
            <a:endParaRPr/>
          </a:p>
        </p:txBody>
      </p:sp>
      <p:sp>
        <p:nvSpPr>
          <p:cNvPr id="145" name="Google Shape;145;p26"/>
          <p:cNvSpPr txBox="1"/>
          <p:nvPr>
            <p:ph idx="1" type="body"/>
          </p:nvPr>
        </p:nvSpPr>
        <p:spPr>
          <a:xfrm>
            <a:off x="311700" y="892000"/>
            <a:ext cx="8520600" cy="3676800"/>
          </a:xfrm>
          <a:prstGeom prst="rect">
            <a:avLst/>
          </a:prstGeom>
        </p:spPr>
        <p:txBody>
          <a:bodyPr anchorCtr="0" anchor="t" bIns="91425" lIns="91425" spcFirstLastPara="1" rIns="91425" wrap="square" tIns="91425">
            <a:noAutofit/>
          </a:bodyPr>
          <a:lstStyle/>
          <a:p>
            <a:pPr indent="-317500" lvl="0" marL="457200" marR="0" rtl="0" algn="l">
              <a:spcBef>
                <a:spcPts val="1400"/>
              </a:spcBef>
              <a:spcAft>
                <a:spcPts val="0"/>
              </a:spcAft>
              <a:buClr>
                <a:srgbClr val="000000"/>
              </a:buClr>
              <a:buSzPts val="1400"/>
              <a:buChar char="●"/>
            </a:pPr>
            <a:r>
              <a:rPr lang="es" sz="1400">
                <a:solidFill>
                  <a:srgbClr val="000000"/>
                </a:solidFill>
              </a:rPr>
              <a:t>Algoritmo de Intercambio de Claves Diffie-Hellman:</a:t>
            </a:r>
            <a:endParaRPr sz="1400">
              <a:solidFill>
                <a:srgbClr val="000000"/>
              </a:solidFill>
            </a:endParaRPr>
          </a:p>
          <a:p>
            <a:pPr indent="-317500" lvl="0" marL="914400" marR="0" rtl="0" algn="l">
              <a:spcBef>
                <a:spcPts val="0"/>
              </a:spcBef>
              <a:spcAft>
                <a:spcPts val="0"/>
              </a:spcAft>
              <a:buClr>
                <a:srgbClr val="000000"/>
              </a:buClr>
              <a:buSzPts val="1400"/>
              <a:buAutoNum type="arabicPeriod"/>
            </a:pPr>
            <a:r>
              <a:rPr lang="es" sz="1400">
                <a:solidFill>
                  <a:srgbClr val="000000"/>
                </a:solidFill>
              </a:rPr>
              <a:t>Cliente y servidor coinciden en un</a:t>
            </a:r>
            <a:r>
              <a:rPr lang="es" sz="1400">
                <a:solidFill>
                  <a:srgbClr val="000000"/>
                </a:solidFill>
              </a:rPr>
              <a:t> </a:t>
            </a:r>
            <a:r>
              <a:rPr lang="es" sz="1400">
                <a:solidFill>
                  <a:srgbClr val="000000"/>
                </a:solidFill>
              </a:rPr>
              <a:t>número primo</a:t>
            </a:r>
            <a:endParaRPr sz="1400">
              <a:solidFill>
                <a:srgbClr val="000000"/>
              </a:solidFill>
            </a:endParaRPr>
          </a:p>
          <a:p>
            <a:pPr indent="-317500" lvl="0" marL="914400" marR="0" rtl="0" algn="l">
              <a:spcBef>
                <a:spcPts val="0"/>
              </a:spcBef>
              <a:spcAft>
                <a:spcPts val="0"/>
              </a:spcAft>
              <a:buClr>
                <a:srgbClr val="000000"/>
              </a:buClr>
              <a:buSzPts val="1400"/>
              <a:buAutoNum type="arabicPeriod"/>
            </a:pPr>
            <a:r>
              <a:rPr lang="es" sz="1400">
                <a:solidFill>
                  <a:srgbClr val="000000"/>
                </a:solidFill>
              </a:rPr>
              <a:t>Acuerdan entre sí un mecanismo de cifrado común.</a:t>
            </a:r>
            <a:endParaRPr sz="1400">
              <a:solidFill>
                <a:srgbClr val="000000"/>
              </a:solidFill>
            </a:endParaRPr>
          </a:p>
          <a:p>
            <a:pPr indent="-317500" lvl="0" marL="914400" marR="0" rtl="0" algn="l">
              <a:spcBef>
                <a:spcPts val="0"/>
              </a:spcBef>
              <a:spcAft>
                <a:spcPts val="0"/>
              </a:spcAft>
              <a:buClr>
                <a:srgbClr val="000000"/>
              </a:buClr>
              <a:buSzPts val="1400"/>
              <a:buAutoNum type="arabicPeriod"/>
            </a:pPr>
            <a:r>
              <a:rPr lang="es" sz="1400">
                <a:solidFill>
                  <a:srgbClr val="000000"/>
                </a:solidFill>
              </a:rPr>
              <a:t>Cada uno genera una clave privada aleatoria.(también un número primo)</a:t>
            </a:r>
            <a:endParaRPr sz="1400">
              <a:solidFill>
                <a:srgbClr val="000000"/>
              </a:solidFill>
            </a:endParaRPr>
          </a:p>
          <a:p>
            <a:pPr indent="-317500" lvl="0" marL="914400" marR="0" rtl="0" algn="l">
              <a:spcBef>
                <a:spcPts val="0"/>
              </a:spcBef>
              <a:spcAft>
                <a:spcPts val="0"/>
              </a:spcAft>
              <a:buClr>
                <a:srgbClr val="000000"/>
              </a:buClr>
              <a:buSzPts val="1400"/>
              <a:buAutoNum type="arabicPeriod"/>
            </a:pPr>
            <a:r>
              <a:rPr lang="es" sz="1400">
                <a:solidFill>
                  <a:srgbClr val="000000"/>
                </a:solidFill>
              </a:rPr>
              <a:t>Esta clave privada recién generada, con el primer número y el algoritmo </a:t>
            </a:r>
            <a:br>
              <a:rPr lang="es" sz="1400">
                <a:solidFill>
                  <a:srgbClr val="000000"/>
                </a:solidFill>
              </a:rPr>
            </a:br>
            <a:r>
              <a:rPr lang="es" sz="1400">
                <a:solidFill>
                  <a:srgbClr val="000000"/>
                </a:solidFill>
              </a:rPr>
              <a:t>de cifrado se utiliza para calcular una clave pública que se distribuye al otro PC. Por lo que se </a:t>
            </a:r>
            <a:r>
              <a:rPr lang="es" sz="1400">
                <a:solidFill>
                  <a:srgbClr val="000000"/>
                </a:solidFill>
              </a:rPr>
              <a:t>generan</a:t>
            </a:r>
            <a:r>
              <a:rPr lang="es" sz="1400">
                <a:solidFill>
                  <a:srgbClr val="000000"/>
                </a:solidFill>
              </a:rPr>
              <a:t> dos claves. (A y B)</a:t>
            </a:r>
            <a:endParaRPr sz="1400">
              <a:solidFill>
                <a:srgbClr val="000000"/>
              </a:solidFill>
            </a:endParaRPr>
          </a:p>
          <a:p>
            <a:pPr indent="0" lvl="0" marL="1371600" marR="0" rtl="0" algn="l">
              <a:spcBef>
                <a:spcPts val="1400"/>
              </a:spcBef>
              <a:spcAft>
                <a:spcPts val="0"/>
              </a:spcAft>
              <a:buNone/>
            </a:pPr>
            <a:r>
              <a:rPr lang="es" sz="1400">
                <a:solidFill>
                  <a:srgbClr val="000000"/>
                </a:solidFill>
              </a:rPr>
              <a:t>A= g^α mod p.</a:t>
            </a:r>
            <a:endParaRPr sz="1400">
              <a:solidFill>
                <a:srgbClr val="000000"/>
              </a:solidFill>
            </a:endParaRPr>
          </a:p>
          <a:p>
            <a:pPr indent="0" lvl="0" marL="1371600" marR="0" rtl="0" algn="l">
              <a:spcBef>
                <a:spcPts val="1400"/>
              </a:spcBef>
              <a:spcAft>
                <a:spcPts val="0"/>
              </a:spcAft>
              <a:buNone/>
            </a:pPr>
            <a:r>
              <a:rPr lang="es" sz="1400">
                <a:solidFill>
                  <a:srgbClr val="000000"/>
                </a:solidFill>
              </a:rPr>
              <a:t>B= g^β mod p.</a:t>
            </a:r>
            <a:endParaRPr sz="1400">
              <a:solidFill>
                <a:srgbClr val="000000"/>
              </a:solidFill>
            </a:endParaRPr>
          </a:p>
          <a:p>
            <a:pPr indent="0" lvl="0" marL="0" marR="0" rtl="0" algn="l">
              <a:spcBef>
                <a:spcPts val="1400"/>
              </a:spcBef>
              <a:spcAft>
                <a:spcPts val="0"/>
              </a:spcAft>
              <a:buNone/>
            </a:pPr>
            <a:r>
              <a:rPr lang="es" sz="1400">
                <a:solidFill>
                  <a:srgbClr val="000000"/>
                </a:solidFill>
              </a:rPr>
              <a:t>De esta forma, ambas partes </a:t>
            </a:r>
            <a:r>
              <a:rPr lang="es" sz="1400">
                <a:solidFill>
                  <a:srgbClr val="000000"/>
                </a:solidFill>
              </a:rPr>
              <a:t>tendrán</a:t>
            </a:r>
            <a:r>
              <a:rPr lang="es" sz="1400">
                <a:solidFill>
                  <a:srgbClr val="000000"/>
                </a:solidFill>
              </a:rPr>
              <a:t> todos las variables y, despejando la ecuación resultante, tendrían la</a:t>
            </a:r>
            <a:endParaRPr sz="1400">
              <a:solidFill>
                <a:srgbClr val="000000"/>
              </a:solidFill>
            </a:endParaRPr>
          </a:p>
          <a:p>
            <a:pPr indent="0" lvl="0" marL="0" marR="0" rtl="0" algn="l">
              <a:spcBef>
                <a:spcPts val="1400"/>
              </a:spcBef>
              <a:spcAft>
                <a:spcPts val="0"/>
              </a:spcAft>
              <a:buNone/>
            </a:pPr>
            <a:r>
              <a:rPr lang="es" sz="1400">
                <a:solidFill>
                  <a:srgbClr val="000000"/>
                </a:solidFill>
              </a:rPr>
              <a:t>clave final.</a:t>
            </a:r>
            <a:endParaRPr sz="1400">
              <a:solidFill>
                <a:srgbClr val="000000"/>
              </a:solidFill>
            </a:endParaRPr>
          </a:p>
          <a:p>
            <a:pPr indent="0" lvl="0" marL="0" marR="0" rtl="0" algn="l">
              <a:spcBef>
                <a:spcPts val="1400"/>
              </a:spcBef>
              <a:spcAft>
                <a:spcPts val="0"/>
              </a:spcAft>
              <a:buNone/>
            </a:pPr>
            <a:r>
              <a:t/>
            </a:r>
            <a:endParaRPr sz="1400">
              <a:solidFill>
                <a:srgbClr val="666666"/>
              </a:solidFill>
              <a:latin typeface="Georgia"/>
              <a:ea typeface="Georgia"/>
              <a:cs typeface="Georgia"/>
              <a:sym typeface="Georgia"/>
            </a:endParaRPr>
          </a:p>
          <a:p>
            <a:pPr indent="0" lvl="0" marL="0" marR="0" rtl="0" algn="l">
              <a:spcBef>
                <a:spcPts val="1400"/>
              </a:spcBef>
              <a:spcAft>
                <a:spcPts val="0"/>
              </a:spcAft>
              <a:buNone/>
            </a:pPr>
            <a:r>
              <a:t/>
            </a:r>
            <a:endParaRPr>
              <a:solidFill>
                <a:srgbClr val="666666"/>
              </a:solidFill>
              <a:latin typeface="Georgia"/>
              <a:ea typeface="Georgia"/>
              <a:cs typeface="Georgia"/>
              <a:sym typeface="Georgia"/>
            </a:endParaRPr>
          </a:p>
          <a:p>
            <a:pPr indent="0" lvl="0" marL="0" marR="0" rtl="0" algn="l">
              <a:spcBef>
                <a:spcPts val="1400"/>
              </a:spcBef>
              <a:spcAft>
                <a:spcPts val="0"/>
              </a:spcAft>
              <a:buNone/>
            </a:pPr>
            <a:r>
              <a:t/>
            </a:r>
            <a:endParaRPr>
              <a:solidFill>
                <a:srgbClr val="666666"/>
              </a:solidFill>
              <a:latin typeface="Georgia"/>
              <a:ea typeface="Georgia"/>
              <a:cs typeface="Georgia"/>
              <a:sym typeface="Georgia"/>
            </a:endParaRPr>
          </a:p>
          <a:p>
            <a:pPr indent="0" lvl="0" marL="0" marR="0" rtl="0" algn="l">
              <a:spcBef>
                <a:spcPts val="1400"/>
              </a:spcBef>
              <a:spcAft>
                <a:spcPts val="1000"/>
              </a:spcAft>
              <a:buNone/>
            </a:pPr>
            <a:r>
              <a:t/>
            </a:r>
            <a:endParaRPr>
              <a:solidFill>
                <a:srgbClr val="666666"/>
              </a:solidFill>
              <a:latin typeface="Georgia"/>
              <a:ea typeface="Georgia"/>
              <a:cs typeface="Georgia"/>
              <a:sym typeface="Georg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7"/>
          <p:cNvSpPr txBox="1"/>
          <p:nvPr>
            <p:ph idx="1" type="body"/>
          </p:nvPr>
        </p:nvSpPr>
        <p:spPr>
          <a:xfrm>
            <a:off x="311700" y="422650"/>
            <a:ext cx="8520600" cy="3416400"/>
          </a:xfrm>
          <a:prstGeom prst="rect">
            <a:avLst/>
          </a:prstGeom>
        </p:spPr>
        <p:txBody>
          <a:bodyPr anchorCtr="0" anchor="t" bIns="91425" lIns="91425" spcFirstLastPara="1" rIns="91425" wrap="square" tIns="91425">
            <a:noAutofit/>
          </a:bodyPr>
          <a:lstStyle/>
          <a:p>
            <a:pPr indent="0" lvl="0" marL="719999" rtl="0" algn="l">
              <a:spcBef>
                <a:spcPts val="0"/>
              </a:spcBef>
              <a:spcAft>
                <a:spcPts val="0"/>
              </a:spcAft>
              <a:buNone/>
            </a:pPr>
            <a:r>
              <a:rPr lang="es" sz="1400"/>
              <a:t>5</a:t>
            </a:r>
            <a:r>
              <a:rPr lang="es" sz="1400"/>
              <a:t>. Ahora cifran simétricamente toda la sesión SSH. La misma clave se utiliza para cifrar y descifrar mensajes (cifrado </a:t>
            </a:r>
            <a:r>
              <a:rPr lang="es" sz="1400"/>
              <a:t>simétrico</a:t>
            </a:r>
            <a:r>
              <a:rPr lang="es" sz="1400"/>
              <a:t>)</a:t>
            </a:r>
            <a:endParaRPr sz="1400"/>
          </a:p>
          <a:p>
            <a:pPr indent="457200" lvl="0" marL="1828800" rtl="0" algn="l">
              <a:spcBef>
                <a:spcPts val="1000"/>
              </a:spcBef>
              <a:spcAft>
                <a:spcPts val="1000"/>
              </a:spcAft>
              <a:buNone/>
            </a:pPr>
            <a:r>
              <a:rPr lang="es" sz="1400"/>
              <a:t>Ahora el usuario debe ser autenticado.</a:t>
            </a:r>
            <a:endParaRPr sz="1400"/>
          </a:p>
        </p:txBody>
      </p:sp>
      <p:pic>
        <p:nvPicPr>
          <p:cNvPr id="151" name="Google Shape;151;p27"/>
          <p:cNvPicPr preferRelativeResize="0"/>
          <p:nvPr/>
        </p:nvPicPr>
        <p:blipFill>
          <a:blip r:embed="rId3">
            <a:alphaModFix/>
          </a:blip>
          <a:stretch>
            <a:fillRect/>
          </a:stretch>
        </p:blipFill>
        <p:spPr>
          <a:xfrm>
            <a:off x="937438" y="1631850"/>
            <a:ext cx="7153275" cy="3200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1676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USOS</a:t>
            </a:r>
            <a:endParaRPr/>
          </a:p>
        </p:txBody>
      </p:sp>
      <p:sp>
        <p:nvSpPr>
          <p:cNvPr id="157" name="Google Shape;157;p28"/>
          <p:cNvSpPr txBox="1"/>
          <p:nvPr>
            <p:ph idx="1" type="body"/>
          </p:nvPr>
        </p:nvSpPr>
        <p:spPr>
          <a:xfrm>
            <a:off x="311700" y="809100"/>
            <a:ext cx="8520600" cy="37599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222222"/>
              </a:buClr>
              <a:buSzPts val="1200"/>
              <a:buFont typeface="Comfortaa"/>
              <a:buChar char="●"/>
            </a:pPr>
            <a:r>
              <a:rPr lang="es" sz="1200">
                <a:solidFill>
                  <a:srgbClr val="000000"/>
                </a:solidFill>
                <a:latin typeface="Comfortaa"/>
                <a:ea typeface="Comfortaa"/>
                <a:cs typeface="Comfortaa"/>
                <a:sym typeface="Comfortaa"/>
              </a:rPr>
              <a:t>Administración de servidores linux mediante conexiones remotas</a:t>
            </a:r>
            <a:endParaRPr sz="1200">
              <a:latin typeface="Comfortaa"/>
              <a:ea typeface="Comfortaa"/>
              <a:cs typeface="Comfortaa"/>
              <a:sym typeface="Comfortaa"/>
            </a:endParaRPr>
          </a:p>
          <a:p>
            <a:pPr indent="-304800" lvl="0" marL="457200" rtl="0" algn="l">
              <a:spcBef>
                <a:spcPts val="1000"/>
              </a:spcBef>
              <a:spcAft>
                <a:spcPts val="0"/>
              </a:spcAft>
              <a:buClr>
                <a:srgbClr val="222222"/>
              </a:buClr>
              <a:buSzPts val="1200"/>
              <a:buFont typeface="Comfortaa"/>
              <a:buChar char="●"/>
            </a:pPr>
            <a:r>
              <a:rPr lang="es" sz="1200">
                <a:solidFill>
                  <a:srgbClr val="000000"/>
                </a:solidFill>
                <a:latin typeface="Comfortaa"/>
                <a:ea typeface="Comfortaa"/>
                <a:cs typeface="Comfortaa"/>
                <a:sym typeface="Comfortaa"/>
              </a:rPr>
              <a:t>Git ya que SSH es muy usado por programadores a la hora de trabajar con herramientas de control de versiones. </a:t>
            </a:r>
            <a:r>
              <a:rPr lang="es" sz="1200">
                <a:solidFill>
                  <a:srgbClr val="000000"/>
                </a:solidFill>
                <a:latin typeface="Comfortaa"/>
                <a:ea typeface="Comfortaa"/>
                <a:cs typeface="Comfortaa"/>
                <a:sym typeface="Comfortaa"/>
              </a:rPr>
              <a:t> </a:t>
            </a:r>
            <a:r>
              <a:rPr lang="es" sz="1200" u="sng">
                <a:solidFill>
                  <a:srgbClr val="000000"/>
                </a:solidFill>
                <a:latin typeface="Comfortaa"/>
                <a:ea typeface="Comfortaa"/>
                <a:cs typeface="Comfortaa"/>
                <a:sym typeface="Comfortaa"/>
                <a:hlinkClick r:id="rId3"/>
              </a:rPr>
              <a:t>(video makigas)</a:t>
            </a:r>
            <a:endParaRPr sz="1200">
              <a:solidFill>
                <a:srgbClr val="000000"/>
              </a:solidFill>
              <a:latin typeface="Comfortaa"/>
              <a:ea typeface="Comfortaa"/>
              <a:cs typeface="Comfortaa"/>
              <a:sym typeface="Comfortaa"/>
            </a:endParaRPr>
          </a:p>
          <a:p>
            <a:pPr indent="-304800" lvl="0" marL="457200" rtl="0" algn="l">
              <a:spcBef>
                <a:spcPts val="1000"/>
              </a:spcBef>
              <a:spcAft>
                <a:spcPts val="0"/>
              </a:spcAft>
              <a:buClr>
                <a:srgbClr val="000000"/>
              </a:buClr>
              <a:buSzPts val="1200"/>
              <a:buFont typeface="Comfortaa"/>
              <a:buChar char="●"/>
            </a:pPr>
            <a:r>
              <a:rPr lang="es" sz="1200">
                <a:solidFill>
                  <a:srgbClr val="000000"/>
                </a:solidFill>
                <a:latin typeface="Comfortaa"/>
                <a:ea typeface="Comfortaa"/>
                <a:cs typeface="Comfortaa"/>
                <a:sym typeface="Comfortaa"/>
              </a:rPr>
              <a:t>Copiado de datos: por ejemplo mediante herramientas como </a:t>
            </a:r>
            <a:r>
              <a:rPr lang="es" sz="1200">
                <a:solidFill>
                  <a:srgbClr val="000000"/>
                </a:solidFill>
                <a:uFill>
                  <a:noFill/>
                </a:uFill>
                <a:latin typeface="Comfortaa"/>
                <a:ea typeface="Comfortaa"/>
                <a:cs typeface="Comfortaa"/>
                <a:sym typeface="Comfortaa"/>
                <a:hlinkClick r:id="rId4"/>
              </a:rPr>
              <a:t>rsync</a:t>
            </a:r>
            <a:r>
              <a:rPr lang="es" sz="1200">
                <a:solidFill>
                  <a:srgbClr val="000000"/>
                </a:solidFill>
                <a:latin typeface="Comfortaa"/>
                <a:ea typeface="Comfortaa"/>
                <a:cs typeface="Comfortaa"/>
                <a:sym typeface="Comfortaa"/>
              </a:rPr>
              <a:t> o scp, que tienen sintaxis sencillas y que usan una conexión vía SSH para copiar datos entre servidores, lo cual hace que toda esta información viaje entre los servidores seguros.</a:t>
            </a:r>
            <a:br>
              <a:rPr lang="es" sz="1200">
                <a:solidFill>
                  <a:srgbClr val="000000"/>
                </a:solidFill>
                <a:latin typeface="Comfortaa"/>
                <a:ea typeface="Comfortaa"/>
                <a:cs typeface="Comfortaa"/>
                <a:sym typeface="Comfortaa"/>
              </a:rPr>
            </a:br>
            <a:endParaRPr sz="1200">
              <a:solidFill>
                <a:srgbClr val="000000"/>
              </a:solidFill>
              <a:latin typeface="Comfortaa"/>
              <a:ea typeface="Comfortaa"/>
              <a:cs typeface="Comfortaa"/>
              <a:sym typeface="Comfortaa"/>
            </a:endParaRPr>
          </a:p>
          <a:p>
            <a:pPr indent="-304800" lvl="0" marL="457200" rtl="0" algn="l">
              <a:spcBef>
                <a:spcPts val="0"/>
              </a:spcBef>
              <a:spcAft>
                <a:spcPts val="0"/>
              </a:spcAft>
              <a:buClr>
                <a:srgbClr val="000000"/>
              </a:buClr>
              <a:buSzPts val="1200"/>
              <a:buFont typeface="Comfortaa"/>
              <a:buChar char="●"/>
            </a:pPr>
            <a:r>
              <a:rPr lang="es" sz="1200">
                <a:solidFill>
                  <a:srgbClr val="000000"/>
                </a:solidFill>
                <a:latin typeface="Comfortaa"/>
                <a:ea typeface="Comfortaa"/>
                <a:cs typeface="Comfortaa"/>
                <a:sym typeface="Comfortaa"/>
              </a:rPr>
              <a:t>Ejecución de comandos remotos: gracias a SSH también tenemos la posibilidad de correr comandos en forma remota. </a:t>
            </a:r>
            <a:br>
              <a:rPr lang="es" sz="1200">
                <a:solidFill>
                  <a:srgbClr val="000000"/>
                </a:solidFill>
                <a:latin typeface="Comfortaa"/>
                <a:ea typeface="Comfortaa"/>
                <a:cs typeface="Comfortaa"/>
                <a:sym typeface="Comfortaa"/>
              </a:rPr>
            </a:br>
            <a:endParaRPr sz="1200">
              <a:solidFill>
                <a:srgbClr val="000000"/>
              </a:solidFill>
              <a:latin typeface="Comfortaa"/>
              <a:ea typeface="Comfortaa"/>
              <a:cs typeface="Comfortaa"/>
              <a:sym typeface="Comfortaa"/>
            </a:endParaRPr>
          </a:p>
          <a:p>
            <a:pPr indent="-304800" lvl="0" marL="457200" rtl="0" algn="l">
              <a:spcBef>
                <a:spcPts val="0"/>
              </a:spcBef>
              <a:spcAft>
                <a:spcPts val="0"/>
              </a:spcAft>
              <a:buClr>
                <a:srgbClr val="000000"/>
              </a:buClr>
              <a:buSzPts val="1200"/>
              <a:buFont typeface="Comfortaa"/>
              <a:buChar char="●"/>
            </a:pPr>
            <a:r>
              <a:rPr lang="es" sz="1200">
                <a:solidFill>
                  <a:srgbClr val="000000"/>
                </a:solidFill>
                <a:latin typeface="Comfortaa"/>
                <a:ea typeface="Comfortaa"/>
                <a:cs typeface="Comfortaa"/>
                <a:sym typeface="Comfortaa"/>
              </a:rPr>
              <a:t>Multiplexación en SSH: crear varias sesiones de SSH mediante una sola conexión TCP. Sirve para ahorrar recursos, ya que es mucho más efectivo que abrir varias conexiones SSH independientes para cada sesión.</a:t>
            </a:r>
            <a:endParaRPr sz="1200">
              <a:solidFill>
                <a:srgbClr val="000000"/>
              </a:solidFill>
              <a:latin typeface="Comfortaa"/>
              <a:ea typeface="Comfortaa"/>
              <a:cs typeface="Comfortaa"/>
              <a:sym typeface="Comfortaa"/>
            </a:endParaRPr>
          </a:p>
          <a:p>
            <a:pPr indent="0" lvl="0" marL="914400" rtl="0" algn="l">
              <a:spcBef>
                <a:spcPts val="1000"/>
              </a:spcBef>
              <a:spcAft>
                <a:spcPts val="1600"/>
              </a:spcAft>
              <a:buNone/>
            </a:pPr>
            <a:r>
              <a:t/>
            </a:r>
            <a:endParaRPr/>
          </a:p>
        </p:txBody>
      </p:sp>
      <p:pic>
        <p:nvPicPr>
          <p:cNvPr id="158" name="Google Shape;158;p28"/>
          <p:cNvPicPr preferRelativeResize="0"/>
          <p:nvPr/>
        </p:nvPicPr>
        <p:blipFill>
          <a:blip r:embed="rId5">
            <a:alphaModFix/>
          </a:blip>
          <a:stretch>
            <a:fillRect/>
          </a:stretch>
        </p:blipFill>
        <p:spPr>
          <a:xfrm>
            <a:off x="437925" y="3871150"/>
            <a:ext cx="2208426" cy="960800"/>
          </a:xfrm>
          <a:prstGeom prst="rect">
            <a:avLst/>
          </a:prstGeom>
          <a:noFill/>
          <a:ln>
            <a:noFill/>
          </a:ln>
        </p:spPr>
      </p:pic>
      <p:pic>
        <p:nvPicPr>
          <p:cNvPr id="159" name="Google Shape;159;p28"/>
          <p:cNvPicPr preferRelativeResize="0"/>
          <p:nvPr/>
        </p:nvPicPr>
        <p:blipFill>
          <a:blip r:embed="rId6">
            <a:alphaModFix/>
          </a:blip>
          <a:stretch>
            <a:fillRect/>
          </a:stretch>
        </p:blipFill>
        <p:spPr>
          <a:xfrm>
            <a:off x="3258613" y="3909648"/>
            <a:ext cx="2536701" cy="883800"/>
          </a:xfrm>
          <a:prstGeom prst="rect">
            <a:avLst/>
          </a:prstGeom>
          <a:noFill/>
          <a:ln>
            <a:noFill/>
          </a:ln>
        </p:spPr>
      </p:pic>
      <p:pic>
        <p:nvPicPr>
          <p:cNvPr id="160" name="Google Shape;160;p28"/>
          <p:cNvPicPr preferRelativeResize="0"/>
          <p:nvPr/>
        </p:nvPicPr>
        <p:blipFill>
          <a:blip r:embed="rId7">
            <a:alphaModFix/>
          </a:blip>
          <a:stretch>
            <a:fillRect/>
          </a:stretch>
        </p:blipFill>
        <p:spPr>
          <a:xfrm>
            <a:off x="6407600" y="3909650"/>
            <a:ext cx="2319750" cy="960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INSTALACIÓN</a:t>
            </a:r>
            <a:endParaRPr/>
          </a:p>
        </p:txBody>
      </p:sp>
      <p:sp>
        <p:nvSpPr>
          <p:cNvPr id="166" name="Google Shape;166;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1100"/>
              </a:spcBef>
              <a:spcAft>
                <a:spcPts val="0"/>
              </a:spcAft>
              <a:buNone/>
            </a:pPr>
            <a:r>
              <a:t/>
            </a:r>
            <a:endParaRPr b="1">
              <a:solidFill>
                <a:srgbClr val="000000"/>
              </a:solidFill>
              <a:latin typeface="Arial"/>
              <a:ea typeface="Arial"/>
              <a:cs typeface="Arial"/>
              <a:sym typeface="Arial"/>
            </a:endParaRPr>
          </a:p>
          <a:p>
            <a:pPr indent="0" lvl="0" marL="0" rtl="0" algn="ctr">
              <a:spcBef>
                <a:spcPts val="1100"/>
              </a:spcBef>
              <a:spcAft>
                <a:spcPts val="0"/>
              </a:spcAft>
              <a:buNone/>
            </a:pPr>
            <a:r>
              <a:t/>
            </a:r>
            <a:endParaRPr b="1">
              <a:solidFill>
                <a:srgbClr val="000000"/>
              </a:solidFill>
              <a:latin typeface="Arial"/>
              <a:ea typeface="Arial"/>
              <a:cs typeface="Arial"/>
              <a:sym typeface="Arial"/>
            </a:endParaRPr>
          </a:p>
          <a:p>
            <a:pPr indent="0" lvl="0" marL="0" rtl="0" algn="ctr">
              <a:spcBef>
                <a:spcPts val="1100"/>
              </a:spcBef>
              <a:spcAft>
                <a:spcPts val="0"/>
              </a:spcAft>
              <a:buNone/>
            </a:pPr>
            <a:r>
              <a:rPr b="1" lang="es">
                <a:solidFill>
                  <a:srgbClr val="000000"/>
                </a:solidFill>
                <a:latin typeface="Arial"/>
                <a:ea typeface="Arial"/>
                <a:cs typeface="Arial"/>
                <a:sym typeface="Arial"/>
              </a:rPr>
              <a:t>sudo apt-get update</a:t>
            </a:r>
            <a:endParaRPr b="1">
              <a:solidFill>
                <a:srgbClr val="000000"/>
              </a:solidFill>
              <a:latin typeface="Arial"/>
              <a:ea typeface="Arial"/>
              <a:cs typeface="Arial"/>
              <a:sym typeface="Arial"/>
            </a:endParaRPr>
          </a:p>
          <a:p>
            <a:pPr indent="0" lvl="0" marL="0" rtl="0" algn="ctr">
              <a:spcBef>
                <a:spcPts val="1100"/>
              </a:spcBef>
              <a:spcAft>
                <a:spcPts val="0"/>
              </a:spcAft>
              <a:buNone/>
            </a:pPr>
            <a:r>
              <a:rPr b="1" lang="es">
                <a:solidFill>
                  <a:srgbClr val="000000"/>
                </a:solidFill>
                <a:latin typeface="Arial"/>
                <a:ea typeface="Arial"/>
                <a:cs typeface="Arial"/>
                <a:sym typeface="Arial"/>
              </a:rPr>
              <a:t>sudo apt-get install ssh</a:t>
            </a:r>
            <a:endParaRPr b="1">
              <a:solidFill>
                <a:srgbClr val="000000"/>
              </a:solidFill>
              <a:latin typeface="Arial"/>
              <a:ea typeface="Arial"/>
              <a:cs typeface="Arial"/>
              <a:sym typeface="Arial"/>
            </a:endParaRPr>
          </a:p>
          <a:p>
            <a:pPr indent="0" lvl="0" marL="0" rtl="0" algn="ctr">
              <a:spcBef>
                <a:spcPts val="1100"/>
              </a:spcBef>
              <a:spcAft>
                <a:spcPts val="0"/>
              </a:spcAft>
              <a:buNone/>
            </a:pPr>
            <a:r>
              <a:t/>
            </a:r>
            <a:endParaRPr b="1">
              <a:solidFill>
                <a:srgbClr val="000000"/>
              </a:solidFill>
              <a:latin typeface="Arial"/>
              <a:ea typeface="Arial"/>
              <a:cs typeface="Arial"/>
              <a:sym typeface="Arial"/>
            </a:endParaRPr>
          </a:p>
          <a:p>
            <a:pPr indent="0" lvl="0" marL="0" rtl="0" algn="ctr">
              <a:spcBef>
                <a:spcPts val="1000"/>
              </a:spcBef>
              <a:spcAft>
                <a:spcPts val="0"/>
              </a:spcAft>
              <a:buNone/>
            </a:pPr>
            <a:r>
              <a:t/>
            </a:r>
            <a:endParaRPr>
              <a:latin typeface="Arial"/>
              <a:ea typeface="Arial"/>
              <a:cs typeface="Arial"/>
              <a:sym typeface="Arial"/>
            </a:endParaRPr>
          </a:p>
          <a:p>
            <a:pPr indent="0" lvl="0" marL="0" rtl="0" algn="l">
              <a:spcBef>
                <a:spcPts val="1600"/>
              </a:spcBef>
              <a:spcAft>
                <a:spcPts val="0"/>
              </a:spcAft>
              <a:buNone/>
            </a:pPr>
            <a:r>
              <a:t/>
            </a:r>
            <a:endParaRPr>
              <a:latin typeface="Arial"/>
              <a:ea typeface="Arial"/>
              <a:cs typeface="Arial"/>
              <a:sym typeface="Arial"/>
            </a:endParaRPr>
          </a:p>
          <a:p>
            <a:pPr indent="0" lvl="0" marL="0" rtl="0" algn="ctr">
              <a:spcBef>
                <a:spcPts val="1600"/>
              </a:spcBef>
              <a:spcAft>
                <a:spcPts val="1000"/>
              </a:spcAft>
              <a:buNone/>
            </a:pPr>
            <a:r>
              <a:t/>
            </a:r>
            <a:endParaRPr b="1">
              <a:solidFill>
                <a:srgbClr val="000000"/>
              </a:solidFill>
              <a:highlight>
                <a:srgbClr val="FFFFFF"/>
              </a:highlight>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ÍNDICE</a:t>
            </a:r>
            <a:endParaRPr/>
          </a:p>
        </p:txBody>
      </p:sp>
      <p:sp>
        <p:nvSpPr>
          <p:cNvPr id="67" name="Google Shape;67;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s"/>
              <a:t>DEFINICIÓN (PEDRO)</a:t>
            </a:r>
            <a:endParaRPr/>
          </a:p>
          <a:p>
            <a:pPr indent="-342900" lvl="0" marL="457200" rtl="0" algn="l">
              <a:spcBef>
                <a:spcPts val="0"/>
              </a:spcBef>
              <a:spcAft>
                <a:spcPts val="0"/>
              </a:spcAft>
              <a:buSzPts val="1800"/>
              <a:buAutoNum type="arabicPeriod"/>
            </a:pPr>
            <a:r>
              <a:rPr lang="es"/>
              <a:t>CARACTERÍSTICAS (LIDIA)</a:t>
            </a:r>
            <a:endParaRPr/>
          </a:p>
          <a:p>
            <a:pPr indent="-342900" lvl="0" marL="457200" rtl="0" algn="l">
              <a:spcBef>
                <a:spcPts val="0"/>
              </a:spcBef>
              <a:spcAft>
                <a:spcPts val="0"/>
              </a:spcAft>
              <a:buSzPts val="1800"/>
              <a:buAutoNum type="arabicPeriod"/>
            </a:pPr>
            <a:r>
              <a:rPr lang="es"/>
              <a:t>DIFERENCIA CON TELNET (PEDRO)</a:t>
            </a:r>
            <a:endParaRPr/>
          </a:p>
          <a:p>
            <a:pPr indent="-342900" lvl="0" marL="457200" rtl="0" algn="l">
              <a:spcBef>
                <a:spcPts val="0"/>
              </a:spcBef>
              <a:spcAft>
                <a:spcPts val="0"/>
              </a:spcAft>
              <a:buSzPts val="1800"/>
              <a:buAutoNum type="arabicPeriod"/>
            </a:pPr>
            <a:r>
              <a:rPr lang="es"/>
              <a:t>PRINCIPAL VENTAJA (LIDIA) </a:t>
            </a:r>
            <a:endParaRPr/>
          </a:p>
          <a:p>
            <a:pPr indent="-342900" lvl="0" marL="457200" rtl="0" algn="l">
              <a:spcBef>
                <a:spcPts val="0"/>
              </a:spcBef>
              <a:spcAft>
                <a:spcPts val="0"/>
              </a:spcAft>
              <a:buSzPts val="1800"/>
              <a:buAutoNum type="arabicPeriod"/>
            </a:pPr>
            <a:r>
              <a:rPr lang="es"/>
              <a:t>OTRAS VENTAJAS (LIDIA)</a:t>
            </a:r>
            <a:endParaRPr/>
          </a:p>
          <a:p>
            <a:pPr indent="-342900" lvl="0" marL="457200" rtl="0" algn="l">
              <a:spcBef>
                <a:spcPts val="0"/>
              </a:spcBef>
              <a:spcAft>
                <a:spcPts val="0"/>
              </a:spcAft>
              <a:buSzPts val="1800"/>
              <a:buAutoNum type="arabicPeriod"/>
            </a:pPr>
            <a:r>
              <a:rPr lang="es"/>
              <a:t>TIPOS DE CIFRADO (PEDRO/LIDIA/LIDIA)</a:t>
            </a:r>
            <a:endParaRPr/>
          </a:p>
          <a:p>
            <a:pPr indent="-342900" lvl="0" marL="457200" rtl="0" algn="l">
              <a:spcBef>
                <a:spcPts val="0"/>
              </a:spcBef>
              <a:spcAft>
                <a:spcPts val="0"/>
              </a:spcAft>
              <a:buSzPts val="1800"/>
              <a:buAutoNum type="arabicPeriod"/>
            </a:pPr>
            <a:r>
              <a:rPr lang="es"/>
              <a:t>CÓMO FUNCIONA (PEDRO)</a:t>
            </a:r>
            <a:endParaRPr/>
          </a:p>
          <a:p>
            <a:pPr indent="-342900" lvl="0" marL="457200" rtl="0" algn="l">
              <a:spcBef>
                <a:spcPts val="0"/>
              </a:spcBef>
              <a:spcAft>
                <a:spcPts val="0"/>
              </a:spcAft>
              <a:buSzPts val="1800"/>
              <a:buAutoNum type="arabicPeriod"/>
            </a:pPr>
            <a:r>
              <a:rPr lang="es"/>
              <a:t>NEGOCIACIÓN DEL CIFRADO DE SESIÓN (PEDRO)</a:t>
            </a:r>
            <a:endParaRPr/>
          </a:p>
          <a:p>
            <a:pPr indent="-342900" lvl="0" marL="457200" rtl="0" algn="l">
              <a:spcBef>
                <a:spcPts val="0"/>
              </a:spcBef>
              <a:spcAft>
                <a:spcPts val="0"/>
              </a:spcAft>
              <a:buSzPts val="1800"/>
              <a:buAutoNum type="arabicPeriod"/>
            </a:pPr>
            <a:r>
              <a:rPr lang="es"/>
              <a:t>USOS (ADRIÁN)</a:t>
            </a:r>
            <a:endParaRPr/>
          </a:p>
          <a:p>
            <a:pPr indent="-342900" lvl="0" marL="457200" rtl="0" algn="l">
              <a:spcBef>
                <a:spcPts val="0"/>
              </a:spcBef>
              <a:spcAft>
                <a:spcPts val="0"/>
              </a:spcAft>
              <a:buSzPts val="1800"/>
              <a:buAutoNum type="arabicPeriod"/>
            </a:pPr>
            <a:r>
              <a:rPr lang="es"/>
              <a:t>INSTALACIÓN Y PRÁCTICAS </a:t>
            </a:r>
            <a:r>
              <a:rPr lang="es"/>
              <a:t>(ADRIÁN)</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1668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DEFINICIÓN</a:t>
            </a:r>
            <a:endParaRPr/>
          </a:p>
        </p:txBody>
      </p:sp>
      <p:sp>
        <p:nvSpPr>
          <p:cNvPr id="73" name="Google Shape;73;p15"/>
          <p:cNvSpPr txBox="1"/>
          <p:nvPr>
            <p:ph idx="1" type="body"/>
          </p:nvPr>
        </p:nvSpPr>
        <p:spPr>
          <a:xfrm>
            <a:off x="311700" y="7395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434343"/>
                </a:solidFill>
                <a:highlight>
                  <a:srgbClr val="FFFFFF"/>
                </a:highlight>
              </a:rPr>
              <a:t>SECURE SHELL CONNECTIONS ES UN </a:t>
            </a:r>
            <a:r>
              <a:rPr lang="es">
                <a:solidFill>
                  <a:srgbClr val="434343"/>
                </a:solidFill>
              </a:rPr>
              <a:t>PROTOCOLO DE ADMINISTRACIÓN REMOTO QUE PERMITE CONTROLAR Y MODIFICAR SERVIDORES REMOTOS A TRAVÉS DE INTERNET. </a:t>
            </a:r>
            <a:endParaRPr>
              <a:solidFill>
                <a:srgbClr val="434343"/>
              </a:solidFill>
            </a:endParaRPr>
          </a:p>
          <a:p>
            <a:pPr indent="0" lvl="0" marL="0" rtl="0" algn="ctr">
              <a:spcBef>
                <a:spcPts val="1600"/>
              </a:spcBef>
              <a:spcAft>
                <a:spcPts val="0"/>
              </a:spcAft>
              <a:buNone/>
            </a:pPr>
            <a:r>
              <a:rPr lang="es">
                <a:solidFill>
                  <a:srgbClr val="434343"/>
                </a:solidFill>
              </a:rPr>
              <a:t>EN OTRAS PALABRAS: PERMITE MEDIANTE UNA ARQUITECTURA CLIENTE/SERVIDOR QUE LOS USUARIOS SE CONECTEN A UN HOST DE FORMA</a:t>
            </a:r>
            <a:r>
              <a:rPr lang="es"/>
              <a:t> REMOTA Y SEGURA.</a:t>
            </a:r>
            <a:endParaRPr/>
          </a:p>
          <a:p>
            <a:pPr indent="0" lvl="0" marL="0" rtl="0" algn="ctr">
              <a:spcBef>
                <a:spcPts val="1600"/>
              </a:spcBef>
              <a:spcAft>
                <a:spcPts val="0"/>
              </a:spcAft>
              <a:buNone/>
            </a:pPr>
            <a:r>
              <a:t/>
            </a:r>
            <a:endParaRPr/>
          </a:p>
          <a:p>
            <a:pPr indent="0" lvl="0" marL="0" rtl="0" algn="ctr">
              <a:spcBef>
                <a:spcPts val="1600"/>
              </a:spcBef>
              <a:spcAft>
                <a:spcPts val="1600"/>
              </a:spcAft>
              <a:buNone/>
            </a:pPr>
            <a:r>
              <a:t/>
            </a:r>
            <a:endParaRPr/>
          </a:p>
        </p:txBody>
      </p:sp>
      <p:pic>
        <p:nvPicPr>
          <p:cNvPr id="74" name="Google Shape;74;p15"/>
          <p:cNvPicPr preferRelativeResize="0"/>
          <p:nvPr/>
        </p:nvPicPr>
        <p:blipFill>
          <a:blip r:embed="rId3">
            <a:alphaModFix/>
          </a:blip>
          <a:stretch>
            <a:fillRect/>
          </a:stretch>
        </p:blipFill>
        <p:spPr>
          <a:xfrm>
            <a:off x="2364263" y="2889050"/>
            <a:ext cx="4415474" cy="2037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CARACTERÍSTICAS</a:t>
            </a:r>
            <a:endParaRPr/>
          </a:p>
        </p:txBody>
      </p:sp>
      <p:sp>
        <p:nvSpPr>
          <p:cNvPr id="80" name="Google Shape;80;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434343"/>
              </a:buClr>
              <a:buSzPts val="1800"/>
              <a:buChar char="●"/>
            </a:pPr>
            <a:r>
              <a:rPr lang="es">
                <a:solidFill>
                  <a:srgbClr val="434343"/>
                </a:solidFill>
              </a:rPr>
              <a:t>FORMAS DE PROTECCIÓN:</a:t>
            </a:r>
            <a:br>
              <a:rPr lang="es">
                <a:solidFill>
                  <a:srgbClr val="434343"/>
                </a:solidFill>
              </a:rPr>
            </a:br>
            <a:endParaRPr>
              <a:solidFill>
                <a:srgbClr val="434343"/>
              </a:solidFill>
            </a:endParaRPr>
          </a:p>
          <a:p>
            <a:pPr indent="-317500" lvl="1" marL="914400" rtl="0" algn="l">
              <a:spcBef>
                <a:spcPts val="0"/>
              </a:spcBef>
              <a:spcAft>
                <a:spcPts val="0"/>
              </a:spcAft>
              <a:buClr>
                <a:srgbClr val="434343"/>
              </a:buClr>
              <a:buSzPts val="1400"/>
              <a:buChar char="○"/>
            </a:pPr>
            <a:r>
              <a:rPr lang="es">
                <a:solidFill>
                  <a:srgbClr val="434343"/>
                </a:solidFill>
              </a:rPr>
              <a:t>TRANSMITE INFORMACIÓN DE AUTENTICACIÓN AL SERVIDOR USANDO ENCRIPTACIÓN DE 128 BITS</a:t>
            </a:r>
            <a:endParaRPr>
              <a:solidFill>
                <a:srgbClr val="434343"/>
              </a:solidFill>
            </a:endParaRPr>
          </a:p>
          <a:p>
            <a:pPr indent="-317500" lvl="1" marL="914400" rtl="0" algn="l">
              <a:spcBef>
                <a:spcPts val="0"/>
              </a:spcBef>
              <a:spcAft>
                <a:spcPts val="0"/>
              </a:spcAft>
              <a:buClr>
                <a:srgbClr val="434343"/>
              </a:buClr>
              <a:buSzPts val="1400"/>
              <a:buChar char="○"/>
            </a:pPr>
            <a:r>
              <a:rPr lang="es">
                <a:solidFill>
                  <a:srgbClr val="434343"/>
                </a:solidFill>
              </a:rPr>
              <a:t>TÉCNICA DE REENVÍO POR X11 </a:t>
            </a:r>
            <a:endParaRPr>
              <a:solidFill>
                <a:srgbClr val="434343"/>
              </a:solidFill>
            </a:endParaRPr>
          </a:p>
          <a:p>
            <a:pPr indent="-317500" lvl="2" marL="1371600" rtl="0" algn="l">
              <a:spcBef>
                <a:spcPts val="0"/>
              </a:spcBef>
              <a:spcAft>
                <a:spcPts val="0"/>
              </a:spcAft>
              <a:buClr>
                <a:srgbClr val="434343"/>
              </a:buClr>
              <a:buSzPts val="1400"/>
              <a:buChar char="■"/>
            </a:pPr>
            <a:r>
              <a:rPr lang="es">
                <a:solidFill>
                  <a:srgbClr val="434343"/>
                </a:solidFill>
              </a:rPr>
              <a:t>ESTA TÉCNICA PROPORCIONA UN MEDIO SEGURO PARA USAR APLICACIONES GRÁFICAS SOBRE UNA RED</a:t>
            </a:r>
            <a:endParaRPr>
              <a:solidFill>
                <a:srgbClr val="434343"/>
              </a:solidFill>
            </a:endParaRPr>
          </a:p>
          <a:p>
            <a:pPr indent="-317500" lvl="1" marL="914400" rtl="0" algn="l">
              <a:spcBef>
                <a:spcPts val="0"/>
              </a:spcBef>
              <a:spcAft>
                <a:spcPts val="0"/>
              </a:spcAft>
              <a:buClr>
                <a:srgbClr val="434343"/>
              </a:buClr>
              <a:buSzPts val="1400"/>
              <a:buChar char="○"/>
            </a:pPr>
            <a:r>
              <a:rPr lang="es">
                <a:solidFill>
                  <a:srgbClr val="434343"/>
                </a:solidFill>
              </a:rPr>
              <a:t>CIFRADO PARA TRANSFERIR INFORMACIÓN DE FORMA SEGURA</a:t>
            </a:r>
            <a:br>
              <a:rPr lang="es">
                <a:solidFill>
                  <a:srgbClr val="434343"/>
                </a:solidFill>
              </a:rPr>
            </a:br>
            <a:endParaRPr>
              <a:solidFill>
                <a:srgbClr val="434343"/>
              </a:solidFill>
            </a:endParaRPr>
          </a:p>
          <a:p>
            <a:pPr indent="-342900" lvl="0" marL="457200" rtl="0" algn="l">
              <a:spcBef>
                <a:spcPts val="0"/>
              </a:spcBef>
              <a:spcAft>
                <a:spcPts val="0"/>
              </a:spcAft>
              <a:buClr>
                <a:srgbClr val="434343"/>
              </a:buClr>
              <a:buSzPts val="1800"/>
              <a:buChar char="●"/>
            </a:pPr>
            <a:r>
              <a:rPr lang="es">
                <a:solidFill>
                  <a:srgbClr val="434343"/>
                </a:solidFill>
              </a:rPr>
              <a:t>PUERTO 22 (puede tener otros puertos) *una buena práctica —&gt; cambiar puerto </a:t>
            </a:r>
            <a:endParaRPr>
              <a:solidFill>
                <a:srgbClr val="434343"/>
              </a:solidFill>
            </a:endParaRPr>
          </a:p>
          <a:p>
            <a:pPr indent="0" lvl="0" marL="914400" rtl="0" algn="just">
              <a:spcBef>
                <a:spcPts val="1600"/>
              </a:spcBef>
              <a:spcAft>
                <a:spcPts val="1000"/>
              </a:spcAft>
              <a:buNone/>
            </a:pPr>
            <a:r>
              <a:t/>
            </a:r>
            <a:endParaRPr sz="11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4416900" cy="170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¿EN QUÉ SE DIFERENCIA DE OTROS PROTOCOLOS COMO TELNET?</a:t>
            </a:r>
            <a:endParaRPr/>
          </a:p>
        </p:txBody>
      </p:sp>
      <p:sp>
        <p:nvSpPr>
          <p:cNvPr id="86" name="Google Shape;86;p17"/>
          <p:cNvSpPr txBox="1"/>
          <p:nvPr>
            <p:ph idx="1" type="body"/>
          </p:nvPr>
        </p:nvSpPr>
        <p:spPr>
          <a:xfrm>
            <a:off x="311700" y="2619200"/>
            <a:ext cx="3960600" cy="194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 DIFERENCIA DE TELNET O FTP, ESTE PROTOCOLO ENCRIPTA LA SESIÓN DE CONEXIÓN POR LO QUE ES MUCHO MÁS SEGURO</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87" name="Google Shape;87;p17"/>
          <p:cNvPicPr preferRelativeResize="0"/>
          <p:nvPr/>
        </p:nvPicPr>
        <p:blipFill>
          <a:blip r:embed="rId3">
            <a:alphaModFix/>
          </a:blip>
          <a:stretch>
            <a:fillRect/>
          </a:stretch>
        </p:blipFill>
        <p:spPr>
          <a:xfrm>
            <a:off x="5047174" y="177150"/>
            <a:ext cx="3960700" cy="4595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PRINCIPAL VENTAJA</a:t>
            </a:r>
            <a:endParaRPr/>
          </a:p>
        </p:txBody>
      </p:sp>
      <p:sp>
        <p:nvSpPr>
          <p:cNvPr id="93" name="Google Shape;93;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USO DE CIFRADO PARA TRANSFERIR INFORMACIÓN HOST - CLIENTE DE FORMA SEGURA.</a:t>
            </a:r>
            <a:endParaRPr/>
          </a:p>
          <a:p>
            <a:pPr indent="0" lvl="0" marL="0" rtl="0" algn="ctr">
              <a:spcBef>
                <a:spcPts val="1000"/>
              </a:spcBef>
              <a:spcAft>
                <a:spcPts val="1000"/>
              </a:spcAft>
              <a:buNone/>
            </a:pPr>
            <a:r>
              <a:t/>
            </a:r>
            <a:endParaRPr/>
          </a:p>
        </p:txBody>
      </p:sp>
      <p:pic>
        <p:nvPicPr>
          <p:cNvPr id="94" name="Google Shape;94;p18"/>
          <p:cNvPicPr preferRelativeResize="0"/>
          <p:nvPr/>
        </p:nvPicPr>
        <p:blipFill rotWithShape="1">
          <a:blip r:embed="rId3">
            <a:alphaModFix/>
          </a:blip>
          <a:srcRect b="35809" l="0" r="0" t="3352"/>
          <a:stretch/>
        </p:blipFill>
        <p:spPr>
          <a:xfrm>
            <a:off x="2689600" y="2114900"/>
            <a:ext cx="3764800" cy="2290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OTRAS VENTAJAS</a:t>
            </a:r>
            <a:endParaRPr/>
          </a:p>
        </p:txBody>
      </p:sp>
      <p:sp>
        <p:nvSpPr>
          <p:cNvPr id="100" name="Google Shape;100;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DISMINUYE AMENAZAS DE SEGURIDAD (SERVIDOR Y CLIENTE USAN FIRMAS DIGITALES PARA VERIFICAR SU IDENTIDAD)</a:t>
            </a:r>
            <a:endParaRPr/>
          </a:p>
          <a:p>
            <a:pPr indent="-342900" lvl="0" marL="457200" rtl="0" algn="l">
              <a:spcBef>
                <a:spcPts val="0"/>
              </a:spcBef>
              <a:spcAft>
                <a:spcPts val="0"/>
              </a:spcAft>
              <a:buSzPts val="1800"/>
              <a:buChar char="-"/>
            </a:pPr>
            <a:r>
              <a:rPr lang="es"/>
              <a:t>COMUNICACIÓN ENCRIPTADA</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s" sz="2400">
                <a:solidFill>
                  <a:schemeClr val="accent3"/>
                </a:solidFill>
              </a:rPr>
              <a:t>TIPOS DE CIFRADOS</a:t>
            </a:r>
            <a:endParaRPr b="1" sz="2400">
              <a:solidFill>
                <a:schemeClr val="accent3"/>
              </a:solidFill>
            </a:endParaRPr>
          </a:p>
          <a:p>
            <a:pPr indent="0" lvl="0" marL="0" rtl="0" algn="l">
              <a:spcBef>
                <a:spcPts val="1600"/>
              </a:spcBef>
              <a:spcAft>
                <a:spcPts val="0"/>
              </a:spcAft>
              <a:buNone/>
            </a:pPr>
            <a:r>
              <a:t/>
            </a:r>
            <a:endParaRPr sz="1800">
              <a:solidFill>
                <a:schemeClr val="accent3"/>
              </a:solidFill>
            </a:endParaRPr>
          </a:p>
        </p:txBody>
      </p:sp>
      <p:sp>
        <p:nvSpPr>
          <p:cNvPr id="106" name="Google Shape;106;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1600"/>
              </a:spcBef>
              <a:spcAft>
                <a:spcPts val="0"/>
              </a:spcAft>
              <a:buNone/>
            </a:pPr>
            <a:r>
              <a:t/>
            </a:r>
            <a:endParaRPr/>
          </a:p>
          <a:p>
            <a:pPr indent="0" lvl="0" marL="0" rtl="0" algn="ctr">
              <a:spcBef>
                <a:spcPts val="1600"/>
              </a:spcBef>
              <a:spcAft>
                <a:spcPts val="0"/>
              </a:spcAft>
              <a:buNone/>
            </a:pPr>
            <a:r>
              <a:rPr b="1" lang="es"/>
              <a:t>CIFRADO SIMÉTRICO</a:t>
            </a:r>
            <a:endParaRPr b="1"/>
          </a:p>
          <a:p>
            <a:pPr indent="0" lvl="0" marL="0" rtl="0" algn="ctr">
              <a:spcBef>
                <a:spcPts val="1600"/>
              </a:spcBef>
              <a:spcAft>
                <a:spcPts val="0"/>
              </a:spcAft>
              <a:buNone/>
            </a:pPr>
            <a:r>
              <a:rPr b="1" lang="es"/>
              <a:t>CIFRADO ASIMÉTRICO</a:t>
            </a:r>
            <a:endParaRPr b="1"/>
          </a:p>
          <a:p>
            <a:pPr indent="0" lvl="0" marL="0" rtl="0" algn="ctr">
              <a:spcBef>
                <a:spcPts val="1600"/>
              </a:spcBef>
              <a:spcAft>
                <a:spcPts val="1600"/>
              </a:spcAft>
              <a:buNone/>
            </a:pPr>
            <a:r>
              <a:rPr b="1" lang="es"/>
              <a:t>HASHING</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1901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
              <a:t>CIFRADO</a:t>
            </a:r>
            <a:r>
              <a:rPr b="1" lang="es"/>
              <a:t> SIMÉTRICO</a:t>
            </a:r>
            <a:endParaRPr b="1"/>
          </a:p>
        </p:txBody>
      </p:sp>
      <p:sp>
        <p:nvSpPr>
          <p:cNvPr id="112" name="Google Shape;112;p21"/>
          <p:cNvSpPr txBox="1"/>
          <p:nvPr>
            <p:ph idx="1" type="body"/>
          </p:nvPr>
        </p:nvSpPr>
        <p:spPr>
          <a:xfrm>
            <a:off x="311700" y="7628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1000"/>
              <a:t>ESTE MÉTODO OCULTA LA RELACIÓN ENTRE EL TEXTO PLANO, EL TEXTO CIFRADO Y LA CLAVE</a:t>
            </a:r>
            <a:endParaRPr sz="1000"/>
          </a:p>
        </p:txBody>
      </p:sp>
      <p:pic>
        <p:nvPicPr>
          <p:cNvPr id="113" name="Google Shape;113;p21"/>
          <p:cNvPicPr preferRelativeResize="0"/>
          <p:nvPr/>
        </p:nvPicPr>
        <p:blipFill>
          <a:blip r:embed="rId3">
            <a:alphaModFix/>
          </a:blip>
          <a:stretch>
            <a:fillRect/>
          </a:stretch>
        </p:blipFill>
        <p:spPr>
          <a:xfrm>
            <a:off x="246875" y="1178675"/>
            <a:ext cx="8585424" cy="3792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