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ristián Lagunas Jiménez" initials="CL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8-05T16:59:55.080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9129-4F37-44BB-A5A6-4D0E4B86A6A4}" type="datetimeFigureOut">
              <a:rPr lang="es-CL" smtClean="0"/>
              <a:t>05-08-2014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75B3-14A4-407C-8DD9-C56C421327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25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9129-4F37-44BB-A5A6-4D0E4B86A6A4}" type="datetimeFigureOut">
              <a:rPr lang="es-CL" smtClean="0"/>
              <a:t>05-08-2014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75B3-14A4-407C-8DD9-C56C421327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843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9129-4F37-44BB-A5A6-4D0E4B86A6A4}" type="datetimeFigureOut">
              <a:rPr lang="es-CL" smtClean="0"/>
              <a:t>05-08-2014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75B3-14A4-407C-8DD9-C56C421327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046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9129-4F37-44BB-A5A6-4D0E4B86A6A4}" type="datetimeFigureOut">
              <a:rPr lang="es-CL" smtClean="0"/>
              <a:t>05-08-2014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75B3-14A4-407C-8DD9-C56C421327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136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9129-4F37-44BB-A5A6-4D0E4B86A6A4}" type="datetimeFigureOut">
              <a:rPr lang="es-CL" smtClean="0"/>
              <a:t>05-08-2014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75B3-14A4-407C-8DD9-C56C421327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394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9129-4F37-44BB-A5A6-4D0E4B86A6A4}" type="datetimeFigureOut">
              <a:rPr lang="es-CL" smtClean="0"/>
              <a:t>05-08-2014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75B3-14A4-407C-8DD9-C56C421327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25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9129-4F37-44BB-A5A6-4D0E4B86A6A4}" type="datetimeFigureOut">
              <a:rPr lang="es-CL" smtClean="0"/>
              <a:t>05-08-2014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75B3-14A4-407C-8DD9-C56C421327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007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9129-4F37-44BB-A5A6-4D0E4B86A6A4}" type="datetimeFigureOut">
              <a:rPr lang="es-CL" smtClean="0"/>
              <a:t>05-08-2014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75B3-14A4-407C-8DD9-C56C421327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121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9129-4F37-44BB-A5A6-4D0E4B86A6A4}" type="datetimeFigureOut">
              <a:rPr lang="es-CL" smtClean="0"/>
              <a:t>05-08-2014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75B3-14A4-407C-8DD9-C56C421327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961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9129-4F37-44BB-A5A6-4D0E4B86A6A4}" type="datetimeFigureOut">
              <a:rPr lang="es-CL" smtClean="0"/>
              <a:t>05-08-2014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75B3-14A4-407C-8DD9-C56C421327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447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9129-4F37-44BB-A5A6-4D0E4B86A6A4}" type="datetimeFigureOut">
              <a:rPr lang="es-CL" smtClean="0"/>
              <a:t>05-08-2014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75B3-14A4-407C-8DD9-C56C421327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91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9129-4F37-44BB-A5A6-4D0E4B86A6A4}" type="datetimeFigureOut">
              <a:rPr lang="es-CL" smtClean="0"/>
              <a:t>05-08-2014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C75B3-14A4-407C-8DD9-C56C421327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273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61 CuadroTexto"/>
          <p:cNvSpPr txBox="1"/>
          <p:nvPr/>
        </p:nvSpPr>
        <p:spPr>
          <a:xfrm>
            <a:off x="960122" y="1169638"/>
            <a:ext cx="3232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haroni" panose="02010803020104030203" pitchFamily="2" charset="-79"/>
              </a:rPr>
              <a:t>I. CENTRO DE RESPONSABILIDAD</a:t>
            </a:r>
          </a:p>
        </p:txBody>
      </p:sp>
      <p:sp>
        <p:nvSpPr>
          <p:cNvPr id="60" name="59 Rectángulo redondeado"/>
          <p:cNvSpPr/>
          <p:nvPr/>
        </p:nvSpPr>
        <p:spPr>
          <a:xfrm>
            <a:off x="738630" y="1184731"/>
            <a:ext cx="7632848" cy="3267474"/>
          </a:xfrm>
          <a:prstGeom prst="round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1 CuadroTexto"/>
          <p:cNvSpPr txBox="1"/>
          <p:nvPr/>
        </p:nvSpPr>
        <p:spPr>
          <a:xfrm>
            <a:off x="1386702" y="1793549"/>
            <a:ext cx="63445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BIENVENIDOS A SATISFACCIONLABORA.ORG</a:t>
            </a:r>
          </a:p>
          <a:p>
            <a:pPr algn="ctr"/>
            <a:r>
              <a:rPr lang="es-CL" sz="1400" dirty="0" smtClean="0"/>
              <a:t>Aquí encontrará toda la información del Proyecto y podrá ingresar a la ENCUESTA DE CLIMA. Lo invitamos a visitarnos y a conocer el Proyecto. </a:t>
            </a:r>
            <a:endParaRPr lang="es-CL" sz="1400" dirty="0"/>
          </a:p>
        </p:txBody>
      </p:sp>
      <p:sp>
        <p:nvSpPr>
          <p:cNvPr id="34" name="33 Rectángulo redondeado"/>
          <p:cNvSpPr/>
          <p:nvPr/>
        </p:nvSpPr>
        <p:spPr>
          <a:xfrm>
            <a:off x="3386475" y="3233709"/>
            <a:ext cx="1867450" cy="432048"/>
          </a:xfrm>
          <a:prstGeom prst="roundRect">
            <a:avLst/>
          </a:prstGeom>
          <a:solidFill>
            <a:srgbClr val="F57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haroni" panose="02010803020104030203" pitchFamily="2" charset="-79"/>
              </a:rPr>
              <a:t>IR AL FORMULARIO</a:t>
            </a:r>
            <a:endParaRPr lang="es-CL" sz="1200" b="1" dirty="0" smtClean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  <a:cs typeface="Aharoni" panose="02010803020104030203" pitchFamily="2" charset="-79"/>
            </a:endParaRPr>
          </a:p>
        </p:txBody>
      </p:sp>
      <p:sp>
        <p:nvSpPr>
          <p:cNvPr id="35" name="34 Rectángulo redondeado"/>
          <p:cNvSpPr/>
          <p:nvPr/>
        </p:nvSpPr>
        <p:spPr>
          <a:xfrm>
            <a:off x="755576" y="5805264"/>
            <a:ext cx="7451530" cy="216024"/>
          </a:xfrm>
          <a:prstGeom prst="roundRect">
            <a:avLst/>
          </a:prstGeom>
          <a:solidFill>
            <a:srgbClr val="F57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 smtClean="0"/>
              <a:t>Copyright ©2012, PSICUS Profesionales, Resolución Recomendada:1024x768</a:t>
            </a:r>
            <a:endParaRPr lang="es-CL" sz="1100" dirty="0"/>
          </a:p>
        </p:txBody>
      </p:sp>
      <p:pic>
        <p:nvPicPr>
          <p:cNvPr id="36" name="0 Imag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378" y="4581128"/>
            <a:ext cx="11779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" name="74 Grupo"/>
          <p:cNvGrpSpPr/>
          <p:nvPr/>
        </p:nvGrpSpPr>
        <p:grpSpPr>
          <a:xfrm>
            <a:off x="-334522" y="-9525"/>
            <a:ext cx="9478523" cy="990600"/>
            <a:chOff x="-334522" y="5025415"/>
            <a:chExt cx="9478523" cy="990600"/>
          </a:xfrm>
        </p:grpSpPr>
        <p:grpSp>
          <p:nvGrpSpPr>
            <p:cNvPr id="76" name="75 Grupo"/>
            <p:cNvGrpSpPr/>
            <p:nvPr/>
          </p:nvGrpSpPr>
          <p:grpSpPr>
            <a:xfrm>
              <a:off x="-334522" y="5025415"/>
              <a:ext cx="9478523" cy="990600"/>
              <a:chOff x="-334522" y="3933056"/>
              <a:chExt cx="9478523" cy="990600"/>
            </a:xfrm>
          </p:grpSpPr>
          <p:grpSp>
            <p:nvGrpSpPr>
              <p:cNvPr id="78" name="77 Grupo"/>
              <p:cNvGrpSpPr/>
              <p:nvPr/>
            </p:nvGrpSpPr>
            <p:grpSpPr>
              <a:xfrm>
                <a:off x="-334522" y="3933056"/>
                <a:ext cx="9478523" cy="990600"/>
                <a:chOff x="-334523" y="5570282"/>
                <a:chExt cx="9478523" cy="990600"/>
              </a:xfrm>
            </p:grpSpPr>
            <p:pic>
              <p:nvPicPr>
                <p:cNvPr id="80" name="Picture 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52750" y="5570282"/>
                  <a:ext cx="6191250" cy="990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1" name="80 Rectángulo"/>
                <p:cNvSpPr/>
                <p:nvPr/>
              </p:nvSpPr>
              <p:spPr>
                <a:xfrm>
                  <a:off x="-1" y="5580914"/>
                  <a:ext cx="3058245" cy="979967"/>
                </a:xfrm>
                <a:prstGeom prst="rect">
                  <a:avLst/>
                </a:prstGeom>
                <a:solidFill>
                  <a:srgbClr val="F57E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82" name="81 CuadroTexto"/>
                <p:cNvSpPr txBox="1"/>
                <p:nvPr/>
              </p:nvSpPr>
              <p:spPr>
                <a:xfrm>
                  <a:off x="-334523" y="5757804"/>
                  <a:ext cx="3891061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CL" sz="1700" b="1" dirty="0" smtClean="0">
                      <a:solidFill>
                        <a:schemeClr val="bg1"/>
                      </a:solidFill>
                      <a:latin typeface="Microsoft Sans Serif" panose="020B0604020202020204" pitchFamily="34" charset="0"/>
                      <a:ea typeface="Gulim" panose="020B0600000101010101" pitchFamily="34" charset="-127"/>
                      <a:cs typeface="Microsoft Sans Serif" panose="020B0604020202020204" pitchFamily="34" charset="0"/>
                    </a:rPr>
                    <a:t>SATISFACCION</a:t>
                  </a:r>
                </a:p>
                <a:p>
                  <a:pPr algn="ctr"/>
                  <a:r>
                    <a:rPr lang="es-CL" sz="1700" b="1" dirty="0" smtClean="0">
                      <a:solidFill>
                        <a:schemeClr val="bg1"/>
                      </a:solidFill>
                      <a:latin typeface="Microsoft Sans Serif" panose="020B0604020202020204" pitchFamily="34" charset="0"/>
                      <a:ea typeface="Gulim" panose="020B0600000101010101" pitchFamily="34" charset="-127"/>
                      <a:cs typeface="Microsoft Sans Serif" panose="020B0604020202020204" pitchFamily="34" charset="0"/>
                    </a:rPr>
                    <a:t>LABORAL.ORG</a:t>
                  </a:r>
                  <a:endParaRPr lang="es-CL" sz="1700" b="1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Gulim" panose="020B0600000101010101" pitchFamily="34" charset="-127"/>
                    <a:cs typeface="Microsoft Sans Serif" panose="020B0604020202020204" pitchFamily="34" charset="0"/>
                  </a:endParaRPr>
                </a:p>
              </p:txBody>
            </p:sp>
          </p:grpSp>
          <p:cxnSp>
            <p:nvCxnSpPr>
              <p:cNvPr id="79" name="78 Conector recto"/>
              <p:cNvCxnSpPr/>
              <p:nvPr/>
            </p:nvCxnSpPr>
            <p:spPr>
              <a:xfrm>
                <a:off x="2674768" y="4112246"/>
                <a:ext cx="0" cy="615553"/>
              </a:xfrm>
              <a:prstGeom prst="line">
                <a:avLst/>
              </a:prstGeom>
              <a:ln w="349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7" name="Picture 2" descr="\\SERVIDOR\Plantillas PSICUS\logo psicus org 3D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74" y="5262686"/>
              <a:ext cx="683569" cy="512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114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Elipse"/>
          <p:cNvSpPr/>
          <p:nvPr/>
        </p:nvSpPr>
        <p:spPr>
          <a:xfrm>
            <a:off x="2339752" y="260334"/>
            <a:ext cx="432048" cy="39491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Elipse"/>
          <p:cNvSpPr/>
          <p:nvPr/>
        </p:nvSpPr>
        <p:spPr>
          <a:xfrm>
            <a:off x="3905098" y="259916"/>
            <a:ext cx="432048" cy="39491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Elipse"/>
          <p:cNvSpPr/>
          <p:nvPr/>
        </p:nvSpPr>
        <p:spPr>
          <a:xfrm>
            <a:off x="5432431" y="260230"/>
            <a:ext cx="432048" cy="39491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Elipse"/>
          <p:cNvSpPr/>
          <p:nvPr/>
        </p:nvSpPr>
        <p:spPr>
          <a:xfrm>
            <a:off x="7092280" y="246306"/>
            <a:ext cx="432048" cy="39491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CuadroTexto"/>
          <p:cNvSpPr txBox="1"/>
          <p:nvPr/>
        </p:nvSpPr>
        <p:spPr>
          <a:xfrm>
            <a:off x="2725619" y="312958"/>
            <a:ext cx="136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haroni" panose="02010803020104030203" pitchFamily="2" charset="-79"/>
              </a:rPr>
              <a:t>FORMULARIO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4283968" y="312958"/>
            <a:ext cx="136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haroni" panose="02010803020104030203" pitchFamily="2" charset="-79"/>
              </a:rPr>
              <a:t>RESULTADOS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5817661" y="312958"/>
            <a:ext cx="136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haroni" panose="02010803020104030203" pitchFamily="2" charset="-79"/>
              </a:rPr>
              <a:t>AMINISTRADOR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524328" y="312958"/>
            <a:ext cx="136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haroni" panose="02010803020104030203" pitchFamily="2" charset="-79"/>
              </a:rPr>
              <a:t>SALIR</a:t>
            </a:r>
          </a:p>
        </p:txBody>
      </p:sp>
      <p:grpSp>
        <p:nvGrpSpPr>
          <p:cNvPr id="40" name="39 Grupo"/>
          <p:cNvGrpSpPr/>
          <p:nvPr/>
        </p:nvGrpSpPr>
        <p:grpSpPr>
          <a:xfrm>
            <a:off x="2469874" y="332396"/>
            <a:ext cx="190276" cy="254358"/>
            <a:chOff x="2492183" y="1863344"/>
            <a:chExt cx="1126380" cy="1475208"/>
          </a:xfrm>
        </p:grpSpPr>
        <p:sp>
          <p:nvSpPr>
            <p:cNvPr id="16" name="15 Rectángulo"/>
            <p:cNvSpPr/>
            <p:nvPr/>
          </p:nvSpPr>
          <p:spPr>
            <a:xfrm rot="5400000">
              <a:off x="2317769" y="2037758"/>
              <a:ext cx="1475208" cy="112638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37" name="36 Conector recto"/>
            <p:cNvCxnSpPr/>
            <p:nvPr/>
          </p:nvCxnSpPr>
          <p:spPr>
            <a:xfrm>
              <a:off x="2622239" y="2130022"/>
              <a:ext cx="7751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>
              <a:off x="2622239" y="2566979"/>
              <a:ext cx="7751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>
              <a:off x="2622239" y="2930448"/>
              <a:ext cx="7751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50 Grupo"/>
          <p:cNvGrpSpPr/>
          <p:nvPr/>
        </p:nvGrpSpPr>
        <p:grpSpPr>
          <a:xfrm>
            <a:off x="4002230" y="342844"/>
            <a:ext cx="254030" cy="228282"/>
            <a:chOff x="3491880" y="4464820"/>
            <a:chExt cx="1503784" cy="1296144"/>
          </a:xfrm>
        </p:grpSpPr>
        <p:cxnSp>
          <p:nvCxnSpPr>
            <p:cNvPr id="43" name="42 Conector recto"/>
            <p:cNvCxnSpPr/>
            <p:nvPr/>
          </p:nvCxnSpPr>
          <p:spPr>
            <a:xfrm>
              <a:off x="3565963" y="4464820"/>
              <a:ext cx="0" cy="129614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"/>
            <p:cNvCxnSpPr/>
            <p:nvPr/>
          </p:nvCxnSpPr>
          <p:spPr>
            <a:xfrm flipH="1">
              <a:off x="3491880" y="5733256"/>
              <a:ext cx="15037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"/>
            <p:cNvCxnSpPr/>
            <p:nvPr/>
          </p:nvCxnSpPr>
          <p:spPr>
            <a:xfrm>
              <a:off x="3929952" y="4765637"/>
              <a:ext cx="0" cy="958427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4263971" y="4924775"/>
              <a:ext cx="0" cy="784165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48 Conector recto"/>
            <p:cNvCxnSpPr/>
            <p:nvPr/>
          </p:nvCxnSpPr>
          <p:spPr>
            <a:xfrm>
              <a:off x="4638338" y="4765639"/>
              <a:ext cx="0" cy="958427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55 Multiplicar"/>
          <p:cNvSpPr/>
          <p:nvPr/>
        </p:nvSpPr>
        <p:spPr>
          <a:xfrm>
            <a:off x="7100092" y="229977"/>
            <a:ext cx="432048" cy="435875"/>
          </a:xfrm>
          <a:prstGeom prst="mathMultiply">
            <a:avLst>
              <a:gd name="adj1" fmla="val 64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C:\Users\clagunas\Desktop\icono_engranes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959" y="308287"/>
            <a:ext cx="395250" cy="31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61 CuadroTexto"/>
          <p:cNvSpPr txBox="1"/>
          <p:nvPr/>
        </p:nvSpPr>
        <p:spPr>
          <a:xfrm>
            <a:off x="960122" y="1169638"/>
            <a:ext cx="3232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haroni" panose="02010803020104030203" pitchFamily="2" charset="-79"/>
              </a:rPr>
              <a:t>I. CENTRO DE RESPONSABILIDAD</a:t>
            </a:r>
          </a:p>
        </p:txBody>
      </p:sp>
      <p:sp>
        <p:nvSpPr>
          <p:cNvPr id="60" name="59 Rectángulo redondeado"/>
          <p:cNvSpPr/>
          <p:nvPr/>
        </p:nvSpPr>
        <p:spPr>
          <a:xfrm>
            <a:off x="726835" y="1300443"/>
            <a:ext cx="7632848" cy="4360806"/>
          </a:xfrm>
          <a:prstGeom prst="round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904536" y="1305597"/>
            <a:ext cx="7307334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 smtClean="0"/>
              <a:t>CUESTIONARIO DE SATISFACCIONLABORAL.ORG</a:t>
            </a:r>
          </a:p>
          <a:p>
            <a:endParaRPr lang="es-CL" dirty="0" smtClean="0"/>
          </a:p>
          <a:p>
            <a:r>
              <a:rPr lang="es-CL" dirty="0" smtClean="0"/>
              <a:t> </a:t>
            </a:r>
            <a:r>
              <a:rPr lang="es-CL" sz="1100" dirty="0" smtClean="0"/>
              <a:t>Estimados funcionarios (as),</a:t>
            </a:r>
          </a:p>
          <a:p>
            <a:endParaRPr lang="es-CL" sz="1100" dirty="0" smtClean="0"/>
          </a:p>
          <a:p>
            <a:r>
              <a:rPr lang="es-CL" sz="1100" dirty="0" smtClean="0"/>
              <a:t>El Estudio de Satisfacción Laboral (ESL) busca determinar las variables que pueden incidir positiva y/o negativamente sobre la percepción que tienen los funcionarios sobre la organización que conforman, mediante la generación de un Balance Social Laboral.</a:t>
            </a:r>
          </a:p>
          <a:p>
            <a:endParaRPr lang="es-CL" sz="1100" dirty="0" smtClean="0"/>
          </a:p>
          <a:p>
            <a:r>
              <a:rPr lang="es-CL" sz="1100" dirty="0" smtClean="0"/>
              <a:t>Antes de Responder el Cuestionario debe considerar que:</a:t>
            </a:r>
          </a:p>
          <a:p>
            <a:endParaRPr lang="es-CL" sz="1100" dirty="0" smtClean="0"/>
          </a:p>
          <a:p>
            <a:r>
              <a:rPr lang="es-CL" sz="1100" dirty="0" smtClean="0"/>
              <a:t>El éxito de este Estudio depende de su colaboración y sinceridad al responder. Además, le aseguramos que la información entregada por usted será CONFIDENCIAL.</a:t>
            </a:r>
          </a:p>
          <a:p>
            <a:endParaRPr lang="es-CL" sz="1100" dirty="0" smtClean="0"/>
          </a:p>
          <a:p>
            <a:r>
              <a:rPr lang="es-CL" sz="1100" dirty="0" smtClean="0"/>
              <a:t>INSTRUCCIONES:</a:t>
            </a:r>
          </a:p>
          <a:p>
            <a:endParaRPr lang="es-CL" sz="1100" dirty="0" smtClean="0"/>
          </a:p>
          <a:p>
            <a:r>
              <a:rPr lang="es-CL" sz="1100" dirty="0" smtClean="0"/>
              <a:t>A continuación encontrará una serie de PROPOSICIONES, frente a cada una de ellas usted debe seleccionar la alternativa que mejor lo represente.</a:t>
            </a:r>
          </a:p>
          <a:p>
            <a:endParaRPr lang="es-CL" sz="1100" dirty="0" smtClean="0"/>
          </a:p>
          <a:p>
            <a:r>
              <a:rPr lang="es-CL" sz="1100" dirty="0" smtClean="0"/>
              <a:t>Es importante, que usted responda TODAS las PROPOSICIONES, de lo contrario su Cuestionario no podrá ser considerado para el análisis. Cabe señalar que no existen respuestas buenas o malas, correctas o incorrectas, solo nos interesa su OPINIÓN.</a:t>
            </a:r>
          </a:p>
          <a:p>
            <a:endParaRPr lang="es-CL" sz="1100" dirty="0" smtClean="0"/>
          </a:p>
          <a:p>
            <a:r>
              <a:rPr lang="es-CL" sz="1100" dirty="0" smtClean="0"/>
              <a:t>Para focalizar los resultados y elaborar Planes de Acción más efectivos, es necesario diferenciar la información recogida en el Cuestionario, para tales efectos, le agradecemos seleccionar la información que corresponda a sus datos:</a:t>
            </a:r>
            <a:endParaRPr lang="es-CL" sz="1100" dirty="0"/>
          </a:p>
        </p:txBody>
      </p:sp>
      <p:sp>
        <p:nvSpPr>
          <p:cNvPr id="70" name="69 Rectángulo redondeado"/>
          <p:cNvSpPr/>
          <p:nvPr/>
        </p:nvSpPr>
        <p:spPr>
          <a:xfrm>
            <a:off x="942047" y="6111768"/>
            <a:ext cx="7417636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F57E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1" name="70 Rectángulo redondeado"/>
          <p:cNvSpPr/>
          <p:nvPr/>
        </p:nvSpPr>
        <p:spPr>
          <a:xfrm>
            <a:off x="935861" y="5877272"/>
            <a:ext cx="7451530" cy="216024"/>
          </a:xfrm>
          <a:prstGeom prst="roundRect">
            <a:avLst/>
          </a:prstGeom>
          <a:solidFill>
            <a:srgbClr val="F57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2" name="71 CuadroTexto"/>
          <p:cNvSpPr txBox="1"/>
          <p:nvPr/>
        </p:nvSpPr>
        <p:spPr>
          <a:xfrm>
            <a:off x="2926844" y="5854479"/>
            <a:ext cx="3232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1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haroni" panose="02010803020104030203" pitchFamily="2" charset="-79"/>
              </a:rPr>
              <a:t>I. CENTRO DE RESPONSABILIDAD</a:t>
            </a:r>
          </a:p>
        </p:txBody>
      </p:sp>
      <p:sp>
        <p:nvSpPr>
          <p:cNvPr id="73" name="72 Rectángulo redondeado"/>
          <p:cNvSpPr/>
          <p:nvPr/>
        </p:nvSpPr>
        <p:spPr>
          <a:xfrm>
            <a:off x="3203848" y="6169496"/>
            <a:ext cx="2160240" cy="207640"/>
          </a:xfrm>
          <a:prstGeom prst="roundRect">
            <a:avLst/>
          </a:prstGeom>
          <a:solidFill>
            <a:schemeClr val="bg1"/>
          </a:solidFill>
          <a:ln>
            <a:solidFill>
              <a:srgbClr val="F57E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4" name="73 CuadroTexto"/>
          <p:cNvSpPr txBox="1"/>
          <p:nvPr/>
        </p:nvSpPr>
        <p:spPr>
          <a:xfrm>
            <a:off x="3262498" y="6169101"/>
            <a:ext cx="32328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700" b="1" dirty="0" smtClean="0">
                <a:latin typeface="Gulim" panose="020B0600000101010101" pitchFamily="34" charset="-127"/>
                <a:ea typeface="Gulim" panose="020B0600000101010101" pitchFamily="34" charset="-127"/>
                <a:cs typeface="Aharoni" panose="02010803020104030203" pitchFamily="2" charset="-79"/>
              </a:rPr>
              <a:t>EKONO </a:t>
            </a:r>
          </a:p>
        </p:txBody>
      </p:sp>
      <p:sp>
        <p:nvSpPr>
          <p:cNvPr id="63" name="62 Triángulo isósceles"/>
          <p:cNvSpPr/>
          <p:nvPr/>
        </p:nvSpPr>
        <p:spPr>
          <a:xfrm rot="10800000">
            <a:off x="5049968" y="6215322"/>
            <a:ext cx="160607" cy="10002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4" name="83 Grupo"/>
          <p:cNvGrpSpPr/>
          <p:nvPr/>
        </p:nvGrpSpPr>
        <p:grpSpPr>
          <a:xfrm>
            <a:off x="-334523" y="-15074"/>
            <a:ext cx="9478523" cy="990600"/>
            <a:chOff x="-334522" y="5025415"/>
            <a:chExt cx="9478523" cy="990600"/>
          </a:xfrm>
        </p:grpSpPr>
        <p:grpSp>
          <p:nvGrpSpPr>
            <p:cNvPr id="85" name="84 Grupo"/>
            <p:cNvGrpSpPr/>
            <p:nvPr/>
          </p:nvGrpSpPr>
          <p:grpSpPr>
            <a:xfrm>
              <a:off x="-334522" y="5025415"/>
              <a:ext cx="9478523" cy="990600"/>
              <a:chOff x="-334522" y="3933056"/>
              <a:chExt cx="9478523" cy="990600"/>
            </a:xfrm>
          </p:grpSpPr>
          <p:grpSp>
            <p:nvGrpSpPr>
              <p:cNvPr id="87" name="86 Grupo"/>
              <p:cNvGrpSpPr/>
              <p:nvPr/>
            </p:nvGrpSpPr>
            <p:grpSpPr>
              <a:xfrm>
                <a:off x="-334522" y="3933056"/>
                <a:ext cx="9478523" cy="990600"/>
                <a:chOff x="-334523" y="5570282"/>
                <a:chExt cx="9478523" cy="990600"/>
              </a:xfrm>
            </p:grpSpPr>
            <p:pic>
              <p:nvPicPr>
                <p:cNvPr id="89" name="Picture 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52750" y="5570282"/>
                  <a:ext cx="6191250" cy="990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0" name="89 Rectángulo"/>
                <p:cNvSpPr/>
                <p:nvPr/>
              </p:nvSpPr>
              <p:spPr>
                <a:xfrm>
                  <a:off x="-1" y="5580914"/>
                  <a:ext cx="3058245" cy="979967"/>
                </a:xfrm>
                <a:prstGeom prst="rect">
                  <a:avLst/>
                </a:prstGeom>
                <a:solidFill>
                  <a:srgbClr val="F57E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91" name="90 CuadroTexto"/>
                <p:cNvSpPr txBox="1"/>
                <p:nvPr/>
              </p:nvSpPr>
              <p:spPr>
                <a:xfrm>
                  <a:off x="-334523" y="5757804"/>
                  <a:ext cx="3891061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CL" sz="1700" b="1" dirty="0" smtClean="0">
                      <a:solidFill>
                        <a:schemeClr val="bg1"/>
                      </a:solidFill>
                      <a:latin typeface="Microsoft Sans Serif" panose="020B0604020202020204" pitchFamily="34" charset="0"/>
                      <a:ea typeface="Gulim" panose="020B0600000101010101" pitchFamily="34" charset="-127"/>
                      <a:cs typeface="Microsoft Sans Serif" panose="020B0604020202020204" pitchFamily="34" charset="0"/>
                    </a:rPr>
                    <a:t>SATISFACCION</a:t>
                  </a:r>
                </a:p>
                <a:p>
                  <a:pPr algn="ctr"/>
                  <a:r>
                    <a:rPr lang="es-CL" sz="1700" b="1" dirty="0" smtClean="0">
                      <a:solidFill>
                        <a:schemeClr val="bg1"/>
                      </a:solidFill>
                      <a:latin typeface="Microsoft Sans Serif" panose="020B0604020202020204" pitchFamily="34" charset="0"/>
                      <a:ea typeface="Gulim" panose="020B0600000101010101" pitchFamily="34" charset="-127"/>
                      <a:cs typeface="Microsoft Sans Serif" panose="020B0604020202020204" pitchFamily="34" charset="0"/>
                    </a:rPr>
                    <a:t>LABORAL.ORG</a:t>
                  </a:r>
                  <a:endParaRPr lang="es-CL" sz="1700" b="1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Gulim" panose="020B0600000101010101" pitchFamily="34" charset="-127"/>
                    <a:cs typeface="Microsoft Sans Serif" panose="020B0604020202020204" pitchFamily="34" charset="0"/>
                  </a:endParaRPr>
                </a:p>
              </p:txBody>
            </p:sp>
          </p:grpSp>
          <p:cxnSp>
            <p:nvCxnSpPr>
              <p:cNvPr id="88" name="87 Conector recto"/>
              <p:cNvCxnSpPr/>
              <p:nvPr/>
            </p:nvCxnSpPr>
            <p:spPr>
              <a:xfrm>
                <a:off x="2674768" y="4112246"/>
                <a:ext cx="0" cy="615553"/>
              </a:xfrm>
              <a:prstGeom prst="line">
                <a:avLst/>
              </a:prstGeom>
              <a:ln w="349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6" name="Picture 2" descr="\\SERVIDOR\Plantillas PSICUS\logo psicus org 3D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74" y="5262686"/>
              <a:ext cx="683569" cy="512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" name="75 Rectángulo"/>
          <p:cNvSpPr/>
          <p:nvPr/>
        </p:nvSpPr>
        <p:spPr>
          <a:xfrm>
            <a:off x="3140621" y="-14329"/>
            <a:ext cx="1656184" cy="980728"/>
          </a:xfrm>
          <a:prstGeom prst="rect">
            <a:avLst/>
          </a:prstGeom>
          <a:gradFill>
            <a:gsLst>
              <a:gs pos="0">
                <a:srgbClr val="FFC000">
                  <a:alpha val="63000"/>
                </a:srgbClr>
              </a:gs>
              <a:gs pos="100000">
                <a:srgbClr val="FFC000">
                  <a:alpha val="6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40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479" y="0"/>
            <a:ext cx="9144000" cy="980728"/>
          </a:xfrm>
          <a:prstGeom prst="rect">
            <a:avLst/>
          </a:prstGeom>
          <a:solidFill>
            <a:srgbClr val="F57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CuadroTexto"/>
          <p:cNvSpPr txBox="1"/>
          <p:nvPr/>
        </p:nvSpPr>
        <p:spPr>
          <a:xfrm>
            <a:off x="4478" y="9231"/>
            <a:ext cx="1903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haroni" panose="02010803020104030203" pitchFamily="2" charset="-79"/>
              </a:rPr>
              <a:t>SATISFACCION</a:t>
            </a:r>
          </a:p>
          <a:p>
            <a:pPr algn="ctr"/>
            <a:r>
              <a:rPr lang="es-CL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haroni" panose="02010803020104030203" pitchFamily="2" charset="-79"/>
              </a:rPr>
              <a:t>LABORAL .ORG</a:t>
            </a:r>
            <a:endParaRPr lang="es-CL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  <a:cs typeface="Aharoni" panose="02010803020104030203" pitchFamily="2" charset="-79"/>
            </a:endParaRPr>
          </a:p>
        </p:txBody>
      </p:sp>
      <p:sp>
        <p:nvSpPr>
          <p:cNvPr id="8" name="7 Elipse"/>
          <p:cNvSpPr/>
          <p:nvPr/>
        </p:nvSpPr>
        <p:spPr>
          <a:xfrm>
            <a:off x="2339752" y="260334"/>
            <a:ext cx="432048" cy="39491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Elipse"/>
          <p:cNvSpPr/>
          <p:nvPr/>
        </p:nvSpPr>
        <p:spPr>
          <a:xfrm>
            <a:off x="3905098" y="259916"/>
            <a:ext cx="432048" cy="39491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Elipse"/>
          <p:cNvSpPr/>
          <p:nvPr/>
        </p:nvSpPr>
        <p:spPr>
          <a:xfrm>
            <a:off x="5432431" y="260230"/>
            <a:ext cx="432048" cy="39491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Elipse"/>
          <p:cNvSpPr/>
          <p:nvPr/>
        </p:nvSpPr>
        <p:spPr>
          <a:xfrm>
            <a:off x="7092280" y="246306"/>
            <a:ext cx="432048" cy="39491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CuadroTexto"/>
          <p:cNvSpPr txBox="1"/>
          <p:nvPr/>
        </p:nvSpPr>
        <p:spPr>
          <a:xfrm>
            <a:off x="2725619" y="312958"/>
            <a:ext cx="136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haroni" panose="02010803020104030203" pitchFamily="2" charset="-79"/>
              </a:rPr>
              <a:t>FORMULARIO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4283968" y="312958"/>
            <a:ext cx="136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haroni" panose="02010803020104030203" pitchFamily="2" charset="-79"/>
              </a:rPr>
              <a:t>RESULTADOS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5817661" y="312958"/>
            <a:ext cx="136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haroni" panose="02010803020104030203" pitchFamily="2" charset="-79"/>
              </a:rPr>
              <a:t>AMINISTRADOR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524328" y="312958"/>
            <a:ext cx="136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haroni" panose="02010803020104030203" pitchFamily="2" charset="-79"/>
              </a:rPr>
              <a:t>SALIR</a:t>
            </a:r>
          </a:p>
        </p:txBody>
      </p:sp>
      <p:grpSp>
        <p:nvGrpSpPr>
          <p:cNvPr id="40" name="39 Grupo"/>
          <p:cNvGrpSpPr/>
          <p:nvPr/>
        </p:nvGrpSpPr>
        <p:grpSpPr>
          <a:xfrm>
            <a:off x="2469874" y="332396"/>
            <a:ext cx="190276" cy="254358"/>
            <a:chOff x="2492183" y="1863344"/>
            <a:chExt cx="1126380" cy="1475208"/>
          </a:xfrm>
        </p:grpSpPr>
        <p:sp>
          <p:nvSpPr>
            <p:cNvPr id="16" name="15 Rectángulo"/>
            <p:cNvSpPr/>
            <p:nvPr/>
          </p:nvSpPr>
          <p:spPr>
            <a:xfrm rot="5400000">
              <a:off x="2317769" y="2037758"/>
              <a:ext cx="1475208" cy="112638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37" name="36 Conector recto"/>
            <p:cNvCxnSpPr/>
            <p:nvPr/>
          </p:nvCxnSpPr>
          <p:spPr>
            <a:xfrm>
              <a:off x="2622239" y="2130022"/>
              <a:ext cx="7751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>
              <a:off x="2622239" y="2566979"/>
              <a:ext cx="7751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>
              <a:off x="2622239" y="2930448"/>
              <a:ext cx="7751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50 Grupo"/>
          <p:cNvGrpSpPr/>
          <p:nvPr/>
        </p:nvGrpSpPr>
        <p:grpSpPr>
          <a:xfrm>
            <a:off x="4002230" y="342844"/>
            <a:ext cx="254030" cy="228282"/>
            <a:chOff x="3491880" y="4464820"/>
            <a:chExt cx="1503784" cy="1296144"/>
          </a:xfrm>
        </p:grpSpPr>
        <p:cxnSp>
          <p:nvCxnSpPr>
            <p:cNvPr id="43" name="42 Conector recto"/>
            <p:cNvCxnSpPr/>
            <p:nvPr/>
          </p:nvCxnSpPr>
          <p:spPr>
            <a:xfrm>
              <a:off x="3565963" y="4464820"/>
              <a:ext cx="0" cy="129614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"/>
            <p:cNvCxnSpPr/>
            <p:nvPr/>
          </p:nvCxnSpPr>
          <p:spPr>
            <a:xfrm flipH="1">
              <a:off x="3491880" y="5733256"/>
              <a:ext cx="15037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"/>
            <p:cNvCxnSpPr/>
            <p:nvPr/>
          </p:nvCxnSpPr>
          <p:spPr>
            <a:xfrm>
              <a:off x="3929952" y="4765637"/>
              <a:ext cx="0" cy="958427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4263971" y="4924775"/>
              <a:ext cx="0" cy="784165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48 Conector recto"/>
            <p:cNvCxnSpPr/>
            <p:nvPr/>
          </p:nvCxnSpPr>
          <p:spPr>
            <a:xfrm>
              <a:off x="4638338" y="4765639"/>
              <a:ext cx="0" cy="958427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55 Multiplicar"/>
          <p:cNvSpPr/>
          <p:nvPr/>
        </p:nvSpPr>
        <p:spPr>
          <a:xfrm>
            <a:off x="7100092" y="229977"/>
            <a:ext cx="432048" cy="435875"/>
          </a:xfrm>
          <a:prstGeom prst="mathMultiply">
            <a:avLst>
              <a:gd name="adj1" fmla="val 64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C:\Users\clagunas\Desktop\icono_engranes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959" y="308287"/>
            <a:ext cx="395250" cy="31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31 CuadroTexto"/>
          <p:cNvSpPr txBox="1"/>
          <p:nvPr/>
        </p:nvSpPr>
        <p:spPr>
          <a:xfrm>
            <a:off x="2926844" y="5854479"/>
            <a:ext cx="3232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1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haroni" panose="02010803020104030203" pitchFamily="2" charset="-79"/>
              </a:rPr>
              <a:t>I. CENTRO DE RESPONSABILIDAD</a:t>
            </a:r>
          </a:p>
        </p:txBody>
      </p:sp>
      <p:sp>
        <p:nvSpPr>
          <p:cNvPr id="35" name="34 Rectángulo redondeado"/>
          <p:cNvSpPr/>
          <p:nvPr/>
        </p:nvSpPr>
        <p:spPr>
          <a:xfrm>
            <a:off x="662839" y="1399386"/>
            <a:ext cx="7417636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F57E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Rectángulo redondeado"/>
          <p:cNvSpPr/>
          <p:nvPr/>
        </p:nvSpPr>
        <p:spPr>
          <a:xfrm>
            <a:off x="656653" y="1164890"/>
            <a:ext cx="7451530" cy="216024"/>
          </a:xfrm>
          <a:prstGeom prst="roundRect">
            <a:avLst/>
          </a:prstGeom>
          <a:solidFill>
            <a:srgbClr val="F57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CuadroTexto"/>
          <p:cNvSpPr txBox="1"/>
          <p:nvPr/>
        </p:nvSpPr>
        <p:spPr>
          <a:xfrm>
            <a:off x="2647636" y="1142097"/>
            <a:ext cx="3232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1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haroni" panose="02010803020104030203" pitchFamily="2" charset="-79"/>
              </a:rPr>
              <a:t>CENTRO DE RESPONSABILIDAD</a:t>
            </a:r>
          </a:p>
        </p:txBody>
      </p:sp>
      <p:sp>
        <p:nvSpPr>
          <p:cNvPr id="42" name="41 Rectángulo redondeado"/>
          <p:cNvSpPr/>
          <p:nvPr/>
        </p:nvSpPr>
        <p:spPr>
          <a:xfrm>
            <a:off x="2924640" y="1457114"/>
            <a:ext cx="2160240" cy="207640"/>
          </a:xfrm>
          <a:prstGeom prst="roundRect">
            <a:avLst/>
          </a:prstGeom>
          <a:solidFill>
            <a:schemeClr val="bg1"/>
          </a:solidFill>
          <a:ln>
            <a:solidFill>
              <a:srgbClr val="F57E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CuadroTexto"/>
          <p:cNvSpPr txBox="1"/>
          <p:nvPr/>
        </p:nvSpPr>
        <p:spPr>
          <a:xfrm>
            <a:off x="2926671" y="1456719"/>
            <a:ext cx="32328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700" b="1" dirty="0" smtClean="0">
                <a:latin typeface="Gulim" panose="020B0600000101010101" pitchFamily="34" charset="-127"/>
                <a:ea typeface="Gulim" panose="020B0600000101010101" pitchFamily="34" charset="-127"/>
                <a:cs typeface="Aharoni" panose="02010803020104030203" pitchFamily="2" charset="-79"/>
              </a:rPr>
              <a:t>TODOS LOS CR </a:t>
            </a:r>
          </a:p>
        </p:txBody>
      </p:sp>
      <p:sp>
        <p:nvSpPr>
          <p:cNvPr id="46" name="45 Triángulo isósceles"/>
          <p:cNvSpPr/>
          <p:nvPr/>
        </p:nvSpPr>
        <p:spPr>
          <a:xfrm rot="10800000">
            <a:off x="4839750" y="1502940"/>
            <a:ext cx="160607" cy="10002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1 Rectángulo"/>
          <p:cNvSpPr/>
          <p:nvPr/>
        </p:nvSpPr>
        <p:spPr>
          <a:xfrm>
            <a:off x="3742874" y="-10138"/>
            <a:ext cx="1656184" cy="980728"/>
          </a:xfrm>
          <a:prstGeom prst="rect">
            <a:avLst/>
          </a:prstGeom>
          <a:gradFill>
            <a:gsLst>
              <a:gs pos="0">
                <a:srgbClr val="FFC000">
                  <a:alpha val="63000"/>
                </a:srgbClr>
              </a:gs>
              <a:gs pos="100000">
                <a:srgbClr val="FFC000">
                  <a:alpha val="6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711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Elipse"/>
          <p:cNvSpPr/>
          <p:nvPr/>
        </p:nvSpPr>
        <p:spPr>
          <a:xfrm>
            <a:off x="2339752" y="260334"/>
            <a:ext cx="432048" cy="39491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Elipse"/>
          <p:cNvSpPr/>
          <p:nvPr/>
        </p:nvSpPr>
        <p:spPr>
          <a:xfrm>
            <a:off x="3905098" y="259916"/>
            <a:ext cx="432048" cy="39491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Elipse"/>
          <p:cNvSpPr/>
          <p:nvPr/>
        </p:nvSpPr>
        <p:spPr>
          <a:xfrm>
            <a:off x="5432431" y="260230"/>
            <a:ext cx="432048" cy="39491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Elipse"/>
          <p:cNvSpPr/>
          <p:nvPr/>
        </p:nvSpPr>
        <p:spPr>
          <a:xfrm>
            <a:off x="7092280" y="246306"/>
            <a:ext cx="432048" cy="39491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CuadroTexto"/>
          <p:cNvSpPr txBox="1"/>
          <p:nvPr/>
        </p:nvSpPr>
        <p:spPr>
          <a:xfrm>
            <a:off x="2725619" y="312958"/>
            <a:ext cx="136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haroni" panose="02010803020104030203" pitchFamily="2" charset="-79"/>
              </a:rPr>
              <a:t>FORMULARIO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4283968" y="312958"/>
            <a:ext cx="136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haroni" panose="02010803020104030203" pitchFamily="2" charset="-79"/>
              </a:rPr>
              <a:t>RESULTADOS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5817661" y="312958"/>
            <a:ext cx="136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haroni" panose="02010803020104030203" pitchFamily="2" charset="-79"/>
              </a:rPr>
              <a:t>AMINISTRADOR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524328" y="312958"/>
            <a:ext cx="136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haroni" panose="02010803020104030203" pitchFamily="2" charset="-79"/>
              </a:rPr>
              <a:t>SALIR</a:t>
            </a:r>
          </a:p>
        </p:txBody>
      </p:sp>
      <p:grpSp>
        <p:nvGrpSpPr>
          <p:cNvPr id="40" name="39 Grupo"/>
          <p:cNvGrpSpPr/>
          <p:nvPr/>
        </p:nvGrpSpPr>
        <p:grpSpPr>
          <a:xfrm>
            <a:off x="2469874" y="332396"/>
            <a:ext cx="190276" cy="254358"/>
            <a:chOff x="2492183" y="1863344"/>
            <a:chExt cx="1126380" cy="1475208"/>
          </a:xfrm>
        </p:grpSpPr>
        <p:sp>
          <p:nvSpPr>
            <p:cNvPr id="16" name="15 Rectángulo"/>
            <p:cNvSpPr/>
            <p:nvPr/>
          </p:nvSpPr>
          <p:spPr>
            <a:xfrm rot="5400000">
              <a:off x="2317769" y="2037758"/>
              <a:ext cx="1475208" cy="112638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37" name="36 Conector recto"/>
            <p:cNvCxnSpPr/>
            <p:nvPr/>
          </p:nvCxnSpPr>
          <p:spPr>
            <a:xfrm>
              <a:off x="2622239" y="2130022"/>
              <a:ext cx="7751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>
              <a:off x="2622239" y="2566979"/>
              <a:ext cx="7751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>
              <a:off x="2622239" y="2930448"/>
              <a:ext cx="7751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50 Grupo"/>
          <p:cNvGrpSpPr/>
          <p:nvPr/>
        </p:nvGrpSpPr>
        <p:grpSpPr>
          <a:xfrm>
            <a:off x="4002230" y="342844"/>
            <a:ext cx="254030" cy="228282"/>
            <a:chOff x="3491880" y="4464820"/>
            <a:chExt cx="1503784" cy="1296144"/>
          </a:xfrm>
        </p:grpSpPr>
        <p:cxnSp>
          <p:nvCxnSpPr>
            <p:cNvPr id="43" name="42 Conector recto"/>
            <p:cNvCxnSpPr/>
            <p:nvPr/>
          </p:nvCxnSpPr>
          <p:spPr>
            <a:xfrm>
              <a:off x="3565963" y="4464820"/>
              <a:ext cx="0" cy="129614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"/>
            <p:cNvCxnSpPr/>
            <p:nvPr/>
          </p:nvCxnSpPr>
          <p:spPr>
            <a:xfrm flipH="1">
              <a:off x="3491880" y="5733256"/>
              <a:ext cx="15037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"/>
            <p:cNvCxnSpPr/>
            <p:nvPr/>
          </p:nvCxnSpPr>
          <p:spPr>
            <a:xfrm>
              <a:off x="3929952" y="4765637"/>
              <a:ext cx="0" cy="958427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4263971" y="4924775"/>
              <a:ext cx="0" cy="784165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48 Conector recto"/>
            <p:cNvCxnSpPr/>
            <p:nvPr/>
          </p:nvCxnSpPr>
          <p:spPr>
            <a:xfrm>
              <a:off x="4638338" y="4765639"/>
              <a:ext cx="0" cy="958427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55 Multiplicar"/>
          <p:cNvSpPr/>
          <p:nvPr/>
        </p:nvSpPr>
        <p:spPr>
          <a:xfrm>
            <a:off x="7100092" y="229977"/>
            <a:ext cx="432048" cy="435875"/>
          </a:xfrm>
          <a:prstGeom prst="mathMultiply">
            <a:avLst>
              <a:gd name="adj1" fmla="val 64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C:\Users\clagunas\Desktop\icono_engranes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959" y="308287"/>
            <a:ext cx="395250" cy="31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56 Rectángulo redondeado"/>
          <p:cNvSpPr/>
          <p:nvPr/>
        </p:nvSpPr>
        <p:spPr>
          <a:xfrm>
            <a:off x="722571" y="1789094"/>
            <a:ext cx="7451530" cy="216024"/>
          </a:xfrm>
          <a:prstGeom prst="roundRect">
            <a:avLst/>
          </a:prstGeom>
          <a:solidFill>
            <a:srgbClr val="F57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CuadroTexto"/>
          <p:cNvSpPr txBox="1"/>
          <p:nvPr/>
        </p:nvSpPr>
        <p:spPr>
          <a:xfrm>
            <a:off x="2203325" y="1775537"/>
            <a:ext cx="471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1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haroni" panose="02010803020104030203" pitchFamily="2" charset="-79"/>
              </a:rPr>
              <a:t>TEXTOS INTRODUCTORIOS DE PAGINA DE INICIO</a:t>
            </a:r>
          </a:p>
        </p:txBody>
      </p:sp>
      <p:sp>
        <p:nvSpPr>
          <p:cNvPr id="60" name="59 Rectángulo redondeado"/>
          <p:cNvSpPr/>
          <p:nvPr/>
        </p:nvSpPr>
        <p:spPr>
          <a:xfrm>
            <a:off x="650384" y="1726322"/>
            <a:ext cx="7632848" cy="819202"/>
          </a:xfrm>
          <a:prstGeom prst="round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 redondeado"/>
          <p:cNvSpPr/>
          <p:nvPr/>
        </p:nvSpPr>
        <p:spPr>
          <a:xfrm>
            <a:off x="719811" y="2037147"/>
            <a:ext cx="1867450" cy="216024"/>
          </a:xfrm>
          <a:prstGeom prst="roundRect">
            <a:avLst/>
          </a:prstGeom>
          <a:solidFill>
            <a:srgbClr val="F57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6" name="65 Rectángulo redondeado"/>
          <p:cNvSpPr/>
          <p:nvPr/>
        </p:nvSpPr>
        <p:spPr>
          <a:xfrm>
            <a:off x="713256" y="2292000"/>
            <a:ext cx="1867450" cy="216024"/>
          </a:xfrm>
          <a:prstGeom prst="roundRect">
            <a:avLst/>
          </a:prstGeom>
          <a:solidFill>
            <a:srgbClr val="F57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2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haroni" panose="02010803020104030203" pitchFamily="2" charset="-79"/>
              </a:rPr>
              <a:t>DESCRPCIÓN</a:t>
            </a:r>
            <a:endParaRPr lang="es-CL" sz="1200" b="1" dirty="0" smtClean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  <a:cs typeface="Aharoni" panose="02010803020104030203" pitchFamily="2" charset="-79"/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730279" y="2005118"/>
            <a:ext cx="3232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haroni" panose="02010803020104030203" pitchFamily="2" charset="-79"/>
              </a:rPr>
              <a:t>TITULO</a:t>
            </a:r>
          </a:p>
        </p:txBody>
      </p:sp>
      <p:sp>
        <p:nvSpPr>
          <p:cNvPr id="68" name="67 Rectángulo redondeado"/>
          <p:cNvSpPr/>
          <p:nvPr/>
        </p:nvSpPr>
        <p:spPr>
          <a:xfrm>
            <a:off x="3309764" y="3156008"/>
            <a:ext cx="1867450" cy="432048"/>
          </a:xfrm>
          <a:prstGeom prst="roundRect">
            <a:avLst/>
          </a:prstGeom>
          <a:solidFill>
            <a:srgbClr val="F57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haroni" panose="02010803020104030203" pitchFamily="2" charset="-79"/>
              </a:rPr>
              <a:t>GRABAR Y GUARDAR</a:t>
            </a:r>
            <a:endParaRPr lang="es-CL" sz="1200" b="1" dirty="0" smtClean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  <a:cs typeface="Aharoni" panose="02010803020104030203" pitchFamily="2" charset="-79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142155" y="1196752"/>
            <a:ext cx="6427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 smtClean="0"/>
              <a:t>ADMINISTRACIÓN DE USUARIOS Y PREGUNTAS DEL FORMULARIO</a:t>
            </a:r>
            <a:endParaRPr lang="es-CL" dirty="0"/>
          </a:p>
        </p:txBody>
      </p:sp>
      <p:sp>
        <p:nvSpPr>
          <p:cNvPr id="34" name="33 Rectángulo redondeado"/>
          <p:cNvSpPr/>
          <p:nvPr/>
        </p:nvSpPr>
        <p:spPr>
          <a:xfrm>
            <a:off x="691952" y="1165719"/>
            <a:ext cx="7632848" cy="409601"/>
          </a:xfrm>
          <a:prstGeom prst="round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5" name="34 Grupo"/>
          <p:cNvGrpSpPr/>
          <p:nvPr/>
        </p:nvGrpSpPr>
        <p:grpSpPr>
          <a:xfrm>
            <a:off x="-334523" y="-28914"/>
            <a:ext cx="9478523" cy="990600"/>
            <a:chOff x="-334522" y="5025415"/>
            <a:chExt cx="9478523" cy="990600"/>
          </a:xfrm>
        </p:grpSpPr>
        <p:grpSp>
          <p:nvGrpSpPr>
            <p:cNvPr id="36" name="35 Grupo"/>
            <p:cNvGrpSpPr/>
            <p:nvPr/>
          </p:nvGrpSpPr>
          <p:grpSpPr>
            <a:xfrm>
              <a:off x="-334522" y="5025415"/>
              <a:ext cx="9478523" cy="990600"/>
              <a:chOff x="-334522" y="3933056"/>
              <a:chExt cx="9478523" cy="990600"/>
            </a:xfrm>
          </p:grpSpPr>
          <p:grpSp>
            <p:nvGrpSpPr>
              <p:cNvPr id="42" name="41 Grupo"/>
              <p:cNvGrpSpPr/>
              <p:nvPr/>
            </p:nvGrpSpPr>
            <p:grpSpPr>
              <a:xfrm>
                <a:off x="-334522" y="3933056"/>
                <a:ext cx="9478523" cy="990600"/>
                <a:chOff x="-334523" y="5570282"/>
                <a:chExt cx="9478523" cy="990600"/>
              </a:xfrm>
            </p:grpSpPr>
            <p:pic>
              <p:nvPicPr>
                <p:cNvPr id="46" name="Picture 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52750" y="5570282"/>
                  <a:ext cx="6191250" cy="990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0" name="49 Rectángulo"/>
                <p:cNvSpPr/>
                <p:nvPr/>
              </p:nvSpPr>
              <p:spPr>
                <a:xfrm>
                  <a:off x="-1" y="5580914"/>
                  <a:ext cx="3058245" cy="979967"/>
                </a:xfrm>
                <a:prstGeom prst="rect">
                  <a:avLst/>
                </a:prstGeom>
                <a:solidFill>
                  <a:srgbClr val="F57E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2" name="51 CuadroTexto"/>
                <p:cNvSpPr txBox="1"/>
                <p:nvPr/>
              </p:nvSpPr>
              <p:spPr>
                <a:xfrm>
                  <a:off x="-334523" y="5757804"/>
                  <a:ext cx="3891061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CL" sz="1700" b="1" dirty="0" smtClean="0">
                      <a:solidFill>
                        <a:schemeClr val="bg1"/>
                      </a:solidFill>
                      <a:latin typeface="Microsoft Sans Serif" panose="020B0604020202020204" pitchFamily="34" charset="0"/>
                      <a:ea typeface="Gulim" panose="020B0600000101010101" pitchFamily="34" charset="-127"/>
                      <a:cs typeface="Microsoft Sans Serif" panose="020B0604020202020204" pitchFamily="34" charset="0"/>
                    </a:rPr>
                    <a:t>SATISFACCION</a:t>
                  </a:r>
                </a:p>
                <a:p>
                  <a:pPr algn="ctr"/>
                  <a:r>
                    <a:rPr lang="es-CL" sz="1700" b="1" dirty="0" smtClean="0">
                      <a:solidFill>
                        <a:schemeClr val="bg1"/>
                      </a:solidFill>
                      <a:latin typeface="Microsoft Sans Serif" panose="020B0604020202020204" pitchFamily="34" charset="0"/>
                      <a:ea typeface="Gulim" panose="020B0600000101010101" pitchFamily="34" charset="-127"/>
                      <a:cs typeface="Microsoft Sans Serif" panose="020B0604020202020204" pitchFamily="34" charset="0"/>
                    </a:rPr>
                    <a:t>LABORAL.ORG</a:t>
                  </a:r>
                  <a:endParaRPr lang="es-CL" sz="1700" b="1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Gulim" panose="020B0600000101010101" pitchFamily="34" charset="-127"/>
                    <a:cs typeface="Microsoft Sans Serif" panose="020B0604020202020204" pitchFamily="34" charset="0"/>
                  </a:endParaRPr>
                </a:p>
              </p:txBody>
            </p:sp>
          </p:grpSp>
          <p:cxnSp>
            <p:nvCxnSpPr>
              <p:cNvPr id="45" name="44 Conector recto"/>
              <p:cNvCxnSpPr/>
              <p:nvPr/>
            </p:nvCxnSpPr>
            <p:spPr>
              <a:xfrm>
                <a:off x="2674768" y="4112246"/>
                <a:ext cx="0" cy="615553"/>
              </a:xfrm>
              <a:prstGeom prst="line">
                <a:avLst/>
              </a:prstGeom>
              <a:ln w="349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1" name="Picture 2" descr="\\SERVIDOR\Plantillas PSICUS\logo psicus org 3D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74" y="5262686"/>
              <a:ext cx="683569" cy="512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31 Rectángulo"/>
          <p:cNvSpPr/>
          <p:nvPr/>
        </p:nvSpPr>
        <p:spPr>
          <a:xfrm>
            <a:off x="6336076" y="-19043"/>
            <a:ext cx="1656184" cy="980728"/>
          </a:xfrm>
          <a:prstGeom prst="rect">
            <a:avLst/>
          </a:prstGeom>
          <a:gradFill>
            <a:gsLst>
              <a:gs pos="0">
                <a:srgbClr val="FFC000">
                  <a:alpha val="63000"/>
                </a:srgbClr>
              </a:gs>
              <a:gs pos="100000">
                <a:srgbClr val="FFC000">
                  <a:alpha val="6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749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299</Words>
  <Application>Microsoft Office PowerPoint</Application>
  <PresentationFormat>Presentación en pantalla (4:3)</PresentationFormat>
  <Paragraphs>53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Cristián Lagunas Jiménez</dc:creator>
  <cp:lastModifiedBy>Cristián Lagunas Jiménez</cp:lastModifiedBy>
  <cp:revision>2</cp:revision>
  <dcterms:created xsi:type="dcterms:W3CDTF">2014-08-05T20:57:53Z</dcterms:created>
  <dcterms:modified xsi:type="dcterms:W3CDTF">2014-08-05T21:01:16Z</dcterms:modified>
</cp:coreProperties>
</file>