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9144000" cy="6858000"/>
  <p:embeddedFontLst>
    <p:embeddedFont>
      <p:font typeface="Verizon NHG TX"/>
      <p:regular r:id="rId15"/>
      <p:bold r:id="rId16"/>
      <p:italic r:id="rId17"/>
      <p:boldItalic r:id="rId18"/>
    </p:embeddedFont>
    <p:embeddedFont>
      <p:font typeface="Verizon NHG D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VerizonNHGDS-bold.fntdata"/><Relationship Id="rId22" Type="http://schemas.openxmlformats.org/officeDocument/2006/relationships/font" Target="fonts/VerizonNHGDS-boldItalic.fntdata"/><Relationship Id="rId21" Type="http://schemas.openxmlformats.org/officeDocument/2006/relationships/font" Target="fonts/VerizonNHGD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VerizonNHGTX-regular.fntdata"/><Relationship Id="rId14" Type="http://schemas.openxmlformats.org/officeDocument/2006/relationships/slide" Target="slides/slide9.xml"/><Relationship Id="rId17" Type="http://schemas.openxmlformats.org/officeDocument/2006/relationships/font" Target="fonts/VerizonNHGTX-italic.fntdata"/><Relationship Id="rId16" Type="http://schemas.openxmlformats.org/officeDocument/2006/relationships/font" Target="fonts/VerizonNHGTX-bold.fntdata"/><Relationship Id="rId19" Type="http://schemas.openxmlformats.org/officeDocument/2006/relationships/font" Target="fonts/VerizonNHGDS-regular.fntdata"/><Relationship Id="rId18" Type="http://schemas.openxmlformats.org/officeDocument/2006/relationships/font" Target="fonts/VerizonNHGTX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508000" y="3257550"/>
            <a:ext cx="8128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Neue Haas Grotesk Text Std"/>
              <a:ea typeface="Neue Haas Grotesk Text Std"/>
              <a:cs typeface="Neue Haas Grotesk Text Std"/>
              <a:sym typeface="Neue Haas Grotesk Text St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cd72695b_0_16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6bcd72695b_0_16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6bcd72695b_0_16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31:notes"/>
          <p:cNvSpPr txBox="1"/>
          <p:nvPr>
            <p:ph idx="1" type="body"/>
          </p:nvPr>
        </p:nvSpPr>
        <p:spPr>
          <a:xfrm>
            <a:off x="508000" y="3257550"/>
            <a:ext cx="8128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bef11316a_0_1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6bef11316a_0_10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6bef11316a_0_1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a8cbb4576_1_95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7a8cbb4576_1_95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7a8cbb4576_1_95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a8cbb4576_1_6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7a8cbb4576_1_69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7a8cbb4576_1_69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a8cbb4576_1_14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7a8cbb4576_1_14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7a8cbb4576_1_14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bcd72695b_0_32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6bcd72695b_0_32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6bcd72695b_0_32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a8cbb4576_1_4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7a8cbb4576_1_49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7a8cbb4576_1_49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a8cbb4576_1_111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7a8cbb4576_1_111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7a8cbb4576_1_11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8" y="-1"/>
            <a:ext cx="9142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3152775" y="4705350"/>
            <a:ext cx="3476700" cy="3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457200" y="713290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izon NHG DS"/>
              <a:buNone/>
              <a:defRPr b="1" i="0" sz="6000"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457200" y="2542090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TX"/>
              <a:buNone/>
              <a:defRPr b="0" i="0" sz="20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TX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/>
        </p:nvSpPr>
        <p:spPr>
          <a:xfrm>
            <a:off x="1333500" y="4599041"/>
            <a:ext cx="7124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 u="none" cap="none" strike="noStrike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-11" l="0" r="-12663" t="-12664"/>
          <a:stretch/>
        </p:blipFill>
        <p:spPr>
          <a:xfrm>
            <a:off x="1636725" y="4485500"/>
            <a:ext cx="1159356" cy="4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rse Statement">
  <p:cSld name="Reverse Statement"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izon NHG DS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1333500" y="4700016"/>
            <a:ext cx="7124700" cy="2133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pic>
        <p:nvPicPr>
          <p:cNvPr id="89" name="Google Shape;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092" y="4524097"/>
            <a:ext cx="869976" cy="38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725" y="4524100"/>
            <a:ext cx="1050468" cy="3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457200" y="594359"/>
            <a:ext cx="7086600" cy="14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izon NHG DS"/>
              <a:buNone/>
              <a:defRPr b="1" sz="4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457200" y="2057400"/>
            <a:ext cx="7086600" cy="241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izon NHG TX"/>
              <a:buNone/>
              <a:defRPr b="0" i="0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izon NHG TX"/>
              <a:buNone/>
              <a:defRPr b="0" i="0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b="0" i="0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b="0" i="0"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9pPr>
          </a:lstStyle>
          <a:p/>
        </p:txBody>
      </p:sp>
      <p:cxnSp>
        <p:nvCxnSpPr>
          <p:cNvPr id="94" name="Google Shape;94;p12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458200" y="4693734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" name="Google Shape;96;p12"/>
          <p:cNvPicPr preferRelativeResize="0"/>
          <p:nvPr/>
        </p:nvPicPr>
        <p:blipFill rotWithShape="1">
          <a:blip r:embed="rId2">
            <a:alphaModFix/>
          </a:blip>
          <a:srcRect b="-11" l="0" r="-12663" t="-12664"/>
          <a:stretch/>
        </p:blipFill>
        <p:spPr>
          <a:xfrm>
            <a:off x="1636725" y="4485500"/>
            <a:ext cx="1159356" cy="4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457199" y="594359"/>
            <a:ext cx="708660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izon NHG DS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2">
            <a:alphaModFix/>
          </a:blip>
          <a:srcRect b="-11" l="0" r="-12663" t="-12664"/>
          <a:stretch/>
        </p:blipFill>
        <p:spPr>
          <a:xfrm>
            <a:off x="1636725" y="4485500"/>
            <a:ext cx="1159356" cy="4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hite Text Photo">
  <p:cSld name="Statement White Text Photo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0" lIns="0" spcFirstLastPara="1" rIns="0" wrap="square" tIns="4572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izon NHG DS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1333500" y="4700016"/>
            <a:ext cx="7124700" cy="2133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092" y="4524097"/>
            <a:ext cx="869976" cy="38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Black Text Photo">
  <p:cSld name="Statement Black Text Photo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4572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izon NHG DS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1333500" y="4612166"/>
            <a:ext cx="7124700" cy="3012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6049" y="4524645"/>
            <a:ext cx="865725" cy="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Text and Photos">
  <p:cSld name="Three Column Text and Photo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5" name="Google Shape;115;p16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6119213" y="3137136"/>
            <a:ext cx="2567587" cy="1301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2" type="body"/>
          </p:nvPr>
        </p:nvSpPr>
        <p:spPr>
          <a:xfrm>
            <a:off x="3288207" y="3137136"/>
            <a:ext cx="2567587" cy="1301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3" type="body"/>
          </p:nvPr>
        </p:nvSpPr>
        <p:spPr>
          <a:xfrm>
            <a:off x="457200" y="3137136"/>
            <a:ext cx="2567587" cy="1301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19" name="Google Shape;119;p16"/>
          <p:cNvSpPr/>
          <p:nvPr>
            <p:ph idx="4" type="pic"/>
          </p:nvPr>
        </p:nvSpPr>
        <p:spPr>
          <a:xfrm>
            <a:off x="457200" y="1457326"/>
            <a:ext cx="2567587" cy="1591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20" name="Google Shape;120;p16"/>
          <p:cNvSpPr/>
          <p:nvPr>
            <p:ph idx="5" type="pic"/>
          </p:nvPr>
        </p:nvSpPr>
        <p:spPr>
          <a:xfrm>
            <a:off x="3288206" y="1457326"/>
            <a:ext cx="2567587" cy="1591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21" name="Google Shape;121;p16"/>
          <p:cNvSpPr/>
          <p:nvPr>
            <p:ph idx="6" type="pic"/>
          </p:nvPr>
        </p:nvSpPr>
        <p:spPr>
          <a:xfrm>
            <a:off x="6119213" y="1457326"/>
            <a:ext cx="2567587" cy="1591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2">
            <a:alphaModFix/>
          </a:blip>
          <a:srcRect b="-11" l="0" r="-12663" t="-12664"/>
          <a:stretch/>
        </p:blipFill>
        <p:spPr>
          <a:xfrm>
            <a:off x="1636725" y="4485500"/>
            <a:ext cx="1159356" cy="4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">
  <p:cSld name="Media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108488" y="4531602"/>
            <a:ext cx="2588217" cy="5707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26" name="Google Shape;126;p17"/>
          <p:cNvSpPr/>
          <p:nvPr>
            <p:ph idx="2" type="media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0" lIns="0" spcFirstLastPara="1" rIns="0" wrap="square" tIns="4572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Statement and Long Chart">
  <p:cSld name="One Statement and Long Char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>
            <p:ph idx="2" type="chart"/>
          </p:nvPr>
        </p:nvSpPr>
        <p:spPr>
          <a:xfrm>
            <a:off x="457198" y="2095248"/>
            <a:ext cx="8229602" cy="234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457200" y="1459580"/>
            <a:ext cx="8229600" cy="5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131" name="Google Shape;131;p18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8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2">
            <a:alphaModFix/>
          </a:blip>
          <a:srcRect b="-11" l="0" r="-12663" t="-12664"/>
          <a:stretch/>
        </p:blipFill>
        <p:spPr>
          <a:xfrm>
            <a:off x="1636725" y="4485500"/>
            <a:ext cx="1159356" cy="4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Statement and Horizontal Chart">
  <p:cSld name="One Statement and Horizontal Char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>
            <p:ph idx="2" type="chart"/>
          </p:nvPr>
        </p:nvSpPr>
        <p:spPr>
          <a:xfrm>
            <a:off x="457198" y="2095248"/>
            <a:ext cx="7086602" cy="2384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1459580"/>
            <a:ext cx="7086600" cy="5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139" name="Google Shape;139;p19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19"/>
          <p:cNvSpPr txBox="1"/>
          <p:nvPr/>
        </p:nvSpPr>
        <p:spPr>
          <a:xfrm>
            <a:off x="1294108" y="9376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2">
            <a:alphaModFix/>
          </a:blip>
          <a:srcRect b="-11" l="0" r="-12663" t="-12664"/>
          <a:stretch/>
        </p:blipFill>
        <p:spPr>
          <a:xfrm>
            <a:off x="1636725" y="4485500"/>
            <a:ext cx="1159356" cy="4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One Statement and Chart">
  <p:cSld name="1_One Statement and Char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>
            <p:ph idx="2" type="chart"/>
          </p:nvPr>
        </p:nvSpPr>
        <p:spPr>
          <a:xfrm>
            <a:off x="4572000" y="594360"/>
            <a:ext cx="4114800" cy="3615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DS"/>
              <a:buNone/>
              <a:defRPr b="0" i="0" sz="12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457200" y="1459580"/>
            <a:ext cx="3933131" cy="2750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DS"/>
              <a:buNone/>
              <a:defRPr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DS"/>
              <a:buNone/>
              <a:defRPr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146" name="Google Shape;146;p20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590550"/>
            <a:ext cx="3936569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  <a:defRPr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2">
            <a:alphaModFix/>
          </a:blip>
          <a:srcRect b="-11" l="0" r="-12663" t="-12664"/>
          <a:stretch/>
        </p:blipFill>
        <p:spPr>
          <a:xfrm>
            <a:off x="1636725" y="4485500"/>
            <a:ext cx="1159356" cy="4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Black">
  <p:cSld name="Cover slide_1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457200" y="704824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Verizon NHG DS"/>
              <a:buNone/>
              <a:defRPr b="1" i="0" sz="6000">
                <a:solidFill>
                  <a:srgbClr val="FFFFFF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457200" y="2635740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izon NHG DS"/>
              <a:buNone/>
              <a:defRPr b="0" i="0" sz="2000">
                <a:solidFill>
                  <a:srgbClr val="FFFFFF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izon NHG DS"/>
              <a:buNone/>
              <a:defRPr b="1" sz="2000">
                <a:solidFill>
                  <a:srgbClr val="FFFFFF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lvl="2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izon NHG DS"/>
              <a:buNone/>
              <a:defRPr b="1" sz="2000">
                <a:solidFill>
                  <a:srgbClr val="FFFFFF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lvl="3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izon NHG DS"/>
              <a:buNone/>
              <a:defRPr b="1" sz="2000">
                <a:solidFill>
                  <a:srgbClr val="FFFFFF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lvl="4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izon NHG DS"/>
              <a:buNone/>
              <a:defRPr b="1" sz="2000">
                <a:solidFill>
                  <a:srgbClr val="FFFFFF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lvl="5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izon NHG DS"/>
              <a:buNone/>
              <a:defRPr b="1" sz="2000">
                <a:solidFill>
                  <a:srgbClr val="FFFFFF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lvl="6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izon NHG DS"/>
              <a:buNone/>
              <a:defRPr b="1" sz="2000">
                <a:solidFill>
                  <a:srgbClr val="FFFFFF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lvl="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izon NHG DS"/>
              <a:buNone/>
              <a:defRPr b="1" sz="2000">
                <a:solidFill>
                  <a:srgbClr val="FFFFFF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lvl="8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izon NHG DS"/>
              <a:buNone/>
              <a:defRPr b="1" sz="2000">
                <a:solidFill>
                  <a:srgbClr val="FFFFFF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/>
        </p:txBody>
      </p:sp>
      <p:pic>
        <p:nvPicPr>
          <p:cNvPr id="25" name="Google Shape;2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092" y="4524097"/>
            <a:ext cx="869976" cy="38132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/>
        </p:nvSpPr>
        <p:spPr>
          <a:xfrm>
            <a:off x="1333500" y="4608566"/>
            <a:ext cx="7124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FFFFFF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 u="none" cap="none" strike="noStrike">
              <a:solidFill>
                <a:srgbClr val="FFFFFF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00" y="217434"/>
            <a:ext cx="8475600" cy="3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6725" y="4524100"/>
            <a:ext cx="1050468" cy="3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x Chart">
  <p:cSld name="Complex Char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1"/>
          <p:cNvSpPr txBox="1"/>
          <p:nvPr>
            <p:ph type="title"/>
          </p:nvPr>
        </p:nvSpPr>
        <p:spPr>
          <a:xfrm>
            <a:off x="457200" y="2476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/>
          <p:nvPr>
            <p:ph idx="2" type="pic"/>
          </p:nvPr>
        </p:nvSpPr>
        <p:spPr>
          <a:xfrm>
            <a:off x="457200" y="590550"/>
            <a:ext cx="8229600" cy="3848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3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2">
            <a:alphaModFix/>
          </a:blip>
          <a:srcRect b="-11" l="0" r="-12663" t="-12664"/>
          <a:stretch/>
        </p:blipFill>
        <p:spPr>
          <a:xfrm>
            <a:off x="1636725" y="4485500"/>
            <a:ext cx="1159356" cy="4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hart Slide">
  <p:cSld name="Two Chart Slid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7" name="Google Shape;157;p22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457200" y="1459580"/>
            <a:ext cx="3933131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2" type="body"/>
          </p:nvPr>
        </p:nvSpPr>
        <p:spPr>
          <a:xfrm>
            <a:off x="4572000" y="1459580"/>
            <a:ext cx="3933131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2">
            <a:alphaModFix/>
          </a:blip>
          <a:srcRect b="-11" l="0" r="-12663" t="-12664"/>
          <a:stretch/>
        </p:blipFill>
        <p:spPr>
          <a:xfrm>
            <a:off x="1636725" y="4485500"/>
            <a:ext cx="1159356" cy="4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">
  <p:cSld name="1_Thank You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One Picture">
  <p:cSld name="Text and One Pictur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4"/>
          <p:cNvSpPr/>
          <p:nvPr>
            <p:ph idx="2" type="pic"/>
          </p:nvPr>
        </p:nvSpPr>
        <p:spPr>
          <a:xfrm>
            <a:off x="4572000" y="1457325"/>
            <a:ext cx="4114800" cy="2657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0" y="4154833"/>
            <a:ext cx="4114800" cy="283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None/>
              <a:defRPr b="0" sz="7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None/>
              <a:defRPr sz="7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None/>
              <a:defRPr sz="7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Verizon NHG TX"/>
              <a:buNone/>
              <a:defRPr sz="7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33" name="Google Shape;33;p4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4"/>
          <p:cNvSpPr txBox="1"/>
          <p:nvPr>
            <p:ph idx="3" type="body"/>
          </p:nvPr>
        </p:nvSpPr>
        <p:spPr>
          <a:xfrm>
            <a:off x="457200" y="1459580"/>
            <a:ext cx="3933131" cy="29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 b="-11" l="0" r="-12663" t="-12664"/>
          <a:stretch/>
        </p:blipFill>
        <p:spPr>
          <a:xfrm>
            <a:off x="1636725" y="4485500"/>
            <a:ext cx="1159356" cy="4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459580"/>
            <a:ext cx="7086600" cy="29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5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 b="-11" l="0" r="-12663" t="-12664"/>
          <a:stretch/>
        </p:blipFill>
        <p:spPr>
          <a:xfrm>
            <a:off x="1636725" y="4485500"/>
            <a:ext cx="1159356" cy="4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rse Section Header">
  <p:cSld name="Reverse Section 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57200" y="594359"/>
            <a:ext cx="7086600" cy="14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erizon NHG DS"/>
              <a:buNone/>
              <a:defRPr b="1" sz="40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57200" y="2057400"/>
            <a:ext cx="7086600" cy="238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izon NHG TX"/>
              <a:buNone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izon NHG TX"/>
              <a:buNone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9pPr>
          </a:lstStyle>
          <a:p/>
        </p:txBody>
      </p:sp>
      <p:cxnSp>
        <p:nvCxnSpPr>
          <p:cNvPr id="46" name="Google Shape;46;p6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 txBox="1"/>
          <p:nvPr/>
        </p:nvSpPr>
        <p:spPr>
          <a:xfrm>
            <a:off x="1333500" y="4700016"/>
            <a:ext cx="7124700" cy="2133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092" y="4524097"/>
            <a:ext cx="869976" cy="38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725" y="4524100"/>
            <a:ext cx="1050468" cy="3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57200" y="59436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457200" y="1459580"/>
            <a:ext cx="7086600" cy="29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izon NHG DS"/>
              <a:buAutoNum type="arabicPeriod"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" name="Google Shape;55;p7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7"/>
          <p:cNvPicPr preferRelativeResize="0"/>
          <p:nvPr/>
        </p:nvPicPr>
        <p:blipFill rotWithShape="1">
          <a:blip r:embed="rId2">
            <a:alphaModFix/>
          </a:blip>
          <a:srcRect b="-11" l="0" r="-12663" t="-12664"/>
          <a:stretch/>
        </p:blipFill>
        <p:spPr>
          <a:xfrm>
            <a:off x="1636725" y="4485500"/>
            <a:ext cx="1159356" cy="4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Text and Photos">
  <p:cSld name="Four Column Text and Photo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8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4701228" y="3137136"/>
            <a:ext cx="1869909" cy="1301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2572863" y="3137136"/>
            <a:ext cx="1869909" cy="1301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457200" y="3137136"/>
            <a:ext cx="1869909" cy="1301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3" name="Google Shape;63;p8"/>
          <p:cNvSpPr/>
          <p:nvPr>
            <p:ph idx="4" type="pic"/>
          </p:nvPr>
        </p:nvSpPr>
        <p:spPr>
          <a:xfrm>
            <a:off x="457200" y="1457326"/>
            <a:ext cx="1869909" cy="1591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64" name="Google Shape;64;p8"/>
          <p:cNvSpPr/>
          <p:nvPr>
            <p:ph idx="5" type="pic"/>
          </p:nvPr>
        </p:nvSpPr>
        <p:spPr>
          <a:xfrm>
            <a:off x="2572862" y="1457326"/>
            <a:ext cx="1869909" cy="1591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65" name="Google Shape;65;p8"/>
          <p:cNvSpPr/>
          <p:nvPr>
            <p:ph idx="6" type="pic"/>
          </p:nvPr>
        </p:nvSpPr>
        <p:spPr>
          <a:xfrm>
            <a:off x="4701228" y="1457326"/>
            <a:ext cx="1869909" cy="1591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7" type="body"/>
          </p:nvPr>
        </p:nvSpPr>
        <p:spPr>
          <a:xfrm>
            <a:off x="6816891" y="3137136"/>
            <a:ext cx="1869909" cy="1301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8" name="Google Shape;68;p8"/>
          <p:cNvSpPr/>
          <p:nvPr>
            <p:ph idx="8" type="pic"/>
          </p:nvPr>
        </p:nvSpPr>
        <p:spPr>
          <a:xfrm>
            <a:off x="6816891" y="1457326"/>
            <a:ext cx="1869909" cy="1591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2">
            <a:alphaModFix/>
          </a:blip>
          <a:srcRect b="-11" l="0" r="-12663" t="-12664"/>
          <a:stretch/>
        </p:blipFill>
        <p:spPr>
          <a:xfrm>
            <a:off x="1636725" y="4485500"/>
            <a:ext cx="1159356" cy="4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Statement and Chart">
  <p:cSld name="One Statement and Char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>
            <p:ph idx="2" type="chart"/>
          </p:nvPr>
        </p:nvSpPr>
        <p:spPr>
          <a:xfrm>
            <a:off x="4572000" y="594360"/>
            <a:ext cx="4114800" cy="3844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57200" y="1459580"/>
            <a:ext cx="3933131" cy="29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74" name="Google Shape;74;p9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9"/>
          <p:cNvSpPr txBox="1"/>
          <p:nvPr>
            <p:ph type="title"/>
          </p:nvPr>
        </p:nvSpPr>
        <p:spPr>
          <a:xfrm>
            <a:off x="457200" y="590550"/>
            <a:ext cx="3936569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2">
            <a:alphaModFix/>
          </a:blip>
          <a:srcRect b="-11" l="0" r="-12663" t="-12664"/>
          <a:stretch/>
        </p:blipFill>
        <p:spPr>
          <a:xfrm>
            <a:off x="1636725" y="4485500"/>
            <a:ext cx="1159356" cy="4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Black">
  <p:cSld name="Agenda Black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457200" y="59436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izon NHG D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457200" y="1459580"/>
            <a:ext cx="7086600" cy="29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izon NHG DS"/>
              <a:buAutoNum type="arabicPeriod"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izon NHG TX"/>
              <a:buNone/>
              <a:defRPr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9pPr>
          </a:lstStyle>
          <a:p/>
        </p:txBody>
      </p:sp>
      <p:cxnSp>
        <p:nvCxnSpPr>
          <p:cNvPr id="80" name="Google Shape;80;p10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0"/>
          <p:cNvSpPr txBox="1"/>
          <p:nvPr/>
        </p:nvSpPr>
        <p:spPr>
          <a:xfrm>
            <a:off x="1333500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pic>
        <p:nvPicPr>
          <p:cNvPr id="83" name="Google Shape;8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092" y="4524097"/>
            <a:ext cx="869976" cy="38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725" y="4524100"/>
            <a:ext cx="1050468" cy="3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  <a:defRPr b="1" i="0" sz="24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463040"/>
            <a:ext cx="7086600" cy="2975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1333500" y="4608566"/>
            <a:ext cx="7124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 u="none" cap="none" strike="noStrike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456049" y="4524645"/>
            <a:ext cx="865725" cy="3794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88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  <p15:guide id="4" pos="4752">
          <p15:clr>
            <a:srgbClr val="F26B43"/>
          </p15:clr>
        </p15:guide>
        <p15:guide id="5" orient="horz" pos="918">
          <p15:clr>
            <a:srgbClr val="F26B43"/>
          </p15:clr>
        </p15:guide>
        <p15:guide id="6" orient="horz" pos="2964">
          <p15:clr>
            <a:srgbClr val="F26B43"/>
          </p15:clr>
        </p15:guide>
        <p15:guide id="7" pos="2880">
          <p15:clr>
            <a:srgbClr val="F26B43"/>
          </p15:clr>
        </p15:guide>
        <p15:guide id="8" orient="horz" pos="372">
          <p15:clr>
            <a:srgbClr val="F26B43"/>
          </p15:clr>
        </p15:guide>
        <p15:guide id="9" orient="horz" pos="3084">
          <p15:clr>
            <a:srgbClr val="F26B43"/>
          </p15:clr>
        </p15:guide>
        <p15:guide id="10" orient="horz" pos="2796">
          <p15:clr>
            <a:srgbClr val="F26B43"/>
          </p15:clr>
        </p15:guide>
        <p15:guide id="11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pdf/1901.11504.pdf" TargetMode="External"/><Relationship Id="rId4" Type="http://schemas.openxmlformats.org/officeDocument/2006/relationships/hyperlink" Target="https://arxiv.org/pdf/1901.02860.pdf" TargetMode="External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pdf/1905.07830.pdf" TargetMode="External"/><Relationship Id="rId4" Type="http://schemas.openxmlformats.org/officeDocument/2006/relationships/hyperlink" Target="https://arxiv.org/pdf/1905.10425.pdf" TargetMode="External"/><Relationship Id="rId5" Type="http://schemas.openxmlformats.org/officeDocument/2006/relationships/hyperlink" Target="https://arxiv.org/pdf/1905.00537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pdf/1906.05317.pdf" TargetMode="External"/><Relationship Id="rId4" Type="http://schemas.openxmlformats.org/officeDocument/2006/relationships/hyperlink" Target="https://arxiv.org/pdf/1906.02361.pdf" TargetMode="External"/><Relationship Id="rId5" Type="http://schemas.openxmlformats.org/officeDocument/2006/relationships/hyperlink" Target="https://arxiv.org/pdf/1906.07241.pdf" TargetMode="External"/><Relationship Id="rId6" Type="http://schemas.openxmlformats.org/officeDocument/2006/relationships/hyperlink" Target="https://arxiv.org/pdf/1905.07129.pdf" TargetMode="External"/><Relationship Id="rId7" Type="http://schemas.openxmlformats.org/officeDocument/2006/relationships/hyperlink" Target="https://arxiv.org/pdf/1811.04540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pdf/1906.00300.pdf" TargetMode="External"/><Relationship Id="rId4" Type="http://schemas.openxmlformats.org/officeDocument/2006/relationships/hyperlink" Target="https://arxiv.org/pdf/1809.00782.pdf" TargetMode="External"/><Relationship Id="rId5" Type="http://schemas.openxmlformats.org/officeDocument/2006/relationships/hyperlink" Target="https://arxiv.org/pdf/1905.07098.pdf" TargetMode="External"/><Relationship Id="rId6" Type="http://schemas.openxmlformats.org/officeDocument/2006/relationships/hyperlink" Target="https://arxiv.org/pdf/1906.06606.pdf" TargetMode="External"/><Relationship Id="rId7" Type="http://schemas.openxmlformats.org/officeDocument/2006/relationships/hyperlink" Target="https://www.aclweb.org/anthology/P19-1227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457200" y="590550"/>
            <a:ext cx="8067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</a:pPr>
            <a:r>
              <a:rPr lang="en-US">
                <a:latin typeface="Verizon NHG TX"/>
                <a:ea typeface="Verizon NHG TX"/>
                <a:cs typeface="Verizon NHG TX"/>
                <a:sym typeface="Verizon NHG TX"/>
              </a:rPr>
              <a:t>Association for Computational Linguistics (ACL) 2019</a:t>
            </a:r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457200" y="1314680"/>
            <a:ext cx="7086600" cy="29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900"/>
              </a:spcBef>
              <a:spcAft>
                <a:spcPts val="0"/>
              </a:spcAft>
              <a:buSzPts val="1600"/>
              <a:buFont typeface="Verizon NHG TX"/>
              <a:buChar char="●"/>
            </a:pPr>
            <a:r>
              <a:rPr b="0" lang="en-US"/>
              <a:t>Main topics of this conference are related to dealing problems involving natural language and computation</a:t>
            </a:r>
            <a:endParaRPr b="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izon NHG TX"/>
              <a:buChar char="●"/>
            </a:pPr>
            <a:r>
              <a:rPr b="0" lang="en-US"/>
              <a:t>Example topics:</a:t>
            </a:r>
            <a:endParaRPr b="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Dialogue and Interactive Systems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Tagging, Chunking, Syntax and Parsing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Information Extraction and Text Mining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Machine Translation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Bias in Language Processing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etc.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izon NHG TX"/>
              <a:buChar char="●"/>
            </a:pPr>
            <a:r>
              <a:rPr b="0" lang="en-US"/>
              <a:t>Also covers broader topics such as Machine Learning, Social Media and Applications</a:t>
            </a:r>
            <a:endParaRPr b="0"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600" y="960373"/>
            <a:ext cx="1722175" cy="16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457200" y="590550"/>
            <a:ext cx="7740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</a:pPr>
            <a:r>
              <a:rPr lang="en-US">
                <a:latin typeface="Verizon NHG TX"/>
                <a:ea typeface="Verizon NHG TX"/>
                <a:cs typeface="Verizon NHG TX"/>
                <a:sym typeface="Verizon NHG TX"/>
              </a:rPr>
              <a:t>ACL 2019:  Location &amp; Data Summary</a:t>
            </a:r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457200" y="1459580"/>
            <a:ext cx="7086600" cy="29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izon NHG TX"/>
              <a:buChar char="●"/>
            </a:pPr>
            <a:r>
              <a:rPr lang="en-US" sz="1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Held in Florence, Italy</a:t>
            </a:r>
            <a:endParaRPr sz="16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izon NHG TX"/>
              <a:buChar char="○"/>
            </a:pPr>
            <a:r>
              <a:rPr lang="en-US" sz="1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July (28th)/August(2nd) 2019</a:t>
            </a:r>
            <a:endParaRPr sz="16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izon NHG TX"/>
              <a:buChar char="●"/>
            </a:pPr>
            <a:r>
              <a:rPr lang="en-US" sz="1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~ 3300 attendees</a:t>
            </a:r>
            <a:endParaRPr sz="16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izon NHG TX"/>
              <a:buChar char="●"/>
            </a:pPr>
            <a:r>
              <a:rPr lang="en-US" sz="1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Main Track:  </a:t>
            </a:r>
            <a:r>
              <a:rPr lang="en-US" sz="1600">
                <a:solidFill>
                  <a:srgbClr val="252525"/>
                </a:solidFill>
                <a:highlight>
                  <a:srgbClr val="FFFFFF"/>
                </a:highlight>
              </a:rPr>
              <a:t>447</a:t>
            </a:r>
            <a:r>
              <a:rPr lang="en-US" sz="1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/1740 accepted ~</a:t>
            </a:r>
            <a:r>
              <a:rPr b="1" lang="en-US" sz="1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	25.7% %</a:t>
            </a:r>
            <a:r>
              <a:rPr lang="en-US" sz="1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</a:t>
            </a:r>
            <a:endParaRPr sz="16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Short Papers: </a:t>
            </a:r>
            <a:r>
              <a:rPr lang="en-US" sz="1600">
                <a:solidFill>
                  <a:srgbClr val="252525"/>
                </a:solidFill>
                <a:highlight>
                  <a:srgbClr val="FFFFFF"/>
                </a:highlight>
              </a:rPr>
              <a:t>213</a:t>
            </a:r>
            <a:r>
              <a:rPr lang="en-US" sz="1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/</a:t>
            </a:r>
            <a:r>
              <a:rPr lang="en-US" sz="1600">
                <a:solidFill>
                  <a:srgbClr val="252525"/>
                </a:solidFill>
                <a:highlight>
                  <a:srgbClr val="FFFFFF"/>
                </a:highlight>
              </a:rPr>
              <a:t>1165</a:t>
            </a:r>
            <a:r>
              <a:rPr lang="en-US" sz="1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~</a:t>
            </a:r>
            <a:r>
              <a:rPr b="1" lang="en-US" sz="1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18,3 %</a:t>
            </a:r>
            <a:endParaRPr sz="16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izon NHG TX"/>
              <a:buChar char="●"/>
            </a:pPr>
            <a:r>
              <a:rPr lang="en-US" sz="1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All the major industry players were there: </a:t>
            </a:r>
            <a:endParaRPr sz="16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izon NHG TX"/>
              <a:buChar char="○"/>
            </a:pPr>
            <a:r>
              <a:rPr lang="en-US" sz="16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Apple, Facebook, Microsoft, Amazon, Google, Tencent, Baidu...</a:t>
            </a:r>
            <a:endParaRPr sz="16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100" y="915350"/>
            <a:ext cx="4482775" cy="16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600" y="2589875"/>
            <a:ext cx="2023449" cy="13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457200" y="594350"/>
            <a:ext cx="765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</a:pPr>
            <a:r>
              <a:rPr lang="en-US">
                <a:latin typeface="Verizon NHG TX"/>
                <a:ea typeface="Verizon NHG TX"/>
                <a:cs typeface="Verizon NHG TX"/>
                <a:sym typeface="Verizon NHG TX"/>
              </a:rPr>
              <a:t>Trends in NLP</a:t>
            </a:r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457200" y="1086080"/>
            <a:ext cx="7086600" cy="29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900"/>
              </a:spcBef>
              <a:spcAft>
                <a:spcPts val="0"/>
              </a:spcAft>
              <a:buSzPts val="1600"/>
              <a:buFont typeface="Verizon NHG TX"/>
              <a:buChar char="●"/>
            </a:pPr>
            <a:r>
              <a:rPr b="0" lang="en-US"/>
              <a:t>In 2018/2019 NLP has experienced and explosive and rapid growth</a:t>
            </a:r>
            <a:endParaRPr b="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Similar to the computer vision field in 2011 with ImageNet (Krizhevsky et. al.)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Before 2018, NLP was: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Verizon NHG TX"/>
              <a:buChar char="■"/>
            </a:pPr>
            <a:r>
              <a:rPr lang="en-US"/>
              <a:t>Embed -&gt; encode -&gt; attend -&gt; predict -&gt; SOTA results in many tasks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izon NHG TX"/>
              <a:buChar char="●"/>
            </a:pPr>
            <a:r>
              <a:rPr lang="en-US"/>
              <a:t>2018 -&gt; enter Pretrained Representations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GPT, ELMO, BERT…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Off-the-self pretrained model on huge datasets -&gt; fine-tune tasks in small corpus </a:t>
            </a:r>
            <a:r>
              <a:rPr lang="en-US"/>
              <a:t>-&gt; even better SOTA results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izon NHG TX"/>
              <a:buChar char="●"/>
            </a:pPr>
            <a:r>
              <a:rPr lang="en-US"/>
              <a:t>2019 -&gt; At ACL this year, the “</a:t>
            </a:r>
            <a:r>
              <a:rPr lang="en-US">
                <a:highlight>
                  <a:srgbClr val="FFFFFF"/>
                </a:highlight>
              </a:rPr>
              <a:t>BERTology”</a:t>
            </a:r>
            <a:r>
              <a:rPr lang="en-US"/>
              <a:t> trend was kept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highlight>
                  <a:srgbClr val="FFFFFF"/>
                </a:highlight>
              </a:rPr>
              <a:t>Lots of papers studying the properties of BERT or building on top of it, including: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Multi-Task Deep Neural Networks for Natural Language Understanding</a:t>
            </a:r>
            <a:r>
              <a:rPr lang="en-US"/>
              <a:t> (MS)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Transformer XL</a:t>
            </a:r>
            <a:r>
              <a:rPr lang="en-US"/>
              <a:t> (CMU, Google)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6300" y="1709000"/>
            <a:ext cx="1986825" cy="13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457200" y="594350"/>
            <a:ext cx="765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</a:pPr>
            <a:r>
              <a:rPr lang="en-US">
                <a:latin typeface="Verizon NHG TX"/>
                <a:ea typeface="Verizon NHG TX"/>
                <a:cs typeface="Verizon NHG TX"/>
                <a:sym typeface="Verizon NHG TX"/>
              </a:rPr>
              <a:t>Bert Limitations and New Benchmarks</a:t>
            </a:r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Verizon NHG TX"/>
                <a:ea typeface="Verizon NHG TX"/>
                <a:cs typeface="Verizon NHG TX"/>
                <a:sym typeface="Verizon NHG TX"/>
              </a:rPr>
              <a:t>‹#›</a:t>
            </a:fld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457200" y="1086075"/>
            <a:ext cx="7807500" cy="29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900"/>
              </a:spcBef>
              <a:spcAft>
                <a:spcPts val="0"/>
              </a:spcAft>
              <a:buSzPts val="1600"/>
              <a:buFont typeface="Verizon NHG TX"/>
              <a:buChar char="●"/>
            </a:pPr>
            <a:r>
              <a:rPr b="0" lang="en-US" u="sng">
                <a:solidFill>
                  <a:schemeClr val="hlink"/>
                </a:solidFill>
                <a:hlinkClick r:id="rId3"/>
              </a:rPr>
              <a:t>HellaSwag: Can a Machine Really Finish Your Sentence?</a:t>
            </a:r>
            <a:r>
              <a:rPr b="0" lang="en-US"/>
              <a:t> (Allen Inst. AI)</a:t>
            </a:r>
            <a:endParaRPr b="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Questions the current benchmarks for certain tasks, and suggests a new path forward for NLP research, in which benchmarks co-evolve with the evolving SotA in an adversarial way, so as to present ever-harder challenges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izon NHG TX"/>
              <a:buChar char="●"/>
            </a:pPr>
            <a:r>
              <a:rPr b="0" lang="en-US" u="sng">
                <a:solidFill>
                  <a:schemeClr val="hlink"/>
                </a:solidFill>
                <a:hlinkClick r:id="rId4"/>
              </a:rPr>
              <a:t>Human vs. Muppet: A Conservative Estimate of Human Performance on the GLUE Benchmark (NYU)</a:t>
            </a:r>
            <a:endParaRPr b="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Trains BERT in limited-data regimes concluding that low-resource sentence classification remains still a challenge for modern NN approaches to text understanding.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izon NHG TX"/>
              <a:buChar char="●"/>
            </a:pPr>
            <a:r>
              <a:rPr b="0" lang="en-US" u="sng">
                <a:solidFill>
                  <a:schemeClr val="hlink"/>
                </a:solidFill>
                <a:hlinkClick r:id="rId5"/>
              </a:rPr>
              <a:t>SuperGlue (NYU, FB)</a:t>
            </a:r>
            <a:r>
              <a:rPr b="0" lang="en-US"/>
              <a:t> New benchmark for NLU</a:t>
            </a:r>
            <a:endParaRPr b="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izon NHG TX"/>
              <a:buChar char="●"/>
            </a:pPr>
            <a:r>
              <a:rPr b="0" lang="en-US"/>
              <a:t>Many other papers on biases and model interpretability</a:t>
            </a:r>
            <a:endParaRPr b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457200" y="594350"/>
            <a:ext cx="8001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</a:pPr>
            <a:r>
              <a:rPr lang="en-US">
                <a:latin typeface="Verizon NHG TX"/>
                <a:ea typeface="Verizon NHG TX"/>
                <a:cs typeface="Verizon NHG TX"/>
                <a:sym typeface="Verizon NHG TX"/>
              </a:rPr>
              <a:t>Trends in NLP: Beyond Pre-trained Language Models</a:t>
            </a:r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Verizon NHG TX"/>
                <a:ea typeface="Verizon NHG TX"/>
                <a:cs typeface="Verizon NHG TX"/>
                <a:sym typeface="Verizon NHG TX"/>
              </a:rPr>
              <a:t>‹#›</a:t>
            </a:fld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457200" y="935150"/>
            <a:ext cx="8423100" cy="29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900"/>
              </a:spcBef>
              <a:spcAft>
                <a:spcPts val="0"/>
              </a:spcAft>
              <a:buSzPts val="1600"/>
              <a:buFont typeface="Verizon NHG TX"/>
              <a:buChar char="●"/>
            </a:pPr>
            <a:r>
              <a:rPr b="0" lang="en-US"/>
              <a:t>Critique of Pre-trained LMs: </a:t>
            </a:r>
            <a:r>
              <a:rPr b="0" lang="en-US">
                <a:highlight>
                  <a:srgbClr val="FFFFFF"/>
                </a:highlight>
              </a:rPr>
              <a:t>what they learn is relatively unconstrained</a:t>
            </a:r>
            <a:endParaRPr b="0"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izon NHG TX"/>
              <a:buChar char="●"/>
            </a:pPr>
            <a:r>
              <a:rPr b="0" lang="en-US">
                <a:highlight>
                  <a:srgbClr val="FFFFFF"/>
                </a:highlight>
              </a:rPr>
              <a:t>Many papers were trying to tackle this question at ACL by infusing information from other grounded knowledge sources:</a:t>
            </a:r>
            <a:endParaRPr b="0"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COMET : Commonsense Transformers for Automatic Knowledge Graph Construction (MS)</a:t>
            </a:r>
            <a:endParaRPr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Verizon NHG TX"/>
              <a:buChar char="■"/>
            </a:pPr>
            <a:r>
              <a:rPr lang="en-US">
                <a:highlight>
                  <a:srgbClr val="FFFFFF"/>
                </a:highlight>
              </a:rPr>
              <a:t>Learn from LM to add new nodes and edges to a knowledge graph of commonsense bases.</a:t>
            </a:r>
            <a:endParaRPr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Explain Yourself! Leveraging Language Models for Commonsense Reasoning</a:t>
            </a:r>
            <a:r>
              <a:rPr lang="en-US">
                <a:highlight>
                  <a:srgbClr val="FFFFFF"/>
                </a:highlight>
              </a:rPr>
              <a:t> (Salesforce)</a:t>
            </a:r>
            <a:endParaRPr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Verizon NHG TX"/>
              <a:buChar char="■"/>
            </a:pPr>
            <a:r>
              <a:rPr lang="en-US">
                <a:highlight>
                  <a:srgbClr val="FFFFFF"/>
                </a:highlight>
              </a:rPr>
              <a:t>Collect human explanations for commonsense reasoning in the form of NL sequences -&gt; Highlight annotations in a new dataset called Common Sense Explanations (CoS-E) -&gt; Use CoS-E to train LMs to automatically generate explanations</a:t>
            </a:r>
            <a:endParaRPr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Barack’s Wife Hillary: Using Knowledge Graphs for Fact-Aware Language Modeling</a:t>
            </a:r>
            <a:endParaRPr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Verizon NHG TX"/>
              <a:buChar char="■"/>
            </a:pPr>
            <a:r>
              <a:rPr lang="en-US">
                <a:highlight>
                  <a:srgbClr val="FFFFFF"/>
                </a:highlight>
              </a:rPr>
              <a:t>Addresses LM’s inability to correctly reason words that rarely appear in the training data, by selectively copying facts from a </a:t>
            </a:r>
            <a:r>
              <a:rPr lang="en-US">
                <a:highlight>
                  <a:srgbClr val="FFFFFF"/>
                </a:highlight>
              </a:rPr>
              <a:t>knowledge graph</a:t>
            </a:r>
            <a:r>
              <a:rPr lang="en-US">
                <a:highlight>
                  <a:srgbClr val="FFFFFF"/>
                </a:highlight>
              </a:rPr>
              <a:t> relevant to an underlying context</a:t>
            </a:r>
            <a:endParaRPr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ERNIE: Enhanced Language Representation with Informative Entities</a:t>
            </a:r>
            <a:r>
              <a:rPr lang="en-US">
                <a:highlight>
                  <a:srgbClr val="FFFFFF"/>
                </a:highlight>
              </a:rPr>
              <a:t> (Tsinghua)</a:t>
            </a:r>
            <a:endParaRPr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Verizon NHG TX"/>
              <a:buChar char="■"/>
            </a:pPr>
            <a:r>
              <a:rPr lang="en-US">
                <a:highlight>
                  <a:srgbClr val="FFFFFF"/>
                </a:highlight>
              </a:rPr>
              <a:t>Use knowledge facts to create a new framework for language representation models </a:t>
            </a:r>
            <a:r>
              <a:rPr lang="en-US">
                <a:highlight>
                  <a:srgbClr val="FFFFFF"/>
                </a:highlight>
              </a:rPr>
              <a:t>(enhanced BERT, yes again) </a:t>
            </a:r>
            <a:r>
              <a:rPr lang="en-US">
                <a:highlight>
                  <a:srgbClr val="FFFFFF"/>
                </a:highlight>
              </a:rPr>
              <a:t>that align better with reality</a:t>
            </a:r>
            <a:endParaRPr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Explainable Reasoning over Knowledge Graphs for Recommendation</a:t>
            </a:r>
            <a:endParaRPr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Verizon NHG TX"/>
              <a:buChar char="■"/>
            </a:pPr>
            <a:r>
              <a:rPr lang="en-US">
                <a:highlight>
                  <a:srgbClr val="FFFFFF"/>
                </a:highlight>
              </a:rPr>
              <a:t>A model with knowledge-aware path recurrent network which is able to generate a representation for each path by composing semantics of entities and relations.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457200" y="594350"/>
            <a:ext cx="765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</a:pPr>
            <a:r>
              <a:rPr lang="en-US">
                <a:latin typeface="Verizon NHG TX"/>
                <a:ea typeface="Verizon NHG TX"/>
                <a:cs typeface="Verizon NHG TX"/>
                <a:sym typeface="Verizon NHG TX"/>
              </a:rPr>
              <a:t>Trends in NLP: Question Answering and Semantics</a:t>
            </a:r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Verizon NHG TX"/>
                <a:ea typeface="Verizon NHG TX"/>
                <a:cs typeface="Verizon NHG TX"/>
                <a:sym typeface="Verizon NHG TX"/>
              </a:rPr>
              <a:t>‹#›</a:t>
            </a:fld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457200" y="868725"/>
            <a:ext cx="7499400" cy="29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914400" rtl="0" algn="l">
              <a:spcBef>
                <a:spcPts val="900"/>
              </a:spcBef>
              <a:spcAft>
                <a:spcPts val="0"/>
              </a:spcAft>
              <a:buSzPts val="18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Latent Retrieval for Weakly Supervised Open Domain Question Answering</a:t>
            </a:r>
            <a:r>
              <a:rPr lang="en-US"/>
              <a:t> (Google)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Verizon NHG TX"/>
              <a:buChar char="■"/>
            </a:pPr>
            <a:r>
              <a:rPr lang="en-US"/>
              <a:t>Open domain QA system where retriever &amp; reader are jointly learned end-to-end using only question-answer pairs, without any IR system (BERT-based, of course)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Open Domain Question Answering Using Early Fusion of Knowledge Bases and Text</a:t>
            </a:r>
            <a:r>
              <a:rPr lang="en-US"/>
              <a:t> (CMU)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Verizon NHG TX"/>
              <a:buChar char="■"/>
            </a:pPr>
            <a:r>
              <a:rPr lang="en-US"/>
              <a:t>Open-domain QA extracting answers from a question-specific subgraph containing text + KB entities and relations, which is appropriate when an incomplete KB is available with a large text corpus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u="sng">
                <a:solidFill>
                  <a:schemeClr val="hlink"/>
                </a:solidFill>
                <a:hlinkClick r:id="rId5"/>
              </a:rPr>
              <a:t>Improving Question Answering over Incomplete KBs with Knowledge-Aware Reader</a:t>
            </a:r>
            <a:r>
              <a:rPr lang="en-US"/>
              <a:t> (IBM)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Verizon NHG TX"/>
              <a:buChar char="■"/>
            </a:pPr>
            <a:r>
              <a:rPr lang="en-US"/>
              <a:t>A model learns to aggregate answer evidence from an incomplete KB and a set of retrieved text snippets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u="sng">
                <a:solidFill>
                  <a:schemeClr val="hlink"/>
                </a:solidFill>
                <a:hlinkClick r:id="rId6"/>
              </a:rPr>
              <a:t>Multi-Hop Paragraph Retrieval for Open-Domain Question Answering</a:t>
            </a:r>
            <a:r>
              <a:rPr lang="en-US"/>
              <a:t> (Technion)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Verizon NHG TX"/>
              <a:buChar char="■"/>
            </a:pPr>
            <a:r>
              <a:rPr lang="en-US"/>
              <a:t>To answer a question, this method retrieves multiple supporting paragraphs, nestled amidst a large knowledge base, assuming that contain the necessary evidence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u="sng">
                <a:solidFill>
                  <a:schemeClr val="hlink"/>
                </a:solidFill>
                <a:hlinkClick r:id="rId7"/>
              </a:rPr>
              <a:t>XQA: A Cross-lingual Open-domain Question Answering Dataset</a:t>
            </a:r>
            <a:r>
              <a:rPr lang="en-US"/>
              <a:t> (Tsinghua University)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</a:pPr>
            <a:r>
              <a:rPr lang="en-US">
                <a:latin typeface="Verizon NHG TX"/>
                <a:ea typeface="Verizon NHG TX"/>
                <a:cs typeface="Verizon NHG TX"/>
                <a:sym typeface="Verizon NHG TX"/>
              </a:rPr>
              <a:t>ACL</a:t>
            </a:r>
            <a:r>
              <a:rPr lang="en-US">
                <a:latin typeface="Verizon NHG TX"/>
                <a:ea typeface="Verizon NHG TX"/>
                <a:cs typeface="Verizon NHG TX"/>
                <a:sym typeface="Verizon NHG TX"/>
              </a:rPr>
              <a:t> 2019: Keynotes &amp; Best Papers</a:t>
            </a:r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Verizon NHG TX"/>
                <a:ea typeface="Verizon NHG TX"/>
                <a:cs typeface="Verizon NHG TX"/>
                <a:sym typeface="Verizon NHG TX"/>
              </a:rPr>
              <a:t>‹#›</a:t>
            </a:fld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4623650" y="1276350"/>
            <a:ext cx="4130100" cy="3068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Verizon NHG TX"/>
                <a:ea typeface="Verizon NHG TX"/>
                <a:cs typeface="Verizon NHG TX"/>
                <a:sym typeface="Verizon NHG TX"/>
              </a:rPr>
              <a:t>Best paper: </a:t>
            </a:r>
            <a:endParaRPr b="1" sz="12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Bridging the Gap between Training and Inference for Neural Machine Translation.</a:t>
            </a:r>
            <a:endParaRPr sz="12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Wen Zhang, Yang Feng, Fandong Meng, Di You and Qun Liu</a:t>
            </a:r>
            <a:endParaRPr i="1" sz="12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Best short paper:</a:t>
            </a:r>
            <a:endParaRPr b="1" sz="12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Verizon NHG TX"/>
                <a:ea typeface="Verizon NHG TX"/>
                <a:cs typeface="Verizon NHG TX"/>
                <a:sym typeface="Verizon NHG TX"/>
              </a:rPr>
              <a:t>Do you know that Florence is packed with visitors? Evaluating state-of-the-art models of speaker commitment.</a:t>
            </a:r>
            <a:endParaRPr sz="12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latin typeface="Verizon NHG TX"/>
                <a:ea typeface="Verizon NHG TX"/>
                <a:cs typeface="Verizon NHG TX"/>
                <a:sym typeface="Verizon NHG TX"/>
              </a:rPr>
              <a:t>Nanjiang Jiang and Marie-Catherine de Marneffe</a:t>
            </a:r>
            <a:endParaRPr i="1" sz="12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829075" y="1276350"/>
            <a:ext cx="3505500" cy="3068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Invited Talks:</a:t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izon NHG TX"/>
              <a:buChar char="-"/>
            </a:pPr>
            <a:r>
              <a:rPr lang="en-US">
                <a:latin typeface="Verizon NHG TX"/>
                <a:ea typeface="Verizon NHG TX"/>
                <a:cs typeface="Verizon NHG TX"/>
                <a:sym typeface="Verizon NHG TX"/>
              </a:rPr>
              <a:t>Simultaneous Translation: Recent Advances and Remaining Challenges</a:t>
            </a:r>
            <a:endParaRPr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Verizon NHG TX"/>
              <a:buChar char="-"/>
            </a:pPr>
            <a:r>
              <a:rPr i="1" lang="en-US" sz="1200">
                <a:latin typeface="Verizon NHG TX"/>
                <a:ea typeface="Verizon NHG TX"/>
                <a:cs typeface="Verizon NHG TX"/>
                <a:sym typeface="Verizon NHG TX"/>
              </a:rPr>
              <a:t>Liang Huang (Oregon State University)</a:t>
            </a:r>
            <a:endParaRPr i="1" sz="12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izon NHG TX"/>
              <a:buChar char="-"/>
            </a:pPr>
            <a:r>
              <a:rPr lang="en-US">
                <a:latin typeface="Verizon NHG TX"/>
                <a:ea typeface="Verizon NHG TX"/>
                <a:cs typeface="Verizon NHG TX"/>
                <a:sym typeface="Verizon NHG TX"/>
              </a:rPr>
              <a:t>Loquentes Machinae: Technology, Applications and Ethics of Conversational Systems</a:t>
            </a:r>
            <a:endParaRPr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Verizon NHG TX"/>
              <a:buChar char="-"/>
            </a:pPr>
            <a:r>
              <a:rPr lang="en-US" sz="1200">
                <a:latin typeface="Verizon NHG TX"/>
                <a:ea typeface="Verizon NHG TX"/>
                <a:cs typeface="Verizon NHG TX"/>
                <a:sym typeface="Verizon NHG TX"/>
              </a:rPr>
              <a:t>Pascale Fung (HKUST)</a:t>
            </a:r>
            <a:endParaRPr sz="12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</a:pPr>
            <a:r>
              <a:rPr lang="en-US">
                <a:latin typeface="Verizon NHG TX"/>
                <a:ea typeface="Verizon NHG TX"/>
                <a:cs typeface="Verizon NHG TX"/>
                <a:sym typeface="Verizon NHG TX"/>
              </a:rPr>
              <a:t>ACL 2019: Outstanding Papers &amp; Workshops</a:t>
            </a:r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33" name="Google Shape;233;p32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Verizon NHG TX"/>
                <a:ea typeface="Verizon NHG TX"/>
                <a:cs typeface="Verizon NHG TX"/>
                <a:sym typeface="Verizon NHG TX"/>
              </a:rPr>
              <a:t>‹#›</a:t>
            </a:fld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4623650" y="1276350"/>
            <a:ext cx="4359300" cy="3162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Other Interesting Workshops:</a:t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izon NHG TX"/>
              <a:buChar char="●"/>
            </a:pPr>
            <a:r>
              <a:rPr lang="en-US" sz="1100">
                <a:latin typeface="Verizon NHG TX"/>
                <a:ea typeface="Verizon NHG TX"/>
                <a:cs typeface="Verizon NHG TX"/>
                <a:sym typeface="Verizon NHG TX"/>
              </a:rPr>
              <a:t>Fourth Conference on Machine Translation (WMT19)</a:t>
            </a:r>
            <a:endParaRPr sz="11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izon NHG TX"/>
              <a:buChar char="●"/>
            </a:pPr>
            <a:r>
              <a:rPr lang="en-US" sz="1100">
                <a:latin typeface="Verizon NHG TX"/>
                <a:ea typeface="Verizon NHG TX"/>
                <a:cs typeface="Verizon NHG TX"/>
                <a:sym typeface="Verizon NHG TX"/>
              </a:rPr>
              <a:t>TyP-NLP, Typology for Polyglot NLP</a:t>
            </a:r>
            <a:endParaRPr sz="11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izon NHG TX"/>
              <a:buChar char="●"/>
            </a:pPr>
            <a:r>
              <a:rPr lang="en-US" sz="1100">
                <a:latin typeface="Verizon NHG TX"/>
                <a:ea typeface="Verizon NHG TX"/>
                <a:cs typeface="Verizon NHG TX"/>
                <a:sym typeface="Verizon NHG TX"/>
              </a:rPr>
              <a:t>BlackboxNLP 2019: Analyzing and interpreting neural networks for NLP</a:t>
            </a:r>
            <a:endParaRPr sz="11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izon NHG TX"/>
              <a:buChar char="●"/>
            </a:pPr>
            <a:r>
              <a:rPr lang="en-US" sz="1100">
                <a:latin typeface="Verizon NHG TX"/>
                <a:ea typeface="Verizon NHG TX"/>
                <a:cs typeface="Verizon NHG TX"/>
                <a:sym typeface="Verizon NHG TX"/>
              </a:rPr>
              <a:t>ArgMining 2019: The 6th International Workshop on Argument Mining</a:t>
            </a:r>
            <a:endParaRPr sz="11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izon NHG TX"/>
              <a:buChar char="●"/>
            </a:pPr>
            <a:r>
              <a:rPr lang="en-US" sz="1100">
                <a:latin typeface="Verizon NHG TX"/>
                <a:ea typeface="Verizon NHG TX"/>
                <a:cs typeface="Verizon NHG TX"/>
                <a:sym typeface="Verizon NHG TX"/>
              </a:rPr>
              <a:t>NLP for Conversational AI</a:t>
            </a:r>
            <a:endParaRPr sz="11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izon NHG TX"/>
              <a:buChar char="●"/>
            </a:pPr>
            <a:r>
              <a:rPr lang="en-US" sz="1100">
                <a:latin typeface="Verizon NHG TX"/>
                <a:ea typeface="Verizon NHG TX"/>
                <a:cs typeface="Verizon NHG TX"/>
                <a:sym typeface="Verizon NHG TX"/>
              </a:rPr>
              <a:t>The First International Workshop on Designing Meaning Representations (DMR)</a:t>
            </a:r>
            <a:endParaRPr sz="11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izon NHG TX"/>
              <a:buChar char="●"/>
            </a:pPr>
            <a:r>
              <a:rPr lang="en-US" sz="1100">
                <a:latin typeface="Verizon NHG TX"/>
                <a:ea typeface="Verizon NHG TX"/>
                <a:cs typeface="Verizon NHG TX"/>
                <a:sym typeface="Verizon NHG TX"/>
              </a:rPr>
              <a:t>Joint Workshop on Multiword Expressions and WordNet (MWE-WN 2019)</a:t>
            </a:r>
            <a:endParaRPr sz="11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izon NHG TX"/>
              <a:buChar char="●"/>
            </a:pPr>
            <a:r>
              <a:rPr lang="en-US" sz="1100">
                <a:latin typeface="Verizon NHG TX"/>
                <a:ea typeface="Verizon NHG TX"/>
                <a:cs typeface="Verizon NHG TX"/>
                <a:sym typeface="Verizon NHG TX"/>
              </a:rPr>
              <a:t>4th Workshop on Representation Learning for NLP (RepL4NLP-2019)</a:t>
            </a:r>
            <a:endParaRPr sz="11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izon NHG TX"/>
              <a:buChar char="●"/>
            </a:pPr>
            <a:r>
              <a:rPr lang="en-US" sz="1100">
                <a:latin typeface="Verizon NHG TX"/>
                <a:ea typeface="Verizon NHG TX"/>
                <a:cs typeface="Verizon NHG TX"/>
                <a:sym typeface="Verizon NHG TX"/>
              </a:rPr>
              <a:t>Deep Learning &amp; Formal Languages: Building Bridges</a:t>
            </a:r>
            <a:endParaRPr sz="11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izon NHG TX"/>
              <a:buChar char="●"/>
            </a:pPr>
            <a:r>
              <a:rPr lang="en-US" sz="11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The Third Workshop on Abusive Language Online</a:t>
            </a:r>
            <a:endParaRPr sz="11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829075" y="1276350"/>
            <a:ext cx="3505500" cy="3162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Outstanding Papers:</a:t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izon NHG TX"/>
              <a:buChar char="●"/>
            </a:pPr>
            <a:r>
              <a:rPr lang="en-US" sz="1100">
                <a:latin typeface="Verizon NHG TX"/>
                <a:ea typeface="Verizon NHG TX"/>
                <a:cs typeface="Verizon NHG TX"/>
                <a:sym typeface="Verizon NHG TX"/>
              </a:rPr>
              <a:t>Emotion-Cause Pair Extraction: A New Task to Emotion Analysis in Texts. </a:t>
            </a:r>
            <a:r>
              <a:rPr i="1" lang="en-US" sz="1100">
                <a:latin typeface="Verizon NHG TX"/>
                <a:ea typeface="Verizon NHG TX"/>
                <a:cs typeface="Verizon NHG TX"/>
                <a:sym typeface="Verizon NHG TX"/>
              </a:rPr>
              <a:t>Rui Xia and Zixiang Ding</a:t>
            </a:r>
            <a:endParaRPr i="1" sz="11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izon NHG TX"/>
              <a:buChar char="●"/>
            </a:pPr>
            <a:r>
              <a:rPr lang="en-US" sz="1100">
                <a:latin typeface="Verizon NHG TX"/>
                <a:ea typeface="Verizon NHG TX"/>
                <a:cs typeface="Verizon NHG TX"/>
                <a:sym typeface="Verizon NHG TX"/>
              </a:rPr>
              <a:t>A Simple Theoretical Model of Importance for Summarization. </a:t>
            </a:r>
            <a:r>
              <a:rPr i="1" lang="en-US" sz="1100">
                <a:latin typeface="Verizon NHG TX"/>
                <a:ea typeface="Verizon NHG TX"/>
                <a:cs typeface="Verizon NHG TX"/>
                <a:sym typeface="Verizon NHG TX"/>
              </a:rPr>
              <a:t>Maxime Peyrard</a:t>
            </a:r>
            <a:endParaRPr sz="11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izon NHG TX"/>
              <a:buChar char="●"/>
            </a:pPr>
            <a:r>
              <a:rPr lang="en-US" sz="1100">
                <a:latin typeface="Verizon NHG TX"/>
                <a:ea typeface="Verizon NHG TX"/>
                <a:cs typeface="Verizon NHG TX"/>
                <a:sym typeface="Verizon NHG TX"/>
              </a:rPr>
              <a:t>Transferable Multi-Domain State Generator for Task-Oriented Dialogue Systems. </a:t>
            </a:r>
            <a:r>
              <a:rPr i="1" lang="en-US" sz="1100">
                <a:latin typeface="Verizon NHG TX"/>
                <a:ea typeface="Verizon NHG TX"/>
                <a:cs typeface="Verizon NHG TX"/>
                <a:sym typeface="Verizon NHG TX"/>
              </a:rPr>
              <a:t>Chien-Sheng Wu, Andrea Madotto, Ehsan Hosseini-Asl, Caiming Xiong, Richard Socher and Pascale Fung</a:t>
            </a:r>
            <a:endParaRPr i="1" sz="11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izon NHG TX"/>
              <a:buChar char="●"/>
            </a:pPr>
            <a:r>
              <a:rPr lang="en-US" sz="1100">
                <a:latin typeface="Verizon NHG TX"/>
                <a:ea typeface="Verizon NHG TX"/>
                <a:cs typeface="Verizon NHG TX"/>
                <a:sym typeface="Verizon NHG TX"/>
              </a:rPr>
              <a:t>We need to talk about standard splits. </a:t>
            </a:r>
            <a:r>
              <a:rPr i="1" lang="en-US" sz="1100">
                <a:latin typeface="Verizon NHG TX"/>
                <a:ea typeface="Verizon NHG TX"/>
                <a:cs typeface="Verizon NHG TX"/>
                <a:sym typeface="Verizon NHG TX"/>
              </a:rPr>
              <a:t>Kyle Gorman and Steven Bedrick</a:t>
            </a:r>
            <a:endParaRPr i="1" sz="11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izon NHG TX"/>
              <a:buChar char="●"/>
            </a:pPr>
            <a:r>
              <a:rPr lang="en-US" sz="1100">
                <a:latin typeface="Verizon NHG TX"/>
                <a:ea typeface="Verizon NHG TX"/>
                <a:cs typeface="Verizon NHG TX"/>
                <a:sym typeface="Verizon NHG TX"/>
              </a:rPr>
              <a:t>Zero-shot Word Sense Disambiguation using Sense Definition Embeddings. </a:t>
            </a:r>
            <a:r>
              <a:rPr i="1" lang="en-US" sz="1100">
                <a:latin typeface="Verizon NHG TX"/>
                <a:ea typeface="Verizon NHG TX"/>
                <a:cs typeface="Verizon NHG TX"/>
                <a:sym typeface="Verizon NHG TX"/>
              </a:rPr>
              <a:t>Sawan Kumar, Sharmistha Jat, Karan Saxena and Partha Talukdar</a:t>
            </a:r>
            <a:endParaRPr i="1" sz="1100"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457200" y="594350"/>
            <a:ext cx="765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</a:pPr>
            <a:r>
              <a:rPr lang="en-US"/>
              <a:t>Question Floating in the Air</a:t>
            </a:r>
            <a:endParaRPr/>
          </a:p>
        </p:txBody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457200" y="792525"/>
            <a:ext cx="7499400" cy="29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/>
              <a:t>Are today’s</a:t>
            </a:r>
            <a:r>
              <a:rPr lang="en-US" sz="2400"/>
              <a:t> models solving datasets or the tasks they really need to solve?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erizon Media, Google Slides Official 2019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52B1E"/>
      </a:accent1>
      <a:accent2>
        <a:srgbClr val="D8DADA"/>
      </a:accent2>
      <a:accent3>
        <a:srgbClr val="FFBC3D"/>
      </a:accent3>
      <a:accent4>
        <a:srgbClr val="ED7000"/>
      </a:accent4>
      <a:accent5>
        <a:srgbClr val="00AC3E"/>
      </a:accent5>
      <a:accent6>
        <a:srgbClr val="0088CE"/>
      </a:accent6>
      <a:hlink>
        <a:srgbClr val="000000"/>
      </a:hlink>
      <a:folHlink>
        <a:srgbClr val="0088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