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15a9ad94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15a9ad94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15a9ad9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15a9ad9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15a9ad9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15a9ad9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15a9ad9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15a9ad9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15a9ad9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15a9ad9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15a9ad94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15a9ad9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15a9ad9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15a9ad9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15a9ad9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15a9ad9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15a9ad94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15a9ad94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15a9ad9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15a9ad9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46875e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46875e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15a9ad9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15a9ad9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15a9ad9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15a9ad9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15a9ad94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15a9ad94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15a9ad94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15a9ad94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15a9ad94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415a9ad94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415a9ad94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415a9ad94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15a9ad94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415a9ad94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15a9ad9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415a9ad9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415a9ad94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415a9ad94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415a9ad9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415a9ad9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46875e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46875e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15a9ad94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415a9ad94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15a9ad94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415a9ad94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46875e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46875e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46875e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46875e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15a9ad9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15a9ad9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15a9ad9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15a9ad9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15a9ad9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15a9ad9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15a9ad9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15a9ad9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rxiv.org/abs/1901.02860" TargetMode="External"/><Relationship Id="rId4" Type="http://schemas.openxmlformats.org/officeDocument/2006/relationships/hyperlink" Target="https://ai.googleblog.com/2019/01/transformer-xl-unleashing-potential-of.html" TargetMode="External"/><Relationship Id="rId9" Type="http://schemas.openxmlformats.org/officeDocument/2006/relationships/hyperlink" Target="https://arxiv.org/abs/1808.04444" TargetMode="External"/><Relationship Id="rId5" Type="http://schemas.openxmlformats.org/officeDocument/2006/relationships/hyperlink" Target="https://medium.com/dair-ai/a-light-introduction-to-transformer-xl-be5737feb13" TargetMode="External"/><Relationship Id="rId6" Type="http://schemas.openxmlformats.org/officeDocument/2006/relationships/hyperlink" Target="https://www.lyrn.ai/2019/01/16/transformer-xl-sota-language-model/" TargetMode="External"/><Relationship Id="rId7" Type="http://schemas.openxmlformats.org/officeDocument/2006/relationships/hyperlink" Target="https://arxiv.org/abs/1706.03762" TargetMode="External"/><Relationship Id="rId8" Type="http://schemas.openxmlformats.org/officeDocument/2006/relationships/hyperlink" Target="https://arxiv.org/abs/1803.0215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XL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Attentive Language Models Beyond a Fixed-Length Context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Presented by: Francisco Perez-Sorrosal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Architecture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925" y="1066125"/>
            <a:ext cx="39602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Level Recurrence with State Reuse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00" y="1153450"/>
            <a:ext cx="764195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84475" y="1013125"/>
            <a:ext cx="860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Segment-level recurrence in the hidden states → The effective context used moves beyond two segments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Level Recurrence with State Reuse (Eval)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SLR means </a:t>
            </a:r>
            <a:r>
              <a:rPr b="1" lang="en"/>
              <a:t>Faster evaluation over the Vanilla Transformer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representations from previous segments are reused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one previous segment can be cached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M parameter -&gt; old hidden states spanning (possibly) multiple segments: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Training → M = segment length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 → M is increased by multiple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Refers to Memory-augmented Neural Networks (Graves et al 2014)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enwiki8 →</a:t>
            </a:r>
            <a:r>
              <a:rPr lang="en"/>
              <a:t> </a:t>
            </a:r>
            <a:r>
              <a:rPr lang="en"/>
              <a:t>Transformer-XL 1,800+ times faster than vanilla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Level Recurrence with State Reuse (Eval)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70125"/>
            <a:ext cx="76419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Positional Encodings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Solve the question of how, while reusing the states, positional information is kept coherent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positional encoding gives the model a temporal clue or “bias” about how information should be gathered, i.e., where to attend.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Traditional Transformers (Vaswani et al. 2017)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order maintained by positional encodings with absolute positions within a segment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= (word embeddings + positional encoding) </a:t>
            </a:r>
            <a:r>
              <a:rPr lang="en"/>
              <a:t>element-wise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Simply adapting the positional embeddings to the recurrence mechanism does not work as the model has no information to distinguish the positional 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</a:t>
            </a:r>
            <a:endParaRPr/>
          </a:p>
        </p:txBody>
      </p:sp>
      <p:pic>
        <p:nvPicPr>
          <p:cNvPr descr="x_{\tau,j}" id="155" name="Google Shape;155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201" y="4425474"/>
            <a:ext cx="424000" cy="25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\tau+1,j}" id="156" name="Google Shape;156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050" y="4833225"/>
            <a:ext cx="676214" cy="2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Positional Encodings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set of </a:t>
            </a:r>
            <a:r>
              <a:rPr b="1" lang="en"/>
              <a:t>relative</a:t>
            </a:r>
            <a:r>
              <a:rPr lang="en"/>
              <a:t> positional encodings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Lmax is the max seq length and d is the hidden dimension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Sinusoid encoding matrix with no parameters to 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i-th row indicates the relative distance between two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Injecting the relative distance in the attention score, the query vector can distinguish the representations of           and                from their distances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the state reuse mechanism feasible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to lose any temporal information (the absolute position can be recovered recursively from relative distances)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fixed embeddings with learnable transformations</a:t>
            </a:r>
            <a:endParaRPr/>
          </a:p>
        </p:txBody>
      </p:sp>
      <p:pic>
        <p:nvPicPr>
          <p:cNvPr descr="R\in{\Bbb R}^{L_{max}\times{d}}" id="163" name="Google Shape;163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075" y="1707450"/>
            <a:ext cx="1541754" cy="310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\tau,j}" id="164" name="Google Shape;164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001" y="3168249"/>
            <a:ext cx="424000" cy="25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\tau+1,j}" id="165" name="Google Shape;165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875" y="3187100"/>
            <a:ext cx="676214" cy="2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Positional Encodings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2518400"/>
            <a:ext cx="85206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Replace all appearances of the absolute positional embedding Uj with the relative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c) and d) add parameters </a:t>
            </a:r>
            <a:r>
              <a:rPr lang="en">
                <a:solidFill>
                  <a:srgbClr val="FF0000"/>
                </a:solidFill>
              </a:rPr>
              <a:t>u,v</a:t>
            </a:r>
            <a:r>
              <a:rPr lang="en"/>
              <a:t> to replace the query UW. u is </a:t>
            </a:r>
            <a:r>
              <a:rPr lang="en">
                <a:solidFill>
                  <a:srgbClr val="646464"/>
                </a:solidFill>
                <a:highlight>
                  <a:srgbClr val="FFFFFF"/>
                </a:highlight>
              </a:rPr>
              <a:t>a learned vector that adjusts the importance of the other token content (Kj) v is another vector adjusts the importance based only on the distance between the tokens (previous word more important than far 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Separate the two weight matrices Wk,E and Wk,R for producing the content-based key vectors and location-based key vectors respectively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4129250" cy="14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250" y="1100349"/>
            <a:ext cx="4580800" cy="138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Positional Encodings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2518400"/>
            <a:ext cx="85206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term has now a specific meaning: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represents content-based addressing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Capture close words, semantically similar to the target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captures a content-dependent positional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governs a global content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Prior importance of each word regardless of the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encodes a global positional bias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781" y="1100349"/>
            <a:ext cx="4580800" cy="138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6001809" y="1833750"/>
            <a:ext cx="207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c) and d) Not present in Shawn et al. 2018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XL Architecture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68375" y="3851525"/>
            <a:ext cx="85206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Where                       defined as the word embedding sequence 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87563" y="958450"/>
            <a:ext cx="85206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an N-layer architecture for n = 1,...N: </a:t>
            </a:r>
            <a:endParaRPr/>
          </a:p>
        </p:txBody>
      </p:sp>
      <p:pic>
        <p:nvPicPr>
          <p:cNvPr descr="h^{0}_\tau := E_{s_{\tau}}" id="189" name="Google Shape;189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75" y="3927725"/>
            <a:ext cx="1308774" cy="3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50" y="1533525"/>
            <a:ext cx="40957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6400" y="41600"/>
            <a:ext cx="3651775" cy="352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 Datasets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Wikitext-103</a:t>
            </a:r>
            <a:r>
              <a:rPr lang="en"/>
              <a:t> - Word-level, 28K docs, avg 3.6K tokens/doc → For long-term dep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Enwik8</a:t>
            </a:r>
            <a:r>
              <a:rPr lang="en"/>
              <a:t> - C</a:t>
            </a:r>
            <a:r>
              <a:rPr lang="en"/>
              <a:t>har-level, </a:t>
            </a:r>
            <a:r>
              <a:rPr lang="en"/>
              <a:t>100M of unprocesed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Text8</a:t>
            </a:r>
            <a:r>
              <a:rPr lang="en"/>
              <a:t> - Char-level </a:t>
            </a:r>
            <a:r>
              <a:rPr lang="en"/>
              <a:t>100M of processed text (a-z &amp; _)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One Billion Word</a:t>
            </a:r>
            <a:r>
              <a:rPr lang="en"/>
              <a:t> - Word-level, shuffled sentences → For short-term dep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Penn Treebank</a:t>
            </a:r>
            <a:r>
              <a:rPr lang="en"/>
              <a:t> - Word-level, small (1M training tokens)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SotA models are limited by fixed length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BERT, Open-GPT...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the limitation of fixed length input context in lang. models…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without affecting temporal coherence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 longer-term dependencies in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 the context-fragmentation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SotA results improved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 up increased over regular Transformers in evaluation (1800+ times faster)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generation with realistic “hallucinating”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on text generation, unsupervised feature learning, </a:t>
            </a:r>
            <a:r>
              <a:rPr b="1" lang="en"/>
              <a:t>image???</a:t>
            </a:r>
            <a:r>
              <a:rPr lang="en"/>
              <a:t> and speech modeling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WikiText-103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712925"/>
            <a:ext cx="83208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Word-level, 28K docs, avg 3.6K tokens/doc → For long-term dep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Attention length = 384(train)/1600(eval)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ppendix D talks about 16, 10-head transformer layers, memory of 640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00" y="1729425"/>
            <a:ext cx="7822572" cy="32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7998115" y="3903890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Prev </a:t>
            </a:r>
            <a:r>
              <a:rPr b="1" lang="en">
                <a:solidFill>
                  <a:srgbClr val="6AA84F"/>
                </a:solidFill>
              </a:rPr>
              <a:t>SotA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06" name="Google Shape;206;p32"/>
          <p:cNvSpPr txBox="1"/>
          <p:nvPr/>
        </p:nvSpPr>
        <p:spPr>
          <a:xfrm rot="-5400900">
            <a:off x="7219273" y="2651563"/>
            <a:ext cx="2290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Classical RNN Papers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207" name="Google Shape;207;p32"/>
          <p:cNvCxnSpPr/>
          <p:nvPr/>
        </p:nvCxnSpPr>
        <p:spPr>
          <a:xfrm>
            <a:off x="459375" y="2310375"/>
            <a:ext cx="632700" cy="147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2"/>
          <p:cNvSpPr txBox="1"/>
          <p:nvPr/>
        </p:nvSpPr>
        <p:spPr>
          <a:xfrm>
            <a:off x="-10" y="1544765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Config numbers not clear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9" name="Google Shape;209;p32"/>
          <p:cNvCxnSpPr/>
          <p:nvPr/>
        </p:nvCxnSpPr>
        <p:spPr>
          <a:xfrm>
            <a:off x="424700" y="2345050"/>
            <a:ext cx="693600" cy="206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enwik8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712925"/>
            <a:ext cx="83208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Char-level, 100M of unprocessed text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7682490" y="3643510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Prev SotA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17" name="Google Shape;217;p33"/>
          <p:cNvSpPr txBox="1"/>
          <p:nvPr/>
        </p:nvSpPr>
        <p:spPr>
          <a:xfrm rot="-5400901">
            <a:off x="7411050" y="2167169"/>
            <a:ext cx="1144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Classical RNN Papers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00" y="1307525"/>
            <a:ext cx="6495223" cy="3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6951175" y="3401250"/>
            <a:ext cx="476700" cy="572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7666190" y="3103445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Prev SotA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2095670" y="3392350"/>
            <a:ext cx="764400" cy="288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3391070" y="3697150"/>
            <a:ext cx="764400" cy="288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5836352" y="3392350"/>
            <a:ext cx="622500" cy="572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7254540" y="4569665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Why?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 rot="10800000">
            <a:off x="6431150" y="4342400"/>
            <a:ext cx="1109400" cy="29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8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712925"/>
            <a:ext cx="83208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Char-level 100M of processed text (a-z &amp; _)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7379327" y="3138908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Prev SotA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33" name="Google Shape;233;p34"/>
          <p:cNvSpPr txBox="1"/>
          <p:nvPr/>
        </p:nvSpPr>
        <p:spPr>
          <a:xfrm rot="-5400901">
            <a:off x="6949825" y="2088719"/>
            <a:ext cx="1144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Classical RNN Papers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7347940" y="2782484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Prev SotA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88" y="1341600"/>
            <a:ext cx="6798775" cy="294991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6613150" y="3164900"/>
            <a:ext cx="476700" cy="572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Billion Word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712925"/>
            <a:ext cx="83208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Word-level, shuffled sentences → For short-term dep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6387090" y="3338710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Prev SotA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 rot="-5400901">
            <a:off x="5981675" y="1701206"/>
            <a:ext cx="1144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Classical RNN Papers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6397353" y="3122595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Prev SotA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4686470" y="3392350"/>
            <a:ext cx="764400" cy="288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775" y="1155137"/>
            <a:ext cx="4287050" cy="3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5918675" y="3411500"/>
            <a:ext cx="329700" cy="513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TreeBank (PTB)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311700" y="704250"/>
            <a:ext cx="83208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Word-level, small (1M training tokens)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</a:t>
            </a:r>
            <a:r>
              <a:rPr b="1" lang="en"/>
              <a:t>variational dropout </a:t>
            </a:r>
            <a:r>
              <a:rPr lang="en"/>
              <a:t>and</a:t>
            </a:r>
            <a:r>
              <a:rPr b="1" lang="en"/>
              <a:t> weight average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SotA results in small datasets </a:t>
            </a:r>
            <a:r>
              <a:rPr b="1" lang="en"/>
              <a:t>without</a:t>
            </a:r>
            <a:r>
              <a:rPr lang="en"/>
              <a:t> two-step fine-tuning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625" y="2034500"/>
            <a:ext cx="3874275" cy="31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5652850" y="3618000"/>
            <a:ext cx="443100" cy="442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Study: (WikiText-103, word, long-term dep)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099300"/>
            <a:ext cx="8679899" cy="3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8340415" y="1146445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In Eval</a:t>
            </a:r>
            <a:endParaRPr b="1">
              <a:solidFill>
                <a:srgbClr val="6AA84F"/>
              </a:solidFill>
            </a:endParaRPr>
          </a:p>
        </p:txBody>
      </p:sp>
      <p:cxnSp>
        <p:nvCxnSpPr>
          <p:cNvPr id="264" name="Google Shape;264;p37"/>
          <p:cNvCxnSpPr/>
          <p:nvPr/>
        </p:nvCxnSpPr>
        <p:spPr>
          <a:xfrm rot="10800000">
            <a:off x="8181950" y="3094125"/>
            <a:ext cx="0" cy="4470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7"/>
          <p:cNvSpPr txBox="1"/>
          <p:nvPr/>
        </p:nvSpPr>
        <p:spPr>
          <a:xfrm>
            <a:off x="3352846" y="2206645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Rel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3352846" y="2359045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Abs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3352846" y="2528780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Abs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3357902" y="2705376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Abs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69" name="Google Shape;269;p37"/>
          <p:cNvSpPr txBox="1"/>
          <p:nvPr/>
        </p:nvSpPr>
        <p:spPr>
          <a:xfrm rot="-5400000">
            <a:off x="3056714" y="1597045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Relative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660177" y="3255154"/>
            <a:ext cx="2383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Att Len in Training = 128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736377" y="1807354"/>
            <a:ext cx="2383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Att Len in Training = 128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5710615" y="952170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Att L=128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Study: (WikiText-103, word, long-term dep)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8149740" y="2427295"/>
            <a:ext cx="1083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In Eval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11700" y="932850"/>
            <a:ext cx="83208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“Full” and “half”: applying cross entropy loss to all or the recent half positions in the segment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Absolute encodings only work well with half losses. Half losses exclude positions with very short att lengths in training for better generalization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00" y="2254948"/>
            <a:ext cx="7426799" cy="28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731677" y="3075310"/>
            <a:ext cx="2383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Att Len in Training = 128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660177" y="4702954"/>
            <a:ext cx="2383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Att Len in Training = 128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Study: Isolate Context Fragmentation Context Length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609675"/>
            <a:ext cx="85206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One Billion Word DS</a:t>
            </a:r>
            <a:r>
              <a:rPr lang="en"/>
              <a:t> - Word-level, shuffled sentences → </a:t>
            </a:r>
            <a:r>
              <a:rPr lang="en" u="sng"/>
              <a:t>For short-term dep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20-layer Transformer-XL with ∼0.3B parameters for 400K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Redundant with the previous table??? I guess so… but different data here</a:t>
            </a:r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200" y="2619300"/>
            <a:ext cx="4345925" cy="19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1231122" y="3376013"/>
            <a:ext cx="1846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With Recurrence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1231122" y="3130078"/>
            <a:ext cx="1846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With Recurrence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Relative Effective Context Length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311700" y="619075"/>
            <a:ext cx="85206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ECL is the longest length to which increasing the context span would lead to a gain more than a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Modification of Khandelwal et al. (2018) Effective Context Length (ECL)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efined on a model group instead of a single model. Gain of a long context is measured by relative improvement over the best short context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group shares the same baseline to enable fair comparison.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parameter r, constrains the comparison on top-r hard examples</a:t>
            </a:r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925" y="2776075"/>
            <a:ext cx="2957825" cy="22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1514273" y="3016381"/>
            <a:ext cx="14214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</a:rPr>
              <a:t>80% longer over QRNN on r=0.1</a:t>
            </a:r>
            <a:endParaRPr b="1" sz="1000">
              <a:solidFill>
                <a:srgbClr val="6AA84F"/>
              </a:solidFill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1470923" y="3567056"/>
            <a:ext cx="14214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</a:rPr>
              <a:t>450</a:t>
            </a:r>
            <a:r>
              <a:rPr b="1" lang="en" sz="1000">
                <a:solidFill>
                  <a:srgbClr val="6AA84F"/>
                </a:solidFill>
              </a:rPr>
              <a:t>% longer over transformer </a:t>
            </a:r>
            <a:r>
              <a:rPr b="1" lang="en" sz="1000">
                <a:solidFill>
                  <a:srgbClr val="6AA84F"/>
                </a:solidFill>
              </a:rPr>
              <a:t>on r=0.1</a:t>
            </a:r>
            <a:endParaRPr b="1" sz="1000">
              <a:solidFill>
                <a:srgbClr val="6AA84F"/>
              </a:solidFill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6156677" y="2969425"/>
            <a:ext cx="28251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Reinforce the fact that Transformer XL can model longer-term dependencies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Speed</a:t>
            </a:r>
            <a:endParaRPr/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175" y="1421475"/>
            <a:ext cx="6252725" cy="30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 txBox="1"/>
          <p:nvPr/>
        </p:nvSpPr>
        <p:spPr>
          <a:xfrm>
            <a:off x="3808400" y="1057800"/>
            <a:ext cx="3705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Vanilla Transformer (Absolute encoding)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Character level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2418175" y="4553750"/>
            <a:ext cx="53478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Why not measure against Shawn et al. (2018)???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10" name="Google Shape;310;p41"/>
          <p:cNvCxnSpPr/>
          <p:nvPr/>
        </p:nvCxnSpPr>
        <p:spPr>
          <a:xfrm rot="10800000">
            <a:off x="5988925" y="2340200"/>
            <a:ext cx="6849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41"/>
          <p:cNvCxnSpPr/>
          <p:nvPr/>
        </p:nvCxnSpPr>
        <p:spPr>
          <a:xfrm>
            <a:off x="5299375" y="1480700"/>
            <a:ext cx="51900" cy="320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56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Recognizes the challenge of </a:t>
            </a:r>
            <a:r>
              <a:rPr b="1" lang="en"/>
              <a:t>overcoming the problem of model LT dependencies in sequential data</a:t>
            </a:r>
            <a:r>
              <a:rPr lang="en"/>
              <a:t> in neural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LSTM Problem: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Gradient vanishing and explosion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Mitigation techniques (gradient clipping, better initialization, additional loss signal, </a:t>
            </a:r>
            <a:r>
              <a:rPr lang="en"/>
              <a:t>augmented memory structure, rearchitecture</a:t>
            </a:r>
            <a:r>
              <a:rPr lang="en"/>
              <a:t>) do </a:t>
            </a:r>
            <a:r>
              <a:rPr b="1" lang="en"/>
              <a:t>not</a:t>
            </a:r>
            <a:r>
              <a:rPr lang="en"/>
              <a:t> </a:t>
            </a:r>
            <a:r>
              <a:rPr b="1" lang="en"/>
              <a:t>solve</a:t>
            </a:r>
            <a:r>
              <a:rPr lang="en"/>
              <a:t> the problem completely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Advances when applying attention to direct connections between long-distance words pairs (Bahdanau 2014, </a:t>
            </a:r>
            <a:r>
              <a:rPr lang="en"/>
              <a:t>Vaswani et al. </a:t>
            </a:r>
            <a:r>
              <a:rPr lang="en"/>
              <a:t>2017) ← “Attention is what you need” aka Transfomer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Advances in transformer networks for </a:t>
            </a:r>
            <a:r>
              <a:rPr b="1" lang="en"/>
              <a:t>char-level language models</a:t>
            </a:r>
            <a:r>
              <a:rPr lang="en"/>
              <a:t> (Al-Rfou et al. 2018)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Outperforms LSTM by a large margin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Caveats: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selecting </a:t>
            </a:r>
            <a:r>
              <a:rPr b="1" lang="en"/>
              <a:t>separated</a:t>
            </a:r>
            <a:r>
              <a:rPr lang="en"/>
              <a:t> fixed segments of a bunch of chars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Selection, does not respect sentence/semantic boundaries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Consequence: </a:t>
            </a:r>
            <a:r>
              <a:rPr b="1" i="1" lang="en"/>
              <a:t>Context Fragmentation → </a:t>
            </a:r>
            <a:r>
              <a:rPr lang="en"/>
              <a:t>The model does not capture information flows across segments, leading to inefficient optimization and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Transformers have generally have better performance than RNNs, but are not the best for long-range dependency modeling due to fixed-length contexts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Viz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311700" y="4069025"/>
            <a:ext cx="8520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16 layer with 10-head/layer transformer architecture = 160 att heads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AA84F"/>
                </a:solidFill>
              </a:rPr>
              <a:t>You can see 3 layers with wide attention range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25" y="1075925"/>
            <a:ext cx="8329875" cy="293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42"/>
          <p:cNvCxnSpPr/>
          <p:nvPr/>
        </p:nvCxnSpPr>
        <p:spPr>
          <a:xfrm>
            <a:off x="262400" y="1298600"/>
            <a:ext cx="592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2"/>
          <p:cNvCxnSpPr/>
          <p:nvPr/>
        </p:nvCxnSpPr>
        <p:spPr>
          <a:xfrm>
            <a:off x="262400" y="2117125"/>
            <a:ext cx="592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2"/>
          <p:cNvCxnSpPr/>
          <p:nvPr/>
        </p:nvCxnSpPr>
        <p:spPr>
          <a:xfrm>
            <a:off x="262400" y="3016400"/>
            <a:ext cx="592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42"/>
          <p:cNvSpPr txBox="1"/>
          <p:nvPr/>
        </p:nvSpPr>
        <p:spPr>
          <a:xfrm>
            <a:off x="367193" y="1009700"/>
            <a:ext cx="265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1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367193" y="1752025"/>
            <a:ext cx="265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8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262400" y="2680400"/>
            <a:ext cx="430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16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	</a:t>
            </a:r>
            <a:endParaRPr/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paper: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https://arxiv.org/abs/1901.02860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AI Blog Presentation: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https://ai.googleblog.com/2019/01/transformer-xl-unleashing-potential-of.html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Light Introduction to Transformer-XL: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https://medium.com/dair-ai/a-light-introduction-to-transformer-xl-be5737feb13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Transformer-XL – Combining Transformers and RNNs Into a State-of-the-art Language Model: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https://www.lyrn.ai/2019/01/16/transformer-xl-sota-language-model/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Attention is All you need (Vaswani et al. 2017):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https://arxiv.org/abs/1706.03762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Self-attention with relative position representations (Shawn et al 2018):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https://arxiv.org/abs/1803.02155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https://arxiv.org/abs/1808.04444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Proposal: Transformer eXtra Large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Recurrence concept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Idea:</a:t>
            </a:r>
            <a:r>
              <a:rPr lang="en"/>
              <a:t> W</a:t>
            </a:r>
            <a:r>
              <a:rPr lang="en"/>
              <a:t>hen applying self attention, r</a:t>
            </a:r>
            <a:r>
              <a:rPr lang="en"/>
              <a:t>euse hidden states from previous segments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reused hidden state, builds a connection between the segments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serves as a memory for the current segment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Solves Context Fragmentation problem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Information is propagated in segments through the recurrent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Positional Encodings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instead of absolute ones...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t</a:t>
            </a:r>
            <a:r>
              <a:rPr lang="en"/>
              <a:t>o </a:t>
            </a:r>
            <a:r>
              <a:rPr b="1" lang="en"/>
              <a:t>avoid temporal confusion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Claim: </a:t>
            </a:r>
            <a:r>
              <a:rPr lang="en"/>
              <a:t>Applying the previous </a:t>
            </a:r>
            <a:r>
              <a:rPr b="1" lang="en"/>
              <a:t>two techniques above allows </a:t>
            </a:r>
            <a:r>
              <a:rPr lang="en"/>
              <a:t>to achieve </a:t>
            </a:r>
            <a:r>
              <a:rPr b="1" lang="en"/>
              <a:t>substantially better results than RNNs</a:t>
            </a:r>
            <a:r>
              <a:rPr lang="en"/>
              <a:t> in char/word-level language modelings.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4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corpus of tokens: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model task: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 the joint probability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           is the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neural network is trained to encode the context into a fixed size </a:t>
            </a:r>
            <a:r>
              <a:rPr b="1" lang="en"/>
              <a:t>hidden state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Hidden state</a:t>
            </a:r>
            <a:r>
              <a:rPr lang="en"/>
              <a:t> is multiplied by the word embeddings to obtain the logits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Logits are fed into a Softmax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 is the categorical probability distribution over the next token</a:t>
            </a:r>
            <a:endParaRPr/>
          </a:p>
        </p:txBody>
      </p:sp>
      <p:pic>
        <p:nvPicPr>
          <p:cNvPr descr="P(\mathrm{x})=\prod_tP(x_t|\mathrm{x}_{&lt;t})" id="80" name="Google Shape;80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75" y="1740400"/>
            <a:ext cx="3041624" cy="40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x}=(x_1,\ldots{},x_T)" id="81" name="Google Shape;81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625" y="1175650"/>
            <a:ext cx="2484420" cy="40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x_{&lt;t}}" id="82" name="Google Shape;82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325" y="2124125"/>
            <a:ext cx="372550" cy="1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00" y="65950"/>
            <a:ext cx="3939925" cy="19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Transformers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transformer to convert an arbitrarily long context into a fixed size representation </a:t>
            </a:r>
            <a:r>
              <a:rPr b="1" lang="en"/>
              <a:t>effectively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Naive approach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the entire context sequence and train an unconditional Transformer decoder similar to a FeedForward NN.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Impossible due to the limited resources (memory, proc)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Second approach (Vanilla transformers, Al-Rfou et al 2018)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</a:t>
            </a:r>
            <a:r>
              <a:rPr i="1" lang="en"/>
              <a:t>training</a:t>
            </a:r>
            <a:r>
              <a:rPr lang="en"/>
              <a:t>, split the corpus in shorter segments of manageable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the model in each segment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Self-attention is less affected by the vanishing gradient...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...BUT</a:t>
            </a:r>
            <a:r>
              <a:rPr lang="en"/>
              <a:t> this ignores each contextual information from previous segments (no info flow)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Transformers II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largest possible dependency length is limited by the segment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which is a few hundred chars in case of char-level LM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</a:t>
            </a:r>
            <a:r>
              <a:rPr lang="en" sz="1300">
                <a:solidFill>
                  <a:srgbClr val="646464"/>
                </a:solidFill>
                <a:highlight>
                  <a:srgbClr val="FFFFFF"/>
                </a:highlight>
              </a:rPr>
              <a:t>the model can’t refer to a word that appeared several sentences 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Chunking text sequences into fixed-length segments leads to Context Fragmentation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i="1" lang="en"/>
              <a:t>evaluation</a:t>
            </a:r>
            <a:r>
              <a:rPr lang="en"/>
              <a:t>, each step: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Consumes a segment of same length as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a single prediction at the last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the segment is </a:t>
            </a:r>
            <a:r>
              <a:rPr b="1" lang="en"/>
              <a:t>shifted</a:t>
            </a:r>
            <a:r>
              <a:rPr lang="en"/>
              <a:t> right </a:t>
            </a:r>
            <a:r>
              <a:rPr b="1" lang="en"/>
              <a:t>one</a:t>
            </a:r>
            <a:r>
              <a:rPr lang="en"/>
              <a:t>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Relieves context fragmentation </a:t>
            </a:r>
            <a:r>
              <a:rPr b="1" lang="en"/>
              <a:t>BUT</a:t>
            </a:r>
            <a:r>
              <a:rPr lang="en"/>
              <a:t>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it’s very expensive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950" y="3236225"/>
            <a:ext cx="3814550" cy="1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Level Recurrence with State Reuse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a segment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and cache the hidden state sequence computed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next segment take the previous segment hidden state and reuse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procedure: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gradient remain in the same segment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 additional input allows the NN to exploit the history for modeling long term dependencies and </a:t>
            </a:r>
            <a:r>
              <a:rPr b="1" lang="en"/>
              <a:t>avoid context fragmentation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a speed increase: the elements in a new segment are processed all together without recomputation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9" y="1350618"/>
            <a:ext cx="4102800" cy="9033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Level Recurrence with State Reuse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00" y="2571750"/>
            <a:ext cx="8775550" cy="25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917875" y="1671200"/>
            <a:ext cx="909300" cy="27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1459925" y="1382100"/>
            <a:ext cx="445200" cy="275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1"/>
          <p:cNvCxnSpPr>
            <a:stCxn id="111" idx="2"/>
          </p:cNvCxnSpPr>
          <p:nvPr/>
        </p:nvCxnSpPr>
        <p:spPr>
          <a:xfrm flipH="1">
            <a:off x="1125725" y="1657200"/>
            <a:ext cx="556800" cy="966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1"/>
          <p:cNvCxnSpPr>
            <a:stCxn id="110" idx="2"/>
          </p:cNvCxnSpPr>
          <p:nvPr/>
        </p:nvCxnSpPr>
        <p:spPr>
          <a:xfrm>
            <a:off x="1372525" y="1946300"/>
            <a:ext cx="1311900" cy="63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1"/>
          <p:cNvSpPr txBox="1"/>
          <p:nvPr/>
        </p:nvSpPr>
        <p:spPr>
          <a:xfrm>
            <a:off x="904000" y="2226956"/>
            <a:ext cx="865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cached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796900" y="1272875"/>
            <a:ext cx="1939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Extended context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34375" y="931700"/>
            <a:ext cx="38646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</a:t>
            </a:r>
            <a:r>
              <a:rPr lang="en"/>
              <a:t>th layer hidden state for segment             :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2796900" y="1671200"/>
            <a:ext cx="445200" cy="275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3635100" y="1657188"/>
            <a:ext cx="445200" cy="275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1"/>
          <p:cNvCxnSpPr>
            <a:stCxn id="117" idx="0"/>
          </p:cNvCxnSpPr>
          <p:nvPr/>
        </p:nvCxnSpPr>
        <p:spPr>
          <a:xfrm flipH="1" rot="5400000">
            <a:off x="1700250" y="351950"/>
            <a:ext cx="329100" cy="2309400"/>
          </a:xfrm>
          <a:prstGeom prst="bentConnector2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 rot="10800000">
            <a:off x="694425" y="1307425"/>
            <a:ext cx="3120000" cy="344400"/>
          </a:xfrm>
          <a:prstGeom prst="bentConnector3">
            <a:avLst>
              <a:gd fmla="val -2134" name="adj1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_{\tau+1}" id="121" name="Google Shape;121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600" y="1060275"/>
            <a:ext cx="504204" cy="2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117525" y="791125"/>
            <a:ext cx="26499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query represents one word we want to predict, so we can’t modify the number of queries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3" name="Google Shape;123;p21"/>
          <p:cNvCxnSpPr>
            <a:endCxn id="107" idx="1"/>
          </p:cNvCxnSpPr>
          <p:nvPr/>
        </p:nvCxnSpPr>
        <p:spPr>
          <a:xfrm flipH="1">
            <a:off x="438129" y="995903"/>
            <a:ext cx="4679400" cy="806400"/>
          </a:xfrm>
          <a:prstGeom prst="bentConnector3">
            <a:avLst>
              <a:gd fmla="val 105089" name="adj1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