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3" r:id="rId10"/>
    <p:sldId id="300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2" r:id="rId19"/>
    <p:sldId id="282" r:id="rId20"/>
    <p:sldId id="283" r:id="rId21"/>
    <p:sldId id="284" r:id="rId22"/>
    <p:sldId id="294" r:id="rId23"/>
    <p:sldId id="285" r:id="rId24"/>
    <p:sldId id="286" r:id="rId25"/>
    <p:sldId id="287" r:id="rId26"/>
    <p:sldId id="288" r:id="rId27"/>
    <p:sldId id="289" r:id="rId28"/>
    <p:sldId id="296" r:id="rId29"/>
    <p:sldId id="297" r:id="rId30"/>
    <p:sldId id="298" r:id="rId31"/>
    <p:sldId id="299" r:id="rId32"/>
    <p:sldId id="292" r:id="rId33"/>
    <p:sldId id="293" r:id="rId34"/>
    <p:sldId id="301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4225804-4C41-48DD-B738-3DF65C480F3D}">
  <a:tblStyle styleId="{E4225804-4C41-48DD-B738-3DF65C480F3D}" styleName="Table_0">
    <a:wholeTbl>
      <a:tcTxStyle b="off" i="off"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DE7F4"/>
          </a:solidFill>
        </a:fill>
      </a:tcStyle>
    </a:wholeTbl>
    <a:band1H>
      <a:tcStyle>
        <a:tcBdr/>
        <a:fill>
          <a:solidFill>
            <a:srgbClr val="D8CBE8"/>
          </a:solidFill>
        </a:fill>
      </a:tcStyle>
    </a:band1H>
    <a:band1V>
      <a:tcStyle>
        <a:tcBdr/>
        <a:fill>
          <a:solidFill>
            <a:srgbClr val="D8CBE8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4" autoAdjust="0"/>
    <p:restoredTop sz="56050" autoAdjust="0"/>
  </p:normalViewPr>
  <p:slideViewPr>
    <p:cSldViewPr snapToGrid="0" snapToObjects="1">
      <p:cViewPr varScale="1">
        <p:scale>
          <a:sx n="109" d="100"/>
          <a:sy n="109" d="100"/>
        </p:scale>
        <p:origin x="-1808" y="-112"/>
      </p:cViewPr>
      <p:guideLst>
        <p:guide orient="horz" pos="1620"/>
        <p:guide pos="2880"/>
      </p:guideLst>
    </p:cSldViewPr>
  </p:slideViewPr>
  <p:notesTextViewPr>
    <p:cViewPr>
      <p:scale>
        <a:sx n="280" d="100"/>
        <a:sy n="2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urrymine-lm:Users:ohads:Work:papers:Omid:UsenixATC:tso%20parall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923173569827"/>
          <c:y val="0.0529800964152508"/>
          <c:w val="0.803076826430173"/>
          <c:h val="0.73025268250280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Scaleout!$E$37:$E$41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</c:numCache>
            </c:numRef>
          </c:cat>
          <c:val>
            <c:numRef>
              <c:f>Scaleout!$F$44:$F$47</c:f>
              <c:numCache>
                <c:formatCode>General</c:formatCode>
                <c:ptCount val="4"/>
                <c:pt idx="0">
                  <c:v>132.66098</c:v>
                </c:pt>
                <c:pt idx="1">
                  <c:v>206.39097</c:v>
                </c:pt>
                <c:pt idx="2">
                  <c:v>270.19335</c:v>
                </c:pt>
                <c:pt idx="3">
                  <c:v>371.0771099999992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3198920"/>
        <c:axId val="-2073204808"/>
      </c:barChart>
      <c:catAx>
        <c:axId val="-2073198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Commit</a:t>
                </a:r>
                <a:r>
                  <a:rPr lang="en-US" sz="2400" baseline="0" dirty="0" smtClean="0"/>
                  <a:t> Table: # </a:t>
                </a:r>
                <a:r>
                  <a:rPr lang="en-US" sz="2400" dirty="0" smtClean="0"/>
                  <a:t>Region </a:t>
                </a:r>
                <a:r>
                  <a:rPr lang="en-US" sz="2400" dirty="0"/>
                  <a:t>servers</a:t>
                </a:r>
              </a:p>
            </c:rich>
          </c:tx>
          <c:layout>
            <c:manualLayout>
              <c:xMode val="edge"/>
              <c:yMode val="edge"/>
              <c:x val="0.26420961526736"/>
              <c:y val="0.908436572499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73204808"/>
        <c:crosses val="autoZero"/>
        <c:auto val="1"/>
        <c:lblAlgn val="ctr"/>
        <c:lblOffset val="100"/>
        <c:noMultiLvlLbl val="0"/>
      </c:catAx>
      <c:valAx>
        <c:axId val="-2073204808"/>
        <c:scaling>
          <c:orientation val="minMax"/>
          <c:max val="4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Tps * 10</a:t>
                </a:r>
                <a:r>
                  <a:rPr lang="en-US" sz="2400" baseline="30000"/>
                  <a:t>3</a:t>
                </a:r>
                <a:endParaRPr lang="en-US" sz="2400"/>
              </a:p>
            </c:rich>
          </c:tx>
          <c:layout>
            <c:manualLayout>
              <c:xMode val="edge"/>
              <c:yMode val="edge"/>
              <c:x val="0.00167609016467652"/>
              <c:y val="0.2641509433962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073198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3DB6D-1531-B142-AE83-2F5AFA4B383C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55837-9ACC-4448-BFAC-C4478B4D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7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/>
          </a:p>
          <a:p>
            <a:pPr marL="0" marR="0" lvl="1" indent="0" algn="l" rtl="0">
              <a:spcBef>
                <a:spcPts val="0"/>
              </a:spcBef>
            </a:pPr>
            <a:endParaRPr/>
          </a:p>
          <a:p>
            <a:pPr marL="0" marR="0" lvl="2" indent="0" algn="l" rtl="0">
              <a:spcBef>
                <a:spcPts val="0"/>
              </a:spcBef>
            </a:pPr>
            <a:endParaRPr/>
          </a:p>
          <a:p>
            <a:pPr marL="0" marR="0" lvl="3" indent="0" algn="l" rtl="0">
              <a:spcBef>
                <a:spcPts val="0"/>
              </a:spcBef>
            </a:pPr>
            <a:endParaRPr/>
          </a:p>
          <a:p>
            <a:pPr marL="0" marR="0" lvl="4" indent="0" algn="l" rtl="0">
              <a:spcBef>
                <a:spcPts val="0"/>
              </a:spcBef>
            </a:pPr>
            <a:endParaRPr/>
          </a:p>
          <a:p>
            <a:pPr marL="0" marR="0" lvl="5" indent="0" algn="l" rtl="0">
              <a:spcBef>
                <a:spcPts val="0"/>
              </a:spcBef>
            </a:pPr>
            <a:endParaRPr/>
          </a:p>
          <a:p>
            <a:pPr marL="0" marR="0" lvl="6" indent="0" algn="l" rtl="0">
              <a:spcBef>
                <a:spcPts val="0"/>
              </a:spcBef>
            </a:pPr>
            <a:endParaRPr/>
          </a:p>
          <a:p>
            <a:pPr marL="0" marR="0" lvl="7" indent="0" algn="l" rtl="0">
              <a:spcBef>
                <a:spcPts val="0"/>
              </a:spcBef>
            </a:pPr>
            <a:endParaRPr/>
          </a:p>
          <a:p>
            <a:pPr marL="0" marR="0" lvl="8" indent="0" algn="l" rtl="0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52354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Improve latency</a:t>
            </a:r>
            <a:r>
              <a:rPr lang="en-US" baseline="0" dirty="0" smtClean="0"/>
              <a:t> avoiding contact the TSO on commit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6666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3694" cy="5162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506412" y="2957149"/>
            <a:ext cx="8274320" cy="61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33" y="1360278"/>
            <a:ext cx="3328193" cy="774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21933" y="3800769"/>
            <a:ext cx="8258530" cy="339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F3B3907-302D-254C-91E9-64206CC4F292}" type="datetime1">
              <a:rPr lang="x-none" smtClean="0"/>
              <a:t>6/29/16</a:t>
            </a:fld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0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5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D52A98-78CC-6F42-8B5E-514EB540C9A3}" type="datetime1">
              <a:rPr lang="x-none" smtClean="0"/>
              <a:t>6/29/16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1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16572" y="1361123"/>
            <a:ext cx="8301989" cy="3242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lvl="0" indent="-106363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20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809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lvl="2" indent="-179387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lvl="3" indent="-12382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lvl="4" indent="-1047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5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13EA027-2B10-E24F-9D25-7E20EB4732D8}" type="datetime1">
              <a:rPr lang="x-none" smtClean="0"/>
              <a:t>6/29/16</a:t>
            </a:fld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1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19C7BC5-0AEB-884D-88E4-9635EC586FF8}" type="datetime1">
              <a:rPr lang="x-none" smtClean="0"/>
              <a:t>6/29/16</a:t>
            </a:fld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1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694" cy="51628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06412" y="2957149"/>
            <a:ext cx="8274320" cy="61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33" y="1360278"/>
            <a:ext cx="3328192" cy="77413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21933" y="3800769"/>
            <a:ext cx="8258530" cy="339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lvl="2" indent="-936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539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412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847244-BAF6-3740-9F10-81A5B4712486}" type="datetime1">
              <a:rPr lang="x-none" smtClean="0"/>
              <a:t>6/29/16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0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16572" y="1361123"/>
            <a:ext cx="8301989" cy="3242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lvl="0" indent="20636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lvl="2" indent="-936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539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412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Area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6572" y="1362708"/>
            <a:ext cx="4055428" cy="3292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lvl="0" indent="20636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lvl="2" indent="-936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539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412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758626" y="1362708"/>
            <a:ext cx="4059936" cy="3293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lvl="0" indent="20636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lvl="2" indent="-936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539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412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B3D7D85-D8CC-FA45-92C5-EA64FDD2DBEF}" type="datetime1">
              <a:rPr lang="x-none" smtClean="0"/>
              <a:t>6/29/16</a:t>
            </a:fld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0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4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506412" y="1866992"/>
            <a:ext cx="8301989" cy="1409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5FE63F3-08EC-5C45-8391-F66E7A5BFA00}" type="datetime1">
              <a:rPr lang="x-none" smtClean="0"/>
              <a:t>6/29/16</a:t>
            </a:fld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0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BE48A94-6FEE-3848-84B9-DB17B5F06BFB}" type="datetime1">
              <a:rPr lang="x-none" smtClean="0"/>
              <a:t>6/29/16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1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16574" y="1359700"/>
            <a:ext cx="8301989" cy="3285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lvl="0" indent="-106363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809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lvl="2" indent="-179387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12382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1047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0" y="4842519"/>
            <a:ext cx="664419" cy="1523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7337" y="436879"/>
            <a:ext cx="8521064" cy="8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390639" y="4784564"/>
            <a:ext cx="1763881" cy="2738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3EB191-6CA0-FA40-9A7D-2F51D3566012}" type="datetime1">
              <a:rPr lang="x-none" smtClean="0"/>
              <a:t>6/29/16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31577" y="4784564"/>
            <a:ext cx="5952710" cy="273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Hadoop Summit SJ (June 29th 2016)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5560" y="4784564"/>
            <a:ext cx="33886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16574" y="1359700"/>
            <a:ext cx="8301989" cy="3285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lvl="0" indent="20636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lvl="2" indent="-936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539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41275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91500" y="4842519"/>
            <a:ext cx="664418" cy="152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mid.incubator.apache.org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mid.incubator.apache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mid.incubator.apache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twitter.com/ApacheOmid" TargetMode="External"/><Relationship Id="rId5" Type="http://schemas.openxmlformats.org/officeDocument/2006/relationships/hyperlink" Target="http://incubator.apache.org/projects/omid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mid.incubator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omid.incubator.apache.org/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mid.incubator.apache.org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506412" y="2624024"/>
            <a:ext cx="8274300" cy="6189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dirty="0" err="1"/>
              <a:t>Omid</a:t>
            </a:r>
            <a:r>
              <a:rPr lang="en-US" sz="3200" dirty="0"/>
              <a:t>: A Transactional Framework for </a:t>
            </a:r>
            <a:r>
              <a:rPr lang="en-US" sz="3200" dirty="0" err="1"/>
              <a:t>HBase</a:t>
            </a:r>
            <a:endParaRPr lang="en-US" sz="3200" dirty="0"/>
          </a:p>
        </p:txBody>
      </p:sp>
      <p:sp>
        <p:nvSpPr>
          <p:cNvPr id="91" name="Shape 91"/>
          <p:cNvSpPr txBox="1"/>
          <p:nvPr/>
        </p:nvSpPr>
        <p:spPr>
          <a:xfrm>
            <a:off x="514383" y="4112967"/>
            <a:ext cx="8258400" cy="45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Francisco Perez-</a:t>
            </a:r>
            <a:r>
              <a:rPr lang="en-US" sz="1800" dirty="0" err="1">
                <a:solidFill>
                  <a:srgbClr val="FFFFFF"/>
                </a:solidFill>
              </a:rPr>
              <a:t>Sorrosal</a:t>
            </a: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FFFFFF"/>
                </a:solidFill>
              </a:rPr>
              <a:t>Ohad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Shacham</a:t>
            </a: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endParaRPr sz="11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 err="1">
                <a:solidFill>
                  <a:srgbClr val="FFFFFF"/>
                </a:solidFill>
              </a:rPr>
              <a:t>Hadoop</a:t>
            </a:r>
            <a:r>
              <a:rPr lang="en-US" sz="1100" dirty="0">
                <a:solidFill>
                  <a:srgbClr val="FFFFFF"/>
                </a:solidFill>
              </a:rPr>
              <a:t> Summit SJ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June </a:t>
            </a:r>
            <a:r>
              <a:rPr lang="en-US" sz="1100" dirty="0" smtClean="0">
                <a:solidFill>
                  <a:srgbClr val="FFFFFF"/>
                </a:solidFill>
              </a:rPr>
              <a:t>29th, </a:t>
            </a:r>
            <a:r>
              <a:rPr lang="en-US" sz="1100" dirty="0">
                <a:solidFill>
                  <a:srgbClr val="FFFFFF"/>
                </a:solidFill>
              </a:rPr>
              <a:t>2016</a:t>
            </a:r>
          </a:p>
        </p:txBody>
      </p:sp>
      <p:pic>
        <p:nvPicPr>
          <p:cNvPr id="5" name="Picture 4" descr="omid_logo_cropped_whit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57" y="1175034"/>
            <a:ext cx="2737326" cy="1277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256862" y="917100"/>
            <a:ext cx="2323075" cy="1278400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Transactional App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sym typeface="Arial"/>
              </a:rPr>
              <a:t>Architectural </a:t>
            </a:r>
            <a:r>
              <a:rPr lang="en-US" sz="3200" dirty="0"/>
              <a:t>Components</a:t>
            </a:r>
          </a:p>
        </p:txBody>
      </p:sp>
      <p:sp>
        <p:nvSpPr>
          <p:cNvPr id="195" name="Shape 195"/>
          <p:cNvSpPr/>
          <p:nvPr/>
        </p:nvSpPr>
        <p:spPr>
          <a:xfrm>
            <a:off x="5714475" y="723825"/>
            <a:ext cx="3125100" cy="40329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HBase</a:t>
            </a:r>
          </a:p>
        </p:txBody>
      </p:sp>
      <p:sp>
        <p:nvSpPr>
          <p:cNvPr id="196" name="Shape 196"/>
          <p:cNvSpPr/>
          <p:nvPr/>
        </p:nvSpPr>
        <p:spPr>
          <a:xfrm>
            <a:off x="1618304" y="1433550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Client</a:t>
            </a:r>
          </a:p>
        </p:txBody>
      </p:sp>
      <p:sp>
        <p:nvSpPr>
          <p:cNvPr id="197" name="Shape 197"/>
          <p:cNvSpPr/>
          <p:nvPr/>
        </p:nvSpPr>
        <p:spPr>
          <a:xfrm>
            <a:off x="1157350" y="2725455"/>
            <a:ext cx="2522100" cy="106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S</a:t>
            </a:r>
            <a:r>
              <a:rPr lang="en-US" dirty="0">
                <a:solidFill>
                  <a:schemeClr val="lt1"/>
                </a:solidFill>
              </a:rPr>
              <a:t>tatus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(</a:t>
            </a:r>
            <a:r>
              <a:rPr lang="en-US" dirty="0" smtClean="0">
                <a:solidFill>
                  <a:schemeClr val="lt1"/>
                </a:solidFill>
              </a:rPr>
              <a:t>TSO)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616130" y="4440975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cxnSp>
        <p:nvCxnSpPr>
          <p:cNvPr id="199" name="Shape 199"/>
          <p:cNvCxnSpPr>
            <a:stCxn id="198" idx="0"/>
            <a:endCxn id="197" idx="2"/>
          </p:cNvCxnSpPr>
          <p:nvPr/>
        </p:nvCxnSpPr>
        <p:spPr>
          <a:xfrm rot="10800000" flipH="1">
            <a:off x="2416230" y="3787275"/>
            <a:ext cx="2100" cy="653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0" name="Shape 200"/>
          <p:cNvSpPr txBox="1"/>
          <p:nvPr/>
        </p:nvSpPr>
        <p:spPr>
          <a:xfrm>
            <a:off x="2518887" y="3881175"/>
            <a:ext cx="18645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Start/Commit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</a:p>
        </p:txBody>
      </p:sp>
      <p:cxnSp>
        <p:nvCxnSpPr>
          <p:cNvPr id="201" name="Shape 201"/>
          <p:cNvCxnSpPr>
            <a:stCxn id="196" idx="2"/>
            <a:endCxn id="197" idx="0"/>
          </p:cNvCxnSpPr>
          <p:nvPr/>
        </p:nvCxnSpPr>
        <p:spPr>
          <a:xfrm>
            <a:off x="2418404" y="2043150"/>
            <a:ext cx="0" cy="682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2" name="Shape 202"/>
          <p:cNvSpPr txBox="1"/>
          <p:nvPr/>
        </p:nvSpPr>
        <p:spPr>
          <a:xfrm>
            <a:off x="2418400" y="2275834"/>
            <a:ext cx="1844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Start/Commit TXs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0" y="3022887"/>
            <a:ext cx="1584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track </a:t>
            </a:r>
            <a:r>
              <a:rPr lang="en-US"/>
              <a:t>&amp;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TXs</a:t>
            </a:r>
          </a:p>
        </p:txBody>
      </p:sp>
      <p:cxnSp>
        <p:nvCxnSpPr>
          <p:cNvPr id="204" name="Shape 204"/>
          <p:cNvCxnSpPr>
            <a:stCxn id="197" idx="3"/>
            <a:endCxn id="205" idx="1"/>
          </p:cNvCxnSpPr>
          <p:nvPr/>
        </p:nvCxnSpPr>
        <p:spPr>
          <a:xfrm>
            <a:off x="3679450" y="3256305"/>
            <a:ext cx="2873700" cy="354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5" name="Shape 205"/>
          <p:cNvSpPr/>
          <p:nvPr/>
        </p:nvSpPr>
        <p:spPr>
          <a:xfrm>
            <a:off x="6553123" y="3344325"/>
            <a:ext cx="1447799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 Table</a:t>
            </a:r>
          </a:p>
        </p:txBody>
      </p:sp>
      <p:sp>
        <p:nvSpPr>
          <p:cNvPr id="206" name="Shape 206"/>
          <p:cNvSpPr/>
          <p:nvPr/>
        </p:nvSpPr>
        <p:spPr>
          <a:xfrm>
            <a:off x="6553200" y="4019550"/>
            <a:ext cx="14478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Compactor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183299" y="2993466"/>
            <a:ext cx="14004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data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269087" y="1550733"/>
            <a:ext cx="1076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R/W data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658163" y="843583"/>
            <a:ext cx="1181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cxnSp>
        <p:nvCxnSpPr>
          <p:cNvPr id="210" name="Shape 210"/>
          <p:cNvCxnSpPr>
            <a:stCxn id="196" idx="3"/>
            <a:endCxn id="211" idx="1"/>
          </p:cNvCxnSpPr>
          <p:nvPr/>
        </p:nvCxnSpPr>
        <p:spPr>
          <a:xfrm>
            <a:off x="3218504" y="1738350"/>
            <a:ext cx="2872500" cy="31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Shape 211"/>
          <p:cNvSpPr/>
          <p:nvPr/>
        </p:nvSpPr>
        <p:spPr>
          <a:xfrm>
            <a:off x="6091137" y="16018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212" name="Shape 212"/>
          <p:cNvSpPr/>
          <p:nvPr/>
        </p:nvSpPr>
        <p:spPr>
          <a:xfrm>
            <a:off x="7289611" y="1773737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sp>
        <p:nvSpPr>
          <p:cNvPr id="213" name="Shape 213"/>
          <p:cNvSpPr/>
          <p:nvPr/>
        </p:nvSpPr>
        <p:spPr>
          <a:xfrm>
            <a:off x="6167337" y="16780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214" name="Shape 214"/>
          <p:cNvSpPr/>
          <p:nvPr/>
        </p:nvSpPr>
        <p:spPr>
          <a:xfrm>
            <a:off x="6243537" y="17542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215" name="Shape 215"/>
          <p:cNvSpPr/>
          <p:nvPr/>
        </p:nvSpPr>
        <p:spPr>
          <a:xfrm>
            <a:off x="7277942" y="1938750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cxnSp>
        <p:nvCxnSpPr>
          <p:cNvPr id="216" name="Shape 216"/>
          <p:cNvCxnSpPr>
            <a:stCxn id="215" idx="0"/>
            <a:endCxn id="215" idx="3"/>
          </p:cNvCxnSpPr>
          <p:nvPr/>
        </p:nvCxnSpPr>
        <p:spPr>
          <a:xfrm rot="-5400000" flipH="1">
            <a:off x="7938392" y="1807500"/>
            <a:ext cx="266700" cy="529200"/>
          </a:xfrm>
          <a:prstGeom prst="curvedConnector4">
            <a:avLst>
              <a:gd name="adj1" fmla="val -223097"/>
              <a:gd name="adj2" fmla="val 18227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998225" y="3292925"/>
            <a:ext cx="7696200" cy="1185600"/>
          </a:xfrm>
          <a:prstGeom prst="rect">
            <a:avLst/>
          </a:prstGeom>
          <a:solidFill>
            <a:schemeClr val="accent3">
              <a:alpha val="9803"/>
            </a:schemeClr>
          </a:solidFill>
          <a:ln w="9525" cap="flat" cmpd="sng">
            <a:solidFill>
              <a:srgbClr val="3D008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990600" y="1382400"/>
            <a:ext cx="7696200" cy="1185600"/>
          </a:xfrm>
          <a:prstGeom prst="rect">
            <a:avLst/>
          </a:prstGeom>
          <a:solidFill>
            <a:schemeClr val="accent3">
              <a:alpha val="9803"/>
            </a:schemeClr>
          </a:solidFill>
          <a:ln w="9525" cap="flat" cmpd="sng">
            <a:solidFill>
              <a:srgbClr val="3D008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87337" y="209550"/>
            <a:ext cx="8521064" cy="8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Client APIs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763000" cy="3680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44500" indent="-342900">
              <a:spcAft>
                <a:spcPts val="0"/>
              </a:spcAft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Transaction Manager</a:t>
            </a:r>
            <a:r>
              <a:rPr lang="en-US" sz="2400" dirty="0"/>
              <a:t> → Create Transactional contexts</a:t>
            </a:r>
          </a:p>
          <a:p>
            <a:pPr marL="857250" marR="0" lvl="2" indent="-6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pPr marL="857250" marR="0" lvl="2" indent="-6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0" i="0" u="none" strike="noStrike" cap="none" dirty="0">
                <a:solidFill>
                  <a:srgbClr val="650092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(Transaction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</a:p>
          <a:p>
            <a:pPr marL="857250" marR="0" lvl="2" indent="-6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0" i="0" u="none" strike="noStrike" cap="none" dirty="0">
                <a:solidFill>
                  <a:srgbClr val="650092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(Transaction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514350" marR="0" lvl="0" indent="-463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None/>
            </a:pPr>
            <a:endParaRPr sz="2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8300" indent="-342900">
              <a:spcBef>
                <a:spcPts val="600"/>
              </a:spcBef>
              <a:spcAft>
                <a:spcPts val="0"/>
              </a:spcAft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Transactional Tables (</a:t>
            </a:r>
            <a:r>
              <a:rPr lang="en-US" sz="24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TTable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dirty="0"/>
              <a:t>→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Data access</a:t>
            </a:r>
          </a:p>
          <a:p>
            <a:pPr marL="857250" marR="0" lvl="2" indent="-6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>
              <a:rPr lang="en-US" sz="1800" b="0" i="0" u="none" strike="noStrike" cap="none" dirty="0">
                <a:solidFill>
                  <a:srgbClr val="650092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(Transaction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Get g); </a:t>
            </a:r>
          </a:p>
          <a:p>
            <a:pPr marL="857250" marR="0" lvl="2" indent="-6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0" i="0" u="none" strike="noStrike" cap="none" dirty="0">
                <a:solidFill>
                  <a:srgbClr val="650092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(Transaction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Put p); </a:t>
            </a:r>
          </a:p>
          <a:p>
            <a:pPr marL="857250" marR="0" lvl="2" indent="-6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ResultScanner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650092"/>
                </a:solidFill>
                <a:latin typeface="Arial"/>
                <a:ea typeface="Arial"/>
                <a:cs typeface="Arial"/>
                <a:sym typeface="Arial"/>
              </a:rPr>
              <a:t>getScanner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(Transaction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Scan s);</a:t>
            </a:r>
          </a:p>
          <a:p>
            <a:pPr marL="514350" marR="0" lvl="0" indent="-463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None/>
            </a:pPr>
            <a:endParaRPr sz="2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TX Management (Begin TX phase)</a:t>
            </a:r>
          </a:p>
        </p:txBody>
      </p:sp>
      <p:sp>
        <p:nvSpPr>
          <p:cNvPr id="230" name="Shape 230"/>
          <p:cNvSpPr/>
          <p:nvPr/>
        </p:nvSpPr>
        <p:spPr>
          <a:xfrm>
            <a:off x="1371600" y="819150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231" name="Shape 231"/>
          <p:cNvSpPr/>
          <p:nvPr/>
        </p:nvSpPr>
        <p:spPr>
          <a:xfrm>
            <a:off x="2895600" y="819150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</a:t>
            </a:r>
          </a:p>
        </p:txBody>
      </p:sp>
      <p:sp>
        <p:nvSpPr>
          <p:cNvPr id="232" name="Shape 232"/>
          <p:cNvSpPr/>
          <p:nvPr/>
        </p:nvSpPr>
        <p:spPr>
          <a:xfrm>
            <a:off x="4419600" y="819150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sp>
        <p:nvSpPr>
          <p:cNvPr id="233" name="Shape 233"/>
          <p:cNvSpPr/>
          <p:nvPr/>
        </p:nvSpPr>
        <p:spPr>
          <a:xfrm>
            <a:off x="5867400" y="819150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Table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/SC</a:t>
            </a:r>
          </a:p>
        </p:txBody>
      </p:sp>
      <p:sp>
        <p:nvSpPr>
          <p:cNvPr id="234" name="Shape 234"/>
          <p:cNvSpPr/>
          <p:nvPr/>
        </p:nvSpPr>
        <p:spPr>
          <a:xfrm>
            <a:off x="7467600" y="819150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1981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>
            <a:off x="3505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5029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67056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82296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0" name="Shape 240"/>
          <p:cNvGrpSpPr/>
          <p:nvPr/>
        </p:nvGrpSpPr>
        <p:grpSpPr>
          <a:xfrm>
            <a:off x="1981200" y="1494375"/>
            <a:ext cx="1524000" cy="369300"/>
            <a:chOff x="1981200" y="1494375"/>
            <a:chExt cx="1524000" cy="369300"/>
          </a:xfrm>
        </p:grpSpPr>
        <p:cxnSp>
          <p:nvCxnSpPr>
            <p:cNvPr id="241" name="Shape 241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42" name="Shape 242"/>
            <p:cNvSpPr txBox="1"/>
            <p:nvPr/>
          </p:nvSpPr>
          <p:spPr>
            <a:xfrm>
              <a:off x="2209800" y="1494375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505200" y="1581200"/>
            <a:ext cx="1524000" cy="378833"/>
            <a:chOff x="3505200" y="1581200"/>
            <a:chExt cx="1524000" cy="378833"/>
          </a:xfrm>
        </p:grpSpPr>
        <p:cxnSp>
          <p:nvCxnSpPr>
            <p:cNvPr id="244" name="Shape 244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45" name="Shape 245"/>
            <p:cNvSpPr txBox="1"/>
            <p:nvPr/>
          </p:nvSpPr>
          <p:spPr>
            <a:xfrm>
              <a:off x="3810000" y="1581200"/>
              <a:ext cx="116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ST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505199" y="1973825"/>
            <a:ext cx="1524002" cy="369325"/>
            <a:chOff x="3505199" y="1973825"/>
            <a:chExt cx="1524002" cy="369325"/>
          </a:xfrm>
        </p:grpSpPr>
        <p:cxnSp>
          <p:nvCxnSpPr>
            <p:cNvPr id="247" name="Shape 247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48" name="Shape 248"/>
            <p:cNvSpPr txBox="1"/>
            <p:nvPr/>
          </p:nvSpPr>
          <p:spPr>
            <a:xfrm>
              <a:off x="3962400" y="1973825"/>
              <a:ext cx="92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ST=1</a:t>
              </a: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981199" y="2202425"/>
            <a:ext cx="1524002" cy="369325"/>
            <a:chOff x="1981199" y="2202425"/>
            <a:chExt cx="1524002" cy="369325"/>
          </a:xfrm>
        </p:grpSpPr>
        <p:cxnSp>
          <p:nvCxnSpPr>
            <p:cNvPr id="250" name="Shape 250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51" name="Shape 251"/>
            <p:cNvSpPr txBox="1"/>
            <p:nvPr/>
          </p:nvSpPr>
          <p:spPr>
            <a:xfrm>
              <a:off x="2151125" y="2202425"/>
              <a:ext cx="12191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TX(ST=1)</a:t>
              </a: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1981201" y="3499886"/>
            <a:ext cx="4724397" cy="369300"/>
            <a:chOff x="1981201" y="3499886"/>
            <a:chExt cx="4724397" cy="369300"/>
          </a:xfrm>
        </p:grpSpPr>
        <p:cxnSp>
          <p:nvCxnSpPr>
            <p:cNvPr id="253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54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R/W Ops for TX (ST=1)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533400" y="823383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685800" y="1265825"/>
            <a:ext cx="1295400" cy="369300"/>
            <a:chOff x="685800" y="1265825"/>
            <a:chExt cx="1295400" cy="369300"/>
          </a:xfrm>
        </p:grpSpPr>
        <p:cxnSp>
          <p:nvCxnSpPr>
            <p:cNvPr id="257" name="Shape 257"/>
            <p:cNvCxnSpPr/>
            <p:nvPr/>
          </p:nvCxnSpPr>
          <p:spPr>
            <a:xfrm>
              <a:off x="838200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58" name="Shape 258"/>
            <p:cNvSpPr txBox="1"/>
            <p:nvPr/>
          </p:nvSpPr>
          <p:spPr>
            <a:xfrm>
              <a:off x="685800" y="1265825"/>
              <a:ext cx="12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cxnSp>
        <p:nvCxnSpPr>
          <p:cNvPr id="259" name="Shape 259"/>
          <p:cNvCxnSpPr/>
          <p:nvPr/>
        </p:nvCxnSpPr>
        <p:spPr>
          <a:xfrm>
            <a:off x="838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60" name="Shape 260"/>
          <p:cNvGrpSpPr/>
          <p:nvPr/>
        </p:nvGrpSpPr>
        <p:grpSpPr>
          <a:xfrm>
            <a:off x="607450" y="3193025"/>
            <a:ext cx="3330900" cy="369300"/>
            <a:chOff x="607450" y="3193025"/>
            <a:chExt cx="3330900" cy="369300"/>
          </a:xfrm>
        </p:grpSpPr>
        <p:cxnSp>
          <p:nvCxnSpPr>
            <p:cNvPr id="261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2" name="Shape 262"/>
            <p:cNvSpPr txBox="1"/>
            <p:nvPr/>
          </p:nvSpPr>
          <p:spPr>
            <a:xfrm>
              <a:off x="60745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R/W Ops (within TX context)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769875" y="2571750"/>
            <a:ext cx="1447800" cy="381000"/>
            <a:chOff x="769875" y="2571750"/>
            <a:chExt cx="1447800" cy="381000"/>
          </a:xfrm>
        </p:grpSpPr>
        <p:cxnSp>
          <p:nvCxnSpPr>
            <p:cNvPr id="264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5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Context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1904999" y="3968736"/>
            <a:ext cx="4800600" cy="369300"/>
            <a:chOff x="838199" y="3968736"/>
            <a:chExt cx="5867400" cy="369300"/>
          </a:xfrm>
        </p:grpSpPr>
        <p:cxnSp>
          <p:nvCxnSpPr>
            <p:cNvPr id="267" name="Shape 267"/>
            <p:cNvCxnSpPr/>
            <p:nvPr/>
          </p:nvCxnSpPr>
          <p:spPr>
            <a:xfrm rot="10800000">
              <a:off x="838199" y="4301067"/>
              <a:ext cx="58674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8" name="Shape 268"/>
            <p:cNvSpPr txBox="1"/>
            <p:nvPr/>
          </p:nvSpPr>
          <p:spPr>
            <a:xfrm>
              <a:off x="2048887" y="3968736"/>
              <a:ext cx="42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R/W Results for TX with ST=1</a:t>
              </a: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6705598" y="3487407"/>
            <a:ext cx="2321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 Ops: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TX’s Snapshot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46081" y="3966573"/>
            <a:ext cx="18288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Ops: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Writeset</a:t>
            </a:r>
            <a:endParaRPr lang="en-US"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TX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35274" y="-50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dirty="0"/>
              <a:t>TX</a:t>
            </a:r>
            <a:r>
              <a:rPr lang="en-US" sz="3200" b="0" i="0" u="none" strike="noStrike" cap="none" dirty="0">
                <a:solidFill>
                  <a:schemeClr val="accent1"/>
                </a:solidFill>
                <a:sym typeface="Arial"/>
              </a:rPr>
              <a:t> Management (Commit TX Phase)</a:t>
            </a:r>
          </a:p>
        </p:txBody>
      </p:sp>
      <p:sp>
        <p:nvSpPr>
          <p:cNvPr id="276" name="Shape 276"/>
          <p:cNvSpPr/>
          <p:nvPr/>
        </p:nvSpPr>
        <p:spPr>
          <a:xfrm>
            <a:off x="1371600" y="782138"/>
            <a:ext cx="1371600" cy="3047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277" name="Shape 277"/>
          <p:cNvSpPr/>
          <p:nvPr/>
        </p:nvSpPr>
        <p:spPr>
          <a:xfrm>
            <a:off x="2895600" y="782138"/>
            <a:ext cx="1219200" cy="3047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</a:t>
            </a:r>
          </a:p>
        </p:txBody>
      </p:sp>
      <p:sp>
        <p:nvSpPr>
          <p:cNvPr id="278" name="Shape 278"/>
          <p:cNvSpPr/>
          <p:nvPr/>
        </p:nvSpPr>
        <p:spPr>
          <a:xfrm>
            <a:off x="4419600" y="782138"/>
            <a:ext cx="1219200" cy="3047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sp>
        <p:nvSpPr>
          <p:cNvPr id="279" name="Shape 279"/>
          <p:cNvSpPr/>
          <p:nvPr/>
        </p:nvSpPr>
        <p:spPr>
          <a:xfrm>
            <a:off x="5867400" y="782138"/>
            <a:ext cx="1447800" cy="3047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Table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/SC</a:t>
            </a:r>
          </a:p>
        </p:txBody>
      </p:sp>
      <p:sp>
        <p:nvSpPr>
          <p:cNvPr id="280" name="Shape 280"/>
          <p:cNvSpPr/>
          <p:nvPr/>
        </p:nvSpPr>
        <p:spPr>
          <a:xfrm>
            <a:off x="7467600" y="782138"/>
            <a:ext cx="1524000" cy="3047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1981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>
            <a:off x="3505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5029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67056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>
            <a:off x="82296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>
            <a:off x="1981200" y="2114550"/>
            <a:ext cx="152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7" name="Shape 287"/>
          <p:cNvSpPr txBox="1"/>
          <p:nvPr/>
        </p:nvSpPr>
        <p:spPr>
          <a:xfrm>
            <a:off x="1905000" y="1733550"/>
            <a:ext cx="2562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TX (Writeset)</a:t>
            </a:r>
          </a:p>
        </p:txBody>
      </p:sp>
      <p:grpSp>
        <p:nvGrpSpPr>
          <p:cNvPr id="288" name="Shape 288"/>
          <p:cNvGrpSpPr/>
          <p:nvPr/>
        </p:nvGrpSpPr>
        <p:grpSpPr>
          <a:xfrm>
            <a:off x="3505200" y="2952749"/>
            <a:ext cx="1589400" cy="378831"/>
            <a:chOff x="3505200" y="1581201"/>
            <a:chExt cx="1589400" cy="378831"/>
          </a:xfrm>
        </p:grpSpPr>
        <p:cxnSp>
          <p:nvCxnSpPr>
            <p:cNvPr id="289" name="Shape 289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90" name="Shape 290"/>
            <p:cNvSpPr txBox="1"/>
            <p:nvPr/>
          </p:nvSpPr>
          <p:spPr>
            <a:xfrm>
              <a:off x="3810000" y="1581201"/>
              <a:ext cx="128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CT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3505199" y="3386244"/>
            <a:ext cx="1524002" cy="369300"/>
            <a:chOff x="3505199" y="2014696"/>
            <a:chExt cx="1524002" cy="369300"/>
          </a:xfrm>
        </p:grpSpPr>
        <p:cxnSp>
          <p:nvCxnSpPr>
            <p:cNvPr id="292" name="Shape 292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93" name="Shape 293"/>
            <p:cNvSpPr txBox="1"/>
            <p:nvPr/>
          </p:nvSpPr>
          <p:spPr>
            <a:xfrm>
              <a:off x="3892877" y="2014696"/>
              <a:ext cx="9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CT=2</a:t>
              </a: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1981199" y="4183625"/>
            <a:ext cx="1524002" cy="369325"/>
            <a:chOff x="1981199" y="2202425"/>
            <a:chExt cx="1524002" cy="369325"/>
          </a:xfrm>
        </p:grpSpPr>
        <p:cxnSp>
          <p:nvCxnSpPr>
            <p:cNvPr id="295" name="Shape 295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2168150" y="2202425"/>
              <a:ext cx="12191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TX(CT=2)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533400" y="786372"/>
            <a:ext cx="685800" cy="304799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543300" y="1233575"/>
            <a:ext cx="1524000" cy="347626"/>
            <a:chOff x="543300" y="1233575"/>
            <a:chExt cx="1524000" cy="347626"/>
          </a:xfrm>
        </p:grpSpPr>
        <p:cxnSp>
          <p:nvCxnSpPr>
            <p:cNvPr id="299" name="Shape 299"/>
            <p:cNvCxnSpPr/>
            <p:nvPr/>
          </p:nvCxnSpPr>
          <p:spPr>
            <a:xfrm>
              <a:off x="838200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00" name="Shape 300"/>
            <p:cNvSpPr txBox="1"/>
            <p:nvPr/>
          </p:nvSpPr>
          <p:spPr>
            <a:xfrm>
              <a:off x="543300" y="1233575"/>
              <a:ext cx="15240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 TX</a:t>
              </a:r>
            </a:p>
          </p:txBody>
        </p:sp>
      </p:grpSp>
      <p:cxnSp>
        <p:nvCxnSpPr>
          <p:cNvPr id="301" name="Shape 301"/>
          <p:cNvCxnSpPr/>
          <p:nvPr/>
        </p:nvCxnSpPr>
        <p:spPr>
          <a:xfrm>
            <a:off x="838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2" name="Shape 302"/>
          <p:cNvSpPr txBox="1"/>
          <p:nvPr/>
        </p:nvSpPr>
        <p:spPr>
          <a:xfrm>
            <a:off x="3539102" y="2154650"/>
            <a:ext cx="23283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 Conflicts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TX Writeset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Conflict Map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3513667" y="3812175"/>
            <a:ext cx="4715931" cy="369300"/>
            <a:chOff x="1981200" y="1494373"/>
            <a:chExt cx="1524000" cy="369300"/>
          </a:xfrm>
        </p:grpSpPr>
        <p:cxnSp>
          <p:nvCxnSpPr>
            <p:cNvPr id="304" name="Shape 304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05" name="Shape 305"/>
            <p:cNvSpPr txBox="1"/>
            <p:nvPr/>
          </p:nvSpPr>
          <p:spPr>
            <a:xfrm>
              <a:off x="2064921" y="1494373"/>
              <a:ext cx="140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Persist commit details (ST/CT) for TX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dirty="0"/>
              <a:t>TX</a:t>
            </a:r>
            <a:r>
              <a:rPr lang="en-US" sz="3200" b="0" i="0" u="none" strike="noStrike" cap="none" dirty="0">
                <a:solidFill>
                  <a:schemeClr val="accent1"/>
                </a:solidFill>
                <a:sym typeface="Arial"/>
              </a:rPr>
              <a:t> Management (Complete TX Phase)</a:t>
            </a:r>
          </a:p>
        </p:txBody>
      </p:sp>
      <p:sp>
        <p:nvSpPr>
          <p:cNvPr id="311" name="Shape 311"/>
          <p:cNvSpPr/>
          <p:nvPr/>
        </p:nvSpPr>
        <p:spPr>
          <a:xfrm>
            <a:off x="1371600" y="789758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12" name="Shape 312"/>
          <p:cNvSpPr/>
          <p:nvPr/>
        </p:nvSpPr>
        <p:spPr>
          <a:xfrm>
            <a:off x="2895600" y="789758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</a:t>
            </a:r>
          </a:p>
        </p:txBody>
      </p:sp>
      <p:sp>
        <p:nvSpPr>
          <p:cNvPr id="313" name="Shape 313"/>
          <p:cNvSpPr/>
          <p:nvPr/>
        </p:nvSpPr>
        <p:spPr>
          <a:xfrm>
            <a:off x="4419600" y="789758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sp>
        <p:nvSpPr>
          <p:cNvPr id="314" name="Shape 314"/>
          <p:cNvSpPr/>
          <p:nvPr/>
        </p:nvSpPr>
        <p:spPr>
          <a:xfrm>
            <a:off x="5867400" y="789758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Table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/SC</a:t>
            </a:r>
          </a:p>
        </p:txBody>
      </p:sp>
      <p:sp>
        <p:nvSpPr>
          <p:cNvPr id="315" name="Shape 315"/>
          <p:cNvSpPr/>
          <p:nvPr/>
        </p:nvSpPr>
        <p:spPr>
          <a:xfrm>
            <a:off x="7467600" y="789758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1981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3505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>
            <a:off x="5029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67056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82296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21" name="Shape 321"/>
          <p:cNvGrpSpPr/>
          <p:nvPr/>
        </p:nvGrpSpPr>
        <p:grpSpPr>
          <a:xfrm>
            <a:off x="1981199" y="1832469"/>
            <a:ext cx="4724400" cy="369300"/>
            <a:chOff x="1981200" y="1494366"/>
            <a:chExt cx="1524000" cy="369300"/>
          </a:xfrm>
        </p:grpSpPr>
        <p:cxnSp>
          <p:nvCxnSpPr>
            <p:cNvPr id="322" name="Shape 322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3" name="Shape 323"/>
            <p:cNvSpPr txBox="1"/>
            <p:nvPr/>
          </p:nvSpPr>
          <p:spPr>
            <a:xfrm>
              <a:off x="2209796" y="1494366"/>
              <a:ext cx="112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Update SC for TX (ST=1/CT=2)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533400" y="793992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838200" y="1200150"/>
            <a:ext cx="0" cy="3352799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26" name="Shape 326"/>
          <p:cNvGrpSpPr/>
          <p:nvPr/>
        </p:nvGrpSpPr>
        <p:grpSpPr>
          <a:xfrm>
            <a:off x="1981198" y="2529944"/>
            <a:ext cx="6248401" cy="369300"/>
            <a:chOff x="1981198" y="3116825"/>
            <a:chExt cx="6248401" cy="369300"/>
          </a:xfrm>
        </p:grpSpPr>
        <p:cxnSp>
          <p:nvCxnSpPr>
            <p:cNvPr id="327" name="Shape 327"/>
            <p:cNvCxnSpPr/>
            <p:nvPr/>
          </p:nvCxnSpPr>
          <p:spPr>
            <a:xfrm>
              <a:off x="1981198" y="3432201"/>
              <a:ext cx="6248401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28" name="Shape 328"/>
            <p:cNvSpPr txBox="1"/>
            <p:nvPr/>
          </p:nvSpPr>
          <p:spPr>
            <a:xfrm>
              <a:off x="2302350" y="3116825"/>
              <a:ext cx="582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 commit (Cleanup entry for TX with ST=1)</a:t>
              </a: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838199" y="3090110"/>
            <a:ext cx="1143000" cy="386335"/>
            <a:chOff x="838199" y="2576036"/>
            <a:chExt cx="1143000" cy="386335"/>
          </a:xfrm>
        </p:grpSpPr>
        <p:cxnSp>
          <p:nvCxnSpPr>
            <p:cNvPr id="330" name="Shape 330"/>
            <p:cNvCxnSpPr/>
            <p:nvPr/>
          </p:nvCxnSpPr>
          <p:spPr>
            <a:xfrm rot="10800000">
              <a:off x="838199" y="296237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31" name="Shape 331"/>
            <p:cNvSpPr txBox="1"/>
            <p:nvPr/>
          </p:nvSpPr>
          <p:spPr>
            <a:xfrm>
              <a:off x="939487" y="2576036"/>
              <a:ext cx="97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446422" y="917100"/>
            <a:ext cx="2323075" cy="1278400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Transactional App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dirty="0"/>
              <a:t>High Availability</a:t>
            </a:r>
          </a:p>
        </p:txBody>
      </p:sp>
      <p:sp>
        <p:nvSpPr>
          <p:cNvPr id="338" name="Shape 338"/>
          <p:cNvSpPr/>
          <p:nvPr/>
        </p:nvSpPr>
        <p:spPr>
          <a:xfrm>
            <a:off x="5904035" y="723825"/>
            <a:ext cx="3125100" cy="40329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HBase</a:t>
            </a:r>
          </a:p>
        </p:txBody>
      </p:sp>
      <p:sp>
        <p:nvSpPr>
          <p:cNvPr id="339" name="Shape 339"/>
          <p:cNvSpPr/>
          <p:nvPr/>
        </p:nvSpPr>
        <p:spPr>
          <a:xfrm>
            <a:off x="1807864" y="1433550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40" name="Shape 340"/>
          <p:cNvSpPr/>
          <p:nvPr/>
        </p:nvSpPr>
        <p:spPr>
          <a:xfrm>
            <a:off x="1346910" y="2725455"/>
            <a:ext cx="2522100" cy="106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S</a:t>
            </a:r>
            <a:r>
              <a:rPr lang="en-US">
                <a:solidFill>
                  <a:schemeClr val="lt1"/>
                </a:solidFill>
              </a:rPr>
              <a:t>tatus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341" name="Shape 341"/>
          <p:cNvSpPr/>
          <p:nvPr/>
        </p:nvSpPr>
        <p:spPr>
          <a:xfrm>
            <a:off x="1805690" y="4440975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cxnSp>
        <p:nvCxnSpPr>
          <p:cNvPr id="342" name="Shape 342"/>
          <p:cNvCxnSpPr>
            <a:stCxn id="341" idx="0"/>
            <a:endCxn id="340" idx="2"/>
          </p:cNvCxnSpPr>
          <p:nvPr/>
        </p:nvCxnSpPr>
        <p:spPr>
          <a:xfrm rot="10800000" flipH="1">
            <a:off x="2605790" y="3787275"/>
            <a:ext cx="2100" cy="653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3" name="Shape 343"/>
          <p:cNvSpPr txBox="1"/>
          <p:nvPr/>
        </p:nvSpPr>
        <p:spPr>
          <a:xfrm>
            <a:off x="2708447" y="3881175"/>
            <a:ext cx="18645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Start/Commit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</a:p>
        </p:txBody>
      </p:sp>
      <p:cxnSp>
        <p:nvCxnSpPr>
          <p:cNvPr id="344" name="Shape 344"/>
          <p:cNvCxnSpPr>
            <a:stCxn id="339" idx="2"/>
            <a:endCxn id="340" idx="0"/>
          </p:cNvCxnSpPr>
          <p:nvPr/>
        </p:nvCxnSpPr>
        <p:spPr>
          <a:xfrm>
            <a:off x="2607964" y="2043150"/>
            <a:ext cx="0" cy="682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5" name="Shape 345"/>
          <p:cNvSpPr txBox="1"/>
          <p:nvPr/>
        </p:nvSpPr>
        <p:spPr>
          <a:xfrm>
            <a:off x="2607960" y="2275834"/>
            <a:ext cx="1844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Start/Commit TXs</a:t>
            </a:r>
          </a:p>
        </p:txBody>
      </p:sp>
      <p:cxnSp>
        <p:nvCxnSpPr>
          <p:cNvPr id="347" name="Shape 347"/>
          <p:cNvCxnSpPr>
            <a:stCxn id="340" idx="3"/>
            <a:endCxn id="348" idx="1"/>
          </p:cNvCxnSpPr>
          <p:nvPr/>
        </p:nvCxnSpPr>
        <p:spPr>
          <a:xfrm>
            <a:off x="3869010" y="3256305"/>
            <a:ext cx="2873700" cy="354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8" name="Shape 348"/>
          <p:cNvSpPr/>
          <p:nvPr/>
        </p:nvSpPr>
        <p:spPr>
          <a:xfrm>
            <a:off x="6742683" y="3344325"/>
            <a:ext cx="1447799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 Table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6742760" y="4019550"/>
            <a:ext cx="14478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Compactor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372859" y="2993466"/>
            <a:ext cx="14004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data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458647" y="1550733"/>
            <a:ext cx="1076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R/W data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847723" y="843583"/>
            <a:ext cx="1181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cxnSp>
        <p:nvCxnSpPr>
          <p:cNvPr id="353" name="Shape 353"/>
          <p:cNvCxnSpPr>
            <a:stCxn id="339" idx="3"/>
            <a:endCxn id="354" idx="1"/>
          </p:cNvCxnSpPr>
          <p:nvPr/>
        </p:nvCxnSpPr>
        <p:spPr>
          <a:xfrm>
            <a:off x="3408064" y="1738350"/>
            <a:ext cx="2872500" cy="31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4" name="Shape 354"/>
          <p:cNvSpPr/>
          <p:nvPr/>
        </p:nvSpPr>
        <p:spPr>
          <a:xfrm>
            <a:off x="6280697" y="16018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5" name="Shape 355"/>
          <p:cNvSpPr/>
          <p:nvPr/>
        </p:nvSpPr>
        <p:spPr>
          <a:xfrm>
            <a:off x="7479171" y="1773737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6897" y="16780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7" name="Shape 357"/>
          <p:cNvSpPr/>
          <p:nvPr/>
        </p:nvSpPr>
        <p:spPr>
          <a:xfrm>
            <a:off x="6433097" y="17542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8" name="Shape 358"/>
          <p:cNvSpPr/>
          <p:nvPr/>
        </p:nvSpPr>
        <p:spPr>
          <a:xfrm>
            <a:off x="7467502" y="1938750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cxnSp>
        <p:nvCxnSpPr>
          <p:cNvPr id="359" name="Shape 359"/>
          <p:cNvCxnSpPr>
            <a:stCxn id="358" idx="0"/>
            <a:endCxn id="358" idx="3"/>
          </p:cNvCxnSpPr>
          <p:nvPr/>
        </p:nvCxnSpPr>
        <p:spPr>
          <a:xfrm rot="-5400000" flipH="1">
            <a:off x="8127952" y="1807500"/>
            <a:ext cx="266700" cy="529200"/>
          </a:xfrm>
          <a:prstGeom prst="curvedConnector4">
            <a:avLst>
              <a:gd name="adj1" fmla="val -223097"/>
              <a:gd name="adj2" fmla="val 18227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Cloud Callout 25"/>
          <p:cNvSpPr/>
          <p:nvPr/>
        </p:nvSpPr>
        <p:spPr>
          <a:xfrm>
            <a:off x="208124" y="3956953"/>
            <a:ext cx="1247776" cy="986998"/>
          </a:xfrm>
          <a:prstGeom prst="cloudCallout">
            <a:avLst>
              <a:gd name="adj1" fmla="val 65762"/>
              <a:gd name="adj2" fmla="val -6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point of failure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341"/>
          <p:cNvSpPr/>
          <p:nvPr/>
        </p:nvSpPr>
        <p:spPr>
          <a:xfrm>
            <a:off x="1688763" y="4288575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27" name="Shape 340"/>
          <p:cNvSpPr/>
          <p:nvPr/>
        </p:nvSpPr>
        <p:spPr>
          <a:xfrm>
            <a:off x="1218963" y="2583437"/>
            <a:ext cx="2522100" cy="106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S</a:t>
            </a:r>
            <a:r>
              <a:rPr lang="en-US">
                <a:solidFill>
                  <a:schemeClr val="lt1"/>
                </a:solidFill>
              </a:rPr>
              <a:t>tatus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336" name="Shape 336"/>
          <p:cNvSpPr/>
          <p:nvPr/>
        </p:nvSpPr>
        <p:spPr>
          <a:xfrm>
            <a:off x="1446422" y="917100"/>
            <a:ext cx="2323075" cy="1278400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Transactional App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dirty="0"/>
              <a:t>High Availability</a:t>
            </a:r>
          </a:p>
        </p:txBody>
      </p:sp>
      <p:sp>
        <p:nvSpPr>
          <p:cNvPr id="338" name="Shape 338"/>
          <p:cNvSpPr/>
          <p:nvPr/>
        </p:nvSpPr>
        <p:spPr>
          <a:xfrm>
            <a:off x="5904035" y="723825"/>
            <a:ext cx="3125100" cy="40329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HBase</a:t>
            </a:r>
          </a:p>
        </p:txBody>
      </p:sp>
      <p:sp>
        <p:nvSpPr>
          <p:cNvPr id="339" name="Shape 339"/>
          <p:cNvSpPr/>
          <p:nvPr/>
        </p:nvSpPr>
        <p:spPr>
          <a:xfrm>
            <a:off x="1807864" y="1433550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40" name="Shape 340"/>
          <p:cNvSpPr/>
          <p:nvPr/>
        </p:nvSpPr>
        <p:spPr>
          <a:xfrm>
            <a:off x="1346910" y="2772840"/>
            <a:ext cx="2522100" cy="106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S</a:t>
            </a:r>
            <a:r>
              <a:rPr lang="en-US" dirty="0">
                <a:solidFill>
                  <a:schemeClr val="lt1"/>
                </a:solidFill>
              </a:rPr>
              <a:t>tatus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341" name="Shape 341"/>
          <p:cNvSpPr/>
          <p:nvPr/>
        </p:nvSpPr>
        <p:spPr>
          <a:xfrm>
            <a:off x="1805690" y="4440975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cxnSp>
        <p:nvCxnSpPr>
          <p:cNvPr id="342" name="Shape 342"/>
          <p:cNvCxnSpPr>
            <a:stCxn id="341" idx="0"/>
            <a:endCxn id="340" idx="2"/>
          </p:cNvCxnSpPr>
          <p:nvPr/>
        </p:nvCxnSpPr>
        <p:spPr>
          <a:xfrm flipV="1">
            <a:off x="2605790" y="3834540"/>
            <a:ext cx="2170" cy="60643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3" name="Shape 343"/>
          <p:cNvSpPr txBox="1"/>
          <p:nvPr/>
        </p:nvSpPr>
        <p:spPr>
          <a:xfrm>
            <a:off x="2708447" y="3823337"/>
            <a:ext cx="18645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Start/Commit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</a:p>
        </p:txBody>
      </p:sp>
      <p:cxnSp>
        <p:nvCxnSpPr>
          <p:cNvPr id="344" name="Shape 344"/>
          <p:cNvCxnSpPr>
            <a:stCxn id="339" idx="2"/>
            <a:endCxn id="340" idx="0"/>
          </p:cNvCxnSpPr>
          <p:nvPr/>
        </p:nvCxnSpPr>
        <p:spPr>
          <a:xfrm flipH="1">
            <a:off x="2607960" y="2043150"/>
            <a:ext cx="4" cy="7296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5" name="Shape 345"/>
          <p:cNvSpPr txBox="1"/>
          <p:nvPr/>
        </p:nvSpPr>
        <p:spPr>
          <a:xfrm>
            <a:off x="2607960" y="2275834"/>
            <a:ext cx="1844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Start/Commit TXs</a:t>
            </a:r>
          </a:p>
        </p:txBody>
      </p:sp>
      <p:cxnSp>
        <p:nvCxnSpPr>
          <p:cNvPr id="347" name="Shape 347"/>
          <p:cNvCxnSpPr>
            <a:stCxn id="340" idx="3"/>
            <a:endCxn id="348" idx="1"/>
          </p:cNvCxnSpPr>
          <p:nvPr/>
        </p:nvCxnSpPr>
        <p:spPr>
          <a:xfrm>
            <a:off x="3869010" y="3303690"/>
            <a:ext cx="2873673" cy="30733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8" name="Shape 348"/>
          <p:cNvSpPr/>
          <p:nvPr/>
        </p:nvSpPr>
        <p:spPr>
          <a:xfrm>
            <a:off x="6742683" y="3344325"/>
            <a:ext cx="1447799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 Table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6742760" y="4019550"/>
            <a:ext cx="14478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Compactor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372859" y="2993466"/>
            <a:ext cx="14004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data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458647" y="1550733"/>
            <a:ext cx="1076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R/W data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847723" y="843583"/>
            <a:ext cx="1181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cxnSp>
        <p:nvCxnSpPr>
          <p:cNvPr id="353" name="Shape 353"/>
          <p:cNvCxnSpPr>
            <a:stCxn id="339" idx="3"/>
            <a:endCxn id="354" idx="1"/>
          </p:cNvCxnSpPr>
          <p:nvPr/>
        </p:nvCxnSpPr>
        <p:spPr>
          <a:xfrm>
            <a:off x="3408064" y="1738350"/>
            <a:ext cx="2872500" cy="31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4" name="Shape 354"/>
          <p:cNvSpPr/>
          <p:nvPr/>
        </p:nvSpPr>
        <p:spPr>
          <a:xfrm>
            <a:off x="6280697" y="16018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5" name="Shape 355"/>
          <p:cNvSpPr/>
          <p:nvPr/>
        </p:nvSpPr>
        <p:spPr>
          <a:xfrm>
            <a:off x="7479171" y="1773737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6897" y="16780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7" name="Shape 357"/>
          <p:cNvSpPr/>
          <p:nvPr/>
        </p:nvSpPr>
        <p:spPr>
          <a:xfrm>
            <a:off x="6433097" y="17542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8" name="Shape 358"/>
          <p:cNvSpPr/>
          <p:nvPr/>
        </p:nvSpPr>
        <p:spPr>
          <a:xfrm>
            <a:off x="7467502" y="1938750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cxnSp>
        <p:nvCxnSpPr>
          <p:cNvPr id="359" name="Shape 359"/>
          <p:cNvCxnSpPr>
            <a:stCxn id="358" idx="0"/>
            <a:endCxn id="358" idx="3"/>
          </p:cNvCxnSpPr>
          <p:nvPr/>
        </p:nvCxnSpPr>
        <p:spPr>
          <a:xfrm rot="-5400000" flipH="1">
            <a:off x="8127952" y="1807500"/>
            <a:ext cx="266700" cy="529200"/>
          </a:xfrm>
          <a:prstGeom prst="curvedConnector4">
            <a:avLst>
              <a:gd name="adj1" fmla="val -223097"/>
              <a:gd name="adj2" fmla="val 18227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Shape 339"/>
          <p:cNvSpPr/>
          <p:nvPr/>
        </p:nvSpPr>
        <p:spPr>
          <a:xfrm>
            <a:off x="42838" y="1977853"/>
            <a:ext cx="1011299" cy="74749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Recovery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State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Shape 344"/>
          <p:cNvCxnSpPr>
            <a:stCxn id="339" idx="1"/>
            <a:endCxn id="29" idx="0"/>
          </p:cNvCxnSpPr>
          <p:nvPr/>
        </p:nvCxnSpPr>
        <p:spPr>
          <a:xfrm flipH="1">
            <a:off x="548488" y="1738350"/>
            <a:ext cx="1259376" cy="23950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Shape 344"/>
          <p:cNvCxnSpPr>
            <a:stCxn id="27" idx="1"/>
            <a:endCxn id="29" idx="2"/>
          </p:cNvCxnSpPr>
          <p:nvPr/>
        </p:nvCxnSpPr>
        <p:spPr>
          <a:xfrm flipH="1" flipV="1">
            <a:off x="548488" y="2725350"/>
            <a:ext cx="670475" cy="3889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" name="Shape 344"/>
          <p:cNvCxnSpPr>
            <a:stCxn id="340" idx="1"/>
            <a:endCxn id="29" idx="2"/>
          </p:cNvCxnSpPr>
          <p:nvPr/>
        </p:nvCxnSpPr>
        <p:spPr>
          <a:xfrm flipH="1" flipV="1">
            <a:off x="548488" y="2725350"/>
            <a:ext cx="798422" cy="5783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4" name="Shape 344"/>
          <p:cNvCxnSpPr>
            <a:stCxn id="28" idx="1"/>
            <a:endCxn id="29" idx="2"/>
          </p:cNvCxnSpPr>
          <p:nvPr/>
        </p:nvCxnSpPr>
        <p:spPr>
          <a:xfrm flipH="1" flipV="1">
            <a:off x="548488" y="2725350"/>
            <a:ext cx="1140275" cy="18680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Shape 344"/>
          <p:cNvCxnSpPr>
            <a:endCxn id="29" idx="2"/>
          </p:cNvCxnSpPr>
          <p:nvPr/>
        </p:nvCxnSpPr>
        <p:spPr>
          <a:xfrm flipH="1" flipV="1">
            <a:off x="548488" y="2725350"/>
            <a:ext cx="1279366" cy="17838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Cloud Callout 33"/>
          <p:cNvSpPr/>
          <p:nvPr/>
        </p:nvSpPr>
        <p:spPr>
          <a:xfrm>
            <a:off x="208124" y="3956953"/>
            <a:ext cx="1247776" cy="986998"/>
          </a:xfrm>
          <a:prstGeom prst="cloudCallout">
            <a:avLst>
              <a:gd name="adj1" fmla="val 65762"/>
              <a:gd name="adj2" fmla="val -6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Primary/</a:t>
            </a:r>
          </a:p>
          <a:p>
            <a:pPr algn="ctr"/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/>
              <a:t>F</a:t>
            </a:r>
            <a:r>
              <a:rPr lang="en-US" sz="2800" dirty="0" smtClean="0"/>
              <a:t>ailing Scenario</a:t>
            </a:r>
            <a:r>
              <a:rPr lang="he-IL" sz="2800" dirty="0" smtClean="0"/>
              <a:t> 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6" name="Shape 366"/>
          <p:cNvSpPr/>
          <p:nvPr/>
        </p:nvSpPr>
        <p:spPr>
          <a:xfrm>
            <a:off x="2412222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P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021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" name="Shape 256"/>
          <p:cNvGrpSpPr/>
          <p:nvPr/>
        </p:nvGrpSpPr>
        <p:grpSpPr>
          <a:xfrm>
            <a:off x="287724" y="1152101"/>
            <a:ext cx="1219576" cy="369300"/>
            <a:chOff x="685800" y="1265825"/>
            <a:chExt cx="1219576" cy="369300"/>
          </a:xfrm>
        </p:grpSpPr>
        <p:cxnSp>
          <p:nvCxnSpPr>
            <p:cNvPr id="25" name="Shape 257"/>
            <p:cNvCxnSpPr/>
            <p:nvPr/>
          </p:nvCxnSpPr>
          <p:spPr>
            <a:xfrm>
              <a:off x="762376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" name="Shape 258"/>
            <p:cNvSpPr txBox="1"/>
            <p:nvPr/>
          </p:nvSpPr>
          <p:spPr>
            <a:xfrm>
              <a:off x="685800" y="1265825"/>
              <a:ext cx="12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2" name="Shape 240"/>
          <p:cNvGrpSpPr/>
          <p:nvPr/>
        </p:nvGrpSpPr>
        <p:grpSpPr>
          <a:xfrm>
            <a:off x="1497822" y="1380651"/>
            <a:ext cx="1524000" cy="369300"/>
            <a:chOff x="1981200" y="1494375"/>
            <a:chExt cx="1524000" cy="369300"/>
          </a:xfrm>
        </p:grpSpPr>
        <p:cxnSp>
          <p:nvCxnSpPr>
            <p:cNvPr id="43" name="Shape 241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" name="Shape 242"/>
            <p:cNvSpPr txBox="1"/>
            <p:nvPr/>
          </p:nvSpPr>
          <p:spPr>
            <a:xfrm>
              <a:off x="2209800" y="1494375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5" name="Shape 243"/>
          <p:cNvGrpSpPr/>
          <p:nvPr/>
        </p:nvGrpSpPr>
        <p:grpSpPr>
          <a:xfrm>
            <a:off x="3021822" y="1467476"/>
            <a:ext cx="2500237" cy="378833"/>
            <a:chOff x="3505200" y="1581200"/>
            <a:chExt cx="1524000" cy="378833"/>
          </a:xfrm>
        </p:grpSpPr>
        <p:cxnSp>
          <p:nvCxnSpPr>
            <p:cNvPr id="46" name="Shape 244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7" name="Shape 245"/>
            <p:cNvSpPr txBox="1"/>
            <p:nvPr/>
          </p:nvSpPr>
          <p:spPr>
            <a:xfrm>
              <a:off x="3810000" y="1581200"/>
              <a:ext cx="116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ST</a:t>
              </a:r>
            </a:p>
          </p:txBody>
        </p:sp>
      </p:grpSp>
      <p:grpSp>
        <p:nvGrpSpPr>
          <p:cNvPr id="48" name="Shape 246"/>
          <p:cNvGrpSpPr/>
          <p:nvPr/>
        </p:nvGrpSpPr>
        <p:grpSpPr>
          <a:xfrm>
            <a:off x="3021821" y="1860101"/>
            <a:ext cx="2500238" cy="369325"/>
            <a:chOff x="3505199" y="1973825"/>
            <a:chExt cx="1524002" cy="369325"/>
          </a:xfrm>
        </p:grpSpPr>
        <p:cxnSp>
          <p:nvCxnSpPr>
            <p:cNvPr id="49" name="Shape 247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0" name="Shape 248"/>
            <p:cNvSpPr txBox="1"/>
            <p:nvPr/>
          </p:nvSpPr>
          <p:spPr>
            <a:xfrm>
              <a:off x="3962400" y="1973825"/>
              <a:ext cx="92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ST=1</a:t>
              </a:r>
            </a:p>
          </p:txBody>
        </p:sp>
      </p:grpSp>
      <p:grpSp>
        <p:nvGrpSpPr>
          <p:cNvPr id="51" name="Shape 249"/>
          <p:cNvGrpSpPr/>
          <p:nvPr/>
        </p:nvGrpSpPr>
        <p:grpSpPr>
          <a:xfrm>
            <a:off x="1497821" y="2088701"/>
            <a:ext cx="1524002" cy="369325"/>
            <a:chOff x="1981199" y="2202425"/>
            <a:chExt cx="1524002" cy="369325"/>
          </a:xfrm>
        </p:grpSpPr>
        <p:cxnSp>
          <p:nvCxnSpPr>
            <p:cNvPr id="52" name="Shape 250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3" name="Shape 251"/>
            <p:cNvSpPr txBox="1"/>
            <p:nvPr/>
          </p:nvSpPr>
          <p:spPr>
            <a:xfrm>
              <a:off x="2151125" y="2202425"/>
              <a:ext cx="12191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TX(ST=1)</a:t>
              </a:r>
            </a:p>
          </p:txBody>
        </p:sp>
      </p:grpSp>
      <p:grpSp>
        <p:nvGrpSpPr>
          <p:cNvPr id="54" name="Shape 263"/>
          <p:cNvGrpSpPr/>
          <p:nvPr/>
        </p:nvGrpSpPr>
        <p:grpSpPr>
          <a:xfrm>
            <a:off x="305453" y="2458026"/>
            <a:ext cx="1447800" cy="381000"/>
            <a:chOff x="769875" y="2571750"/>
            <a:chExt cx="1447800" cy="381000"/>
          </a:xfrm>
        </p:grpSpPr>
        <p:cxnSp>
          <p:nvCxnSpPr>
            <p:cNvPr id="55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6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1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89988" y="3252797"/>
            <a:ext cx="5338826" cy="369300"/>
            <a:chOff x="1981201" y="3499886"/>
            <a:chExt cx="4724397" cy="369300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/>
                <a:t>Write(k1, v1</a:t>
              </a:r>
              <a:r>
                <a:rPr lang="en-US" sz="1800" b="1" dirty="0" smtClean="0"/>
                <a:t>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ST=1)</a:t>
              </a:r>
            </a:p>
          </p:txBody>
        </p:sp>
      </p:grpSp>
      <p:grpSp>
        <p:nvGrpSpPr>
          <p:cNvPr id="68" name="Shape 260"/>
          <p:cNvGrpSpPr/>
          <p:nvPr/>
        </p:nvGrpSpPr>
        <p:grpSpPr>
          <a:xfrm>
            <a:off x="98117" y="2945936"/>
            <a:ext cx="3330900" cy="369300"/>
            <a:chOff x="589330" y="3193025"/>
            <a:chExt cx="3330900" cy="369300"/>
          </a:xfrm>
        </p:grpSpPr>
        <p:cxnSp>
          <p:nvCxnSpPr>
            <p:cNvPr id="69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0" name="Shape 262"/>
            <p:cNvSpPr txBox="1"/>
            <p:nvPr/>
          </p:nvSpPr>
          <p:spPr>
            <a:xfrm>
              <a:off x="58933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TX 1 W</a:t>
              </a:r>
              <a:r>
                <a:rPr lang="en-US" sz="1800" b="1" dirty="0" smtClean="0"/>
                <a:t>rite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(k1, v1)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/>
              <a:t>F</a:t>
            </a:r>
            <a:r>
              <a:rPr lang="en-US" sz="2800" dirty="0" smtClean="0"/>
              <a:t>ailing Scenario</a:t>
            </a:r>
            <a:r>
              <a:rPr lang="he-IL" sz="2800" dirty="0" smtClean="0"/>
              <a:t> 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6" name="Shape 366"/>
          <p:cNvSpPr/>
          <p:nvPr/>
        </p:nvSpPr>
        <p:spPr>
          <a:xfrm>
            <a:off x="2412222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P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021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89988" y="1310012"/>
            <a:ext cx="5338826" cy="369300"/>
            <a:chOff x="1981201" y="3499886"/>
            <a:chExt cx="4724397" cy="369300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/>
                <a:t>Write(</a:t>
              </a:r>
              <a:r>
                <a:rPr lang="en-US" sz="1800" b="1" dirty="0" smtClean="0"/>
                <a:t>k2, v2)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ST=1)</a:t>
              </a:r>
            </a:p>
          </p:txBody>
        </p:sp>
      </p:grpSp>
      <p:grpSp>
        <p:nvGrpSpPr>
          <p:cNvPr id="68" name="Shape 260"/>
          <p:cNvGrpSpPr/>
          <p:nvPr/>
        </p:nvGrpSpPr>
        <p:grpSpPr>
          <a:xfrm>
            <a:off x="258407" y="1003151"/>
            <a:ext cx="3330900" cy="369300"/>
            <a:chOff x="749620" y="3193025"/>
            <a:chExt cx="3330900" cy="369300"/>
          </a:xfrm>
        </p:grpSpPr>
        <p:cxnSp>
          <p:nvCxnSpPr>
            <p:cNvPr id="69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0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W</a:t>
              </a:r>
              <a:r>
                <a:rPr lang="en-US" sz="1800" b="1" dirty="0" smtClean="0"/>
                <a:t>rite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(k2, v2)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49116" y="4810603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cxnSp>
        <p:nvCxnSpPr>
          <p:cNvPr id="60" name="Shape 286"/>
          <p:cNvCxnSpPr/>
          <p:nvPr/>
        </p:nvCxnSpPr>
        <p:spPr>
          <a:xfrm>
            <a:off x="1487922" y="2641969"/>
            <a:ext cx="152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1" name="Shape 287"/>
          <p:cNvSpPr txBox="1"/>
          <p:nvPr/>
        </p:nvSpPr>
        <p:spPr>
          <a:xfrm>
            <a:off x="1368567" y="2260969"/>
            <a:ext cx="2562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 1{k1, k2}</a:t>
            </a:r>
            <a:endParaRPr lang="en-US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298"/>
          <p:cNvGrpSpPr/>
          <p:nvPr/>
        </p:nvGrpSpPr>
        <p:grpSpPr>
          <a:xfrm>
            <a:off x="182631" y="1760994"/>
            <a:ext cx="1703810" cy="347626"/>
            <a:chOff x="684957" y="1233575"/>
            <a:chExt cx="1524000" cy="347626"/>
          </a:xfrm>
        </p:grpSpPr>
        <p:cxnSp>
          <p:nvCxnSpPr>
            <p:cNvPr id="72" name="Shape 299"/>
            <p:cNvCxnSpPr/>
            <p:nvPr/>
          </p:nvCxnSpPr>
          <p:spPr>
            <a:xfrm>
              <a:off x="838200" y="1581201"/>
              <a:ext cx="1023151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300"/>
            <p:cNvSpPr txBox="1"/>
            <p:nvPr/>
          </p:nvSpPr>
          <p:spPr>
            <a:xfrm>
              <a:off x="684957" y="1233575"/>
              <a:ext cx="15240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1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Shape 288"/>
          <p:cNvGrpSpPr/>
          <p:nvPr/>
        </p:nvGrpSpPr>
        <p:grpSpPr>
          <a:xfrm>
            <a:off x="3021820" y="2630269"/>
            <a:ext cx="2467661" cy="378832"/>
            <a:chOff x="3505200" y="1581201"/>
            <a:chExt cx="1524000" cy="378832"/>
          </a:xfrm>
        </p:grpSpPr>
        <p:cxnSp>
          <p:nvCxnSpPr>
            <p:cNvPr id="75" name="Shape 289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6" name="Shape 290"/>
            <p:cNvSpPr txBox="1"/>
            <p:nvPr/>
          </p:nvSpPr>
          <p:spPr>
            <a:xfrm>
              <a:off x="3940594" y="1581201"/>
              <a:ext cx="665423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CT</a:t>
              </a:r>
            </a:p>
          </p:txBody>
        </p:sp>
      </p:grpSp>
      <p:grpSp>
        <p:nvGrpSpPr>
          <p:cNvPr id="77" name="Shape 291"/>
          <p:cNvGrpSpPr/>
          <p:nvPr/>
        </p:nvGrpSpPr>
        <p:grpSpPr>
          <a:xfrm>
            <a:off x="3021822" y="3066264"/>
            <a:ext cx="2487960" cy="369300"/>
            <a:chOff x="3505199" y="2064016"/>
            <a:chExt cx="1524002" cy="369300"/>
          </a:xfrm>
        </p:grpSpPr>
        <p:cxnSp>
          <p:nvCxnSpPr>
            <p:cNvPr id="78" name="Shape 292"/>
            <p:cNvCxnSpPr/>
            <p:nvPr/>
          </p:nvCxnSpPr>
          <p:spPr>
            <a:xfrm rot="10800000">
              <a:off x="3505199" y="240480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9" name="Shape 293"/>
            <p:cNvSpPr txBox="1"/>
            <p:nvPr/>
          </p:nvSpPr>
          <p:spPr>
            <a:xfrm>
              <a:off x="4002389" y="2064016"/>
              <a:ext cx="525538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CT=2</a:t>
              </a:r>
            </a:p>
          </p:txBody>
        </p:sp>
      </p:grpSp>
      <p:grpSp>
        <p:nvGrpSpPr>
          <p:cNvPr id="83" name="Shape 303"/>
          <p:cNvGrpSpPr/>
          <p:nvPr/>
        </p:nvGrpSpPr>
        <p:grpSpPr>
          <a:xfrm>
            <a:off x="3011922" y="3493671"/>
            <a:ext cx="5340892" cy="369300"/>
            <a:chOff x="1981200" y="1611508"/>
            <a:chExt cx="1524000" cy="369300"/>
          </a:xfrm>
        </p:grpSpPr>
        <p:cxnSp>
          <p:nvCxnSpPr>
            <p:cNvPr id="84" name="Shape 304"/>
            <p:cNvCxnSpPr/>
            <p:nvPr/>
          </p:nvCxnSpPr>
          <p:spPr>
            <a:xfrm>
              <a:off x="1981200" y="1939215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85" name="Shape 305"/>
            <p:cNvSpPr txBox="1"/>
            <p:nvPr/>
          </p:nvSpPr>
          <p:spPr>
            <a:xfrm>
              <a:off x="2247856" y="1611508"/>
              <a:ext cx="1028803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Persist commit details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TX 1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63" grpId="0" animBg="1"/>
      <p:bldP spid="64" grpId="0" animBg="1"/>
      <p:bldP spid="71" grpId="0"/>
      <p:bldP spid="59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/>
              <a:t>F</a:t>
            </a:r>
            <a:r>
              <a:rPr lang="en-US" sz="2800" dirty="0" smtClean="0"/>
              <a:t>ailing Scenario</a:t>
            </a:r>
            <a:r>
              <a:rPr lang="he-IL" sz="2800" dirty="0" smtClean="0"/>
              <a:t> 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" name="Shape 256"/>
          <p:cNvGrpSpPr/>
          <p:nvPr/>
        </p:nvGrpSpPr>
        <p:grpSpPr>
          <a:xfrm>
            <a:off x="287724" y="1152101"/>
            <a:ext cx="1219576" cy="369300"/>
            <a:chOff x="685800" y="1265825"/>
            <a:chExt cx="1219576" cy="369300"/>
          </a:xfrm>
        </p:grpSpPr>
        <p:cxnSp>
          <p:nvCxnSpPr>
            <p:cNvPr id="25" name="Shape 257"/>
            <p:cNvCxnSpPr/>
            <p:nvPr/>
          </p:nvCxnSpPr>
          <p:spPr>
            <a:xfrm>
              <a:off x="762376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" name="Shape 258"/>
            <p:cNvSpPr txBox="1"/>
            <p:nvPr/>
          </p:nvSpPr>
          <p:spPr>
            <a:xfrm>
              <a:off x="685800" y="1265825"/>
              <a:ext cx="12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2" name="Shape 240"/>
          <p:cNvGrpSpPr/>
          <p:nvPr/>
        </p:nvGrpSpPr>
        <p:grpSpPr>
          <a:xfrm>
            <a:off x="1497822" y="1380651"/>
            <a:ext cx="2877396" cy="369300"/>
            <a:chOff x="1981200" y="1494375"/>
            <a:chExt cx="1524000" cy="369300"/>
          </a:xfrm>
        </p:grpSpPr>
        <p:cxnSp>
          <p:nvCxnSpPr>
            <p:cNvPr id="43" name="Shape 241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" name="Shape 242"/>
            <p:cNvSpPr txBox="1"/>
            <p:nvPr/>
          </p:nvSpPr>
          <p:spPr>
            <a:xfrm>
              <a:off x="2209800" y="1494375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5" name="Shape 243"/>
          <p:cNvGrpSpPr/>
          <p:nvPr/>
        </p:nvGrpSpPr>
        <p:grpSpPr>
          <a:xfrm>
            <a:off x="4375217" y="1467476"/>
            <a:ext cx="1146841" cy="378833"/>
            <a:chOff x="3505200" y="1581200"/>
            <a:chExt cx="1524000" cy="378833"/>
          </a:xfrm>
        </p:grpSpPr>
        <p:cxnSp>
          <p:nvCxnSpPr>
            <p:cNvPr id="46" name="Shape 244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7" name="Shape 245"/>
            <p:cNvSpPr txBox="1"/>
            <p:nvPr/>
          </p:nvSpPr>
          <p:spPr>
            <a:xfrm>
              <a:off x="3505203" y="1581200"/>
              <a:ext cx="1471798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ST</a:t>
              </a:r>
            </a:p>
          </p:txBody>
        </p:sp>
      </p:grpSp>
      <p:grpSp>
        <p:nvGrpSpPr>
          <p:cNvPr id="48" name="Shape 246"/>
          <p:cNvGrpSpPr/>
          <p:nvPr/>
        </p:nvGrpSpPr>
        <p:grpSpPr>
          <a:xfrm>
            <a:off x="4375217" y="1860101"/>
            <a:ext cx="1146842" cy="369325"/>
            <a:chOff x="3505199" y="1973825"/>
            <a:chExt cx="1524002" cy="369325"/>
          </a:xfrm>
        </p:grpSpPr>
        <p:cxnSp>
          <p:nvCxnSpPr>
            <p:cNvPr id="49" name="Shape 247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0" name="Shape 248"/>
            <p:cNvSpPr txBox="1"/>
            <p:nvPr/>
          </p:nvSpPr>
          <p:spPr>
            <a:xfrm>
              <a:off x="3696042" y="1973825"/>
              <a:ext cx="1274684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=3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Shape 249"/>
          <p:cNvGrpSpPr/>
          <p:nvPr/>
        </p:nvGrpSpPr>
        <p:grpSpPr>
          <a:xfrm>
            <a:off x="1497820" y="2147318"/>
            <a:ext cx="2877397" cy="369325"/>
            <a:chOff x="1981199" y="2202425"/>
            <a:chExt cx="1524002" cy="369325"/>
          </a:xfrm>
        </p:grpSpPr>
        <p:cxnSp>
          <p:nvCxnSpPr>
            <p:cNvPr id="52" name="Shape 250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3" name="Shape 251"/>
            <p:cNvSpPr txBox="1"/>
            <p:nvPr/>
          </p:nvSpPr>
          <p:spPr>
            <a:xfrm>
              <a:off x="2151125" y="2202425"/>
              <a:ext cx="12191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=3)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Shape 263"/>
          <p:cNvGrpSpPr/>
          <p:nvPr/>
        </p:nvGrpSpPr>
        <p:grpSpPr>
          <a:xfrm>
            <a:off x="305453" y="2458026"/>
            <a:ext cx="1447800" cy="381000"/>
            <a:chOff x="769875" y="2571750"/>
            <a:chExt cx="1447800" cy="381000"/>
          </a:xfrm>
        </p:grpSpPr>
        <p:cxnSp>
          <p:nvCxnSpPr>
            <p:cNvPr id="55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6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89988" y="3130586"/>
            <a:ext cx="5338826" cy="387607"/>
            <a:chOff x="1981201" y="3377675"/>
            <a:chExt cx="4724397" cy="387607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76528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3567633" y="3377675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Read(k1)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=3)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grpSp>
        <p:nvGrpSpPr>
          <p:cNvPr id="68" name="Shape 260"/>
          <p:cNvGrpSpPr/>
          <p:nvPr/>
        </p:nvGrpSpPr>
        <p:grpSpPr>
          <a:xfrm>
            <a:off x="258407" y="2945936"/>
            <a:ext cx="3330900" cy="369300"/>
            <a:chOff x="749620" y="3193025"/>
            <a:chExt cx="3330900" cy="369300"/>
          </a:xfrm>
        </p:grpSpPr>
        <p:cxnSp>
          <p:nvCxnSpPr>
            <p:cNvPr id="69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0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TX 3 Read(k1)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62" name="Shape 252"/>
          <p:cNvGrpSpPr/>
          <p:nvPr/>
        </p:nvGrpSpPr>
        <p:grpSpPr>
          <a:xfrm>
            <a:off x="1489987" y="3570392"/>
            <a:ext cx="5338826" cy="369300"/>
            <a:chOff x="1981201" y="3499886"/>
            <a:chExt cx="4724397" cy="369300"/>
          </a:xfrm>
        </p:grpSpPr>
        <p:cxnSp>
          <p:nvCxnSpPr>
            <p:cNvPr id="71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634147" y="3540341"/>
            <a:ext cx="130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 (k1, v1, 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49116" y="4810603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5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3524" y="436875"/>
            <a:ext cx="6839100" cy="81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/>
              <a:t>Outline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579377" y="1249275"/>
            <a:ext cx="4098000" cy="324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/>
              <a:t>Background</a:t>
            </a:r>
          </a:p>
          <a:p>
            <a:pPr marL="233362" indent="-258762">
              <a:buSzPct val="100000"/>
            </a:pPr>
            <a:r>
              <a:rPr lang="en-US" sz="2400" dirty="0"/>
              <a:t>Basic Concepts</a:t>
            </a:r>
          </a:p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 smtClean="0"/>
              <a:t>Use </a:t>
            </a:r>
            <a:r>
              <a:rPr lang="en-US" sz="2400" dirty="0"/>
              <a:t>cases</a:t>
            </a:r>
          </a:p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 smtClean="0"/>
              <a:t>Architecture</a:t>
            </a:r>
            <a:endParaRPr lang="en-US" sz="2400" dirty="0"/>
          </a:p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/>
              <a:t>Transaction Management</a:t>
            </a:r>
          </a:p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/>
              <a:t>High Availability</a:t>
            </a:r>
          </a:p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/>
              <a:t>Performance</a:t>
            </a:r>
          </a:p>
          <a:p>
            <a:pPr marL="233362" marR="0" lvl="0" indent="-258762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Wingdings"/>
              <a:buChar char="§"/>
            </a:pPr>
            <a:r>
              <a:rPr lang="en-US" sz="2400" dirty="0" smtClean="0"/>
              <a:t>Summary</a:t>
            </a:r>
            <a:endParaRPr lang="en-US" sz="2400" dirty="0"/>
          </a:p>
        </p:txBody>
      </p:sp>
      <p:pic>
        <p:nvPicPr>
          <p:cNvPr id="6" name="Picture 5" descr="omid_logo_cropped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00" y="364307"/>
            <a:ext cx="1896525" cy="88496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/>
              <a:t>F</a:t>
            </a:r>
            <a:r>
              <a:rPr lang="en-US" sz="2800" dirty="0" smtClean="0"/>
              <a:t>ailing Scenario</a:t>
            </a:r>
            <a:r>
              <a:rPr lang="he-IL" sz="2800" dirty="0" smtClean="0"/>
              <a:t> 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97822" y="980834"/>
            <a:ext cx="6854992" cy="369300"/>
            <a:chOff x="1981201" y="3499886"/>
            <a:chExt cx="4724397" cy="369300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3058992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   Return TX 1 CT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62" name="Shape 252"/>
          <p:cNvGrpSpPr/>
          <p:nvPr/>
        </p:nvGrpSpPr>
        <p:grpSpPr>
          <a:xfrm>
            <a:off x="1489986" y="1350134"/>
            <a:ext cx="6862827" cy="369300"/>
            <a:chOff x="1981201" y="3499886"/>
            <a:chExt cx="4724397" cy="369300"/>
          </a:xfrm>
        </p:grpSpPr>
        <p:cxnSp>
          <p:nvCxnSpPr>
            <p:cNvPr id="71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765618" y="1346212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! exist</a:t>
            </a:r>
            <a:endParaRPr lang="en-US" sz="1800" b="1" dirty="0"/>
          </a:p>
        </p:txBody>
      </p:sp>
      <p:grpSp>
        <p:nvGrpSpPr>
          <p:cNvPr id="59" name="Shape 263"/>
          <p:cNvGrpSpPr/>
          <p:nvPr/>
        </p:nvGrpSpPr>
        <p:grpSpPr>
          <a:xfrm>
            <a:off x="305453" y="1715544"/>
            <a:ext cx="1447800" cy="381000"/>
            <a:chOff x="769875" y="2571750"/>
            <a:chExt cx="1447800" cy="381000"/>
          </a:xfrm>
        </p:grpSpPr>
        <p:cxnSp>
          <p:nvCxnSpPr>
            <p:cNvPr id="60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1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! exist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Shape 252"/>
          <p:cNvGrpSpPr/>
          <p:nvPr/>
        </p:nvGrpSpPr>
        <p:grpSpPr>
          <a:xfrm>
            <a:off x="1496501" y="2317460"/>
            <a:ext cx="5338826" cy="369300"/>
            <a:chOff x="1981201" y="3339596"/>
            <a:chExt cx="4724397" cy="369300"/>
          </a:xfrm>
        </p:grpSpPr>
        <p:cxnSp>
          <p:nvCxnSpPr>
            <p:cNvPr id="75" name="Shape 253"/>
            <p:cNvCxnSpPr/>
            <p:nvPr/>
          </p:nvCxnSpPr>
          <p:spPr>
            <a:xfrm>
              <a:off x="1981201" y="3697467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6" name="Shape 254"/>
            <p:cNvSpPr txBox="1"/>
            <p:nvPr/>
          </p:nvSpPr>
          <p:spPr>
            <a:xfrm>
              <a:off x="2901550" y="333959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         Read(k2)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=3)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grpSp>
        <p:nvGrpSpPr>
          <p:cNvPr id="77" name="Shape 252"/>
          <p:cNvGrpSpPr/>
          <p:nvPr/>
        </p:nvGrpSpPr>
        <p:grpSpPr>
          <a:xfrm>
            <a:off x="1496500" y="2684375"/>
            <a:ext cx="5338826" cy="369300"/>
            <a:chOff x="1981201" y="3499886"/>
            <a:chExt cx="4724397" cy="369300"/>
          </a:xfrm>
        </p:grpSpPr>
        <p:cxnSp>
          <p:nvCxnSpPr>
            <p:cNvPr id="78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9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468040" y="2654324"/>
            <a:ext cx="130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 (</a:t>
            </a:r>
            <a:r>
              <a:rPr lang="en-US" sz="1800" b="1" dirty="0" smtClean="0"/>
              <a:t>k2, v2, </a:t>
            </a:r>
            <a:r>
              <a:rPr lang="en-US" sz="1800" b="1" dirty="0"/>
              <a:t>1)</a:t>
            </a:r>
          </a:p>
        </p:txBody>
      </p:sp>
      <p:grpSp>
        <p:nvGrpSpPr>
          <p:cNvPr id="83" name="Shape 260"/>
          <p:cNvGrpSpPr/>
          <p:nvPr/>
        </p:nvGrpSpPr>
        <p:grpSpPr>
          <a:xfrm>
            <a:off x="276666" y="2117424"/>
            <a:ext cx="3330900" cy="369300"/>
            <a:chOff x="749620" y="3193025"/>
            <a:chExt cx="3330900" cy="369300"/>
          </a:xfrm>
        </p:grpSpPr>
        <p:cxnSp>
          <p:nvCxnSpPr>
            <p:cNvPr id="84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85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TX 3 Read(k2)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49116" y="4758499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87" name="Shape 252"/>
          <p:cNvGrpSpPr/>
          <p:nvPr/>
        </p:nvGrpSpPr>
        <p:grpSpPr>
          <a:xfrm>
            <a:off x="1475929" y="3391115"/>
            <a:ext cx="6862827" cy="369300"/>
            <a:chOff x="1981201" y="3499886"/>
            <a:chExt cx="4724397" cy="369300"/>
          </a:xfrm>
        </p:grpSpPr>
        <p:cxnSp>
          <p:nvCxnSpPr>
            <p:cNvPr id="88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89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3733608" y="3397864"/>
            <a:ext cx="8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CT = 2</a:t>
            </a:r>
            <a:endParaRPr lang="en-US" sz="1800" b="1" dirty="0"/>
          </a:p>
        </p:txBody>
      </p:sp>
      <p:grpSp>
        <p:nvGrpSpPr>
          <p:cNvPr id="91" name="Shape 252"/>
          <p:cNvGrpSpPr/>
          <p:nvPr/>
        </p:nvGrpSpPr>
        <p:grpSpPr>
          <a:xfrm>
            <a:off x="1489986" y="3038026"/>
            <a:ext cx="6854992" cy="369300"/>
            <a:chOff x="1981201" y="3499886"/>
            <a:chExt cx="4724397" cy="369300"/>
          </a:xfrm>
        </p:grpSpPr>
        <p:cxnSp>
          <p:nvCxnSpPr>
            <p:cNvPr id="92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93" name="Shape 254"/>
            <p:cNvSpPr txBox="1"/>
            <p:nvPr/>
          </p:nvSpPr>
          <p:spPr>
            <a:xfrm>
              <a:off x="3024771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   Return TX </a:t>
              </a:r>
              <a:r>
                <a:rPr lang="en-US" sz="1800" b="1" dirty="0"/>
                <a:t>1 CT</a:t>
              </a:r>
            </a:p>
          </p:txBody>
        </p:sp>
      </p:grpSp>
      <p:grpSp>
        <p:nvGrpSpPr>
          <p:cNvPr id="94" name="Shape 263"/>
          <p:cNvGrpSpPr/>
          <p:nvPr/>
        </p:nvGrpSpPr>
        <p:grpSpPr>
          <a:xfrm>
            <a:off x="287337" y="3626489"/>
            <a:ext cx="1447800" cy="381000"/>
            <a:chOff x="769875" y="2571750"/>
            <a:chExt cx="1447800" cy="381000"/>
          </a:xfrm>
        </p:grpSpPr>
        <p:cxnSp>
          <p:nvCxnSpPr>
            <p:cNvPr id="95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96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3"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v2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011965" y="4656714"/>
            <a:ext cx="65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(1, 2)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7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2" grpId="0"/>
      <p:bldP spid="80" grpId="0"/>
      <p:bldP spid="90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341"/>
          <p:cNvSpPr/>
          <p:nvPr/>
        </p:nvSpPr>
        <p:spPr>
          <a:xfrm>
            <a:off x="1688763" y="4288575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27" name="Shape 340"/>
          <p:cNvSpPr/>
          <p:nvPr/>
        </p:nvSpPr>
        <p:spPr>
          <a:xfrm>
            <a:off x="1218963" y="2583437"/>
            <a:ext cx="2522100" cy="106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S</a:t>
            </a:r>
            <a:r>
              <a:rPr lang="en-US">
                <a:solidFill>
                  <a:schemeClr val="lt1"/>
                </a:solidFill>
              </a:rPr>
              <a:t>tatus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336" name="Shape 336"/>
          <p:cNvSpPr/>
          <p:nvPr/>
        </p:nvSpPr>
        <p:spPr>
          <a:xfrm>
            <a:off x="1446422" y="917100"/>
            <a:ext cx="2323075" cy="1278400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Transactional App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dirty="0"/>
              <a:t>High Availability</a:t>
            </a:r>
          </a:p>
        </p:txBody>
      </p:sp>
      <p:sp>
        <p:nvSpPr>
          <p:cNvPr id="338" name="Shape 338"/>
          <p:cNvSpPr/>
          <p:nvPr/>
        </p:nvSpPr>
        <p:spPr>
          <a:xfrm>
            <a:off x="5904035" y="723825"/>
            <a:ext cx="3125100" cy="40329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HBase</a:t>
            </a:r>
          </a:p>
        </p:txBody>
      </p:sp>
      <p:sp>
        <p:nvSpPr>
          <p:cNvPr id="339" name="Shape 339"/>
          <p:cNvSpPr/>
          <p:nvPr/>
        </p:nvSpPr>
        <p:spPr>
          <a:xfrm>
            <a:off x="1807864" y="1433550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40" name="Shape 340"/>
          <p:cNvSpPr/>
          <p:nvPr/>
        </p:nvSpPr>
        <p:spPr>
          <a:xfrm>
            <a:off x="1346910" y="2772840"/>
            <a:ext cx="2522100" cy="106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Transaction S</a:t>
            </a:r>
            <a:r>
              <a:rPr lang="en-US">
                <a:solidFill>
                  <a:schemeClr val="lt1"/>
                </a:solidFill>
              </a:rPr>
              <a:t>tatus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sp>
        <p:nvSpPr>
          <p:cNvPr id="341" name="Shape 341"/>
          <p:cNvSpPr/>
          <p:nvPr/>
        </p:nvSpPr>
        <p:spPr>
          <a:xfrm>
            <a:off x="1805690" y="4440975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</p:txBody>
      </p:sp>
      <p:cxnSp>
        <p:nvCxnSpPr>
          <p:cNvPr id="342" name="Shape 342"/>
          <p:cNvCxnSpPr>
            <a:stCxn id="341" idx="0"/>
            <a:endCxn id="340" idx="2"/>
          </p:cNvCxnSpPr>
          <p:nvPr/>
        </p:nvCxnSpPr>
        <p:spPr>
          <a:xfrm flipV="1">
            <a:off x="2605790" y="3834540"/>
            <a:ext cx="2170" cy="60643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3" name="Shape 343"/>
          <p:cNvSpPr txBox="1"/>
          <p:nvPr/>
        </p:nvSpPr>
        <p:spPr>
          <a:xfrm>
            <a:off x="2708447" y="3881175"/>
            <a:ext cx="18645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Start/Commit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</a:p>
        </p:txBody>
      </p:sp>
      <p:cxnSp>
        <p:nvCxnSpPr>
          <p:cNvPr id="344" name="Shape 344"/>
          <p:cNvCxnSpPr>
            <a:stCxn id="339" idx="2"/>
            <a:endCxn id="340" idx="0"/>
          </p:cNvCxnSpPr>
          <p:nvPr/>
        </p:nvCxnSpPr>
        <p:spPr>
          <a:xfrm flipH="1">
            <a:off x="2607960" y="2043150"/>
            <a:ext cx="4" cy="7296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5" name="Shape 345"/>
          <p:cNvSpPr txBox="1"/>
          <p:nvPr/>
        </p:nvSpPr>
        <p:spPr>
          <a:xfrm>
            <a:off x="2607960" y="2275834"/>
            <a:ext cx="1844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Start/Commit TXs</a:t>
            </a:r>
          </a:p>
        </p:txBody>
      </p:sp>
      <p:cxnSp>
        <p:nvCxnSpPr>
          <p:cNvPr id="347" name="Shape 347"/>
          <p:cNvCxnSpPr>
            <a:stCxn id="340" idx="3"/>
            <a:endCxn id="348" idx="1"/>
          </p:cNvCxnSpPr>
          <p:nvPr/>
        </p:nvCxnSpPr>
        <p:spPr>
          <a:xfrm>
            <a:off x="3869010" y="3303690"/>
            <a:ext cx="2873673" cy="30733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8" name="Shape 348"/>
          <p:cNvSpPr/>
          <p:nvPr/>
        </p:nvSpPr>
        <p:spPr>
          <a:xfrm>
            <a:off x="6742683" y="3344325"/>
            <a:ext cx="1447799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 Table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6742760" y="4019550"/>
            <a:ext cx="14478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Compactor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458647" y="1550733"/>
            <a:ext cx="1076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R/W data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847723" y="843583"/>
            <a:ext cx="1181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</a:p>
        </p:txBody>
      </p:sp>
      <p:cxnSp>
        <p:nvCxnSpPr>
          <p:cNvPr id="353" name="Shape 353"/>
          <p:cNvCxnSpPr>
            <a:stCxn id="339" idx="3"/>
            <a:endCxn id="354" idx="1"/>
          </p:cNvCxnSpPr>
          <p:nvPr/>
        </p:nvCxnSpPr>
        <p:spPr>
          <a:xfrm>
            <a:off x="3408064" y="1738350"/>
            <a:ext cx="2872500" cy="31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4" name="Shape 354"/>
          <p:cNvSpPr/>
          <p:nvPr/>
        </p:nvSpPr>
        <p:spPr>
          <a:xfrm>
            <a:off x="6280697" y="16018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5" name="Shape 355"/>
          <p:cNvSpPr/>
          <p:nvPr/>
        </p:nvSpPr>
        <p:spPr>
          <a:xfrm>
            <a:off x="7479171" y="1773737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6897" y="16780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7" name="Shape 357"/>
          <p:cNvSpPr/>
          <p:nvPr/>
        </p:nvSpPr>
        <p:spPr>
          <a:xfrm>
            <a:off x="6433097" y="1754212"/>
            <a:ext cx="2219525" cy="905425"/>
          </a:xfrm>
          <a:prstGeom prst="flowChartProcess">
            <a:avLst/>
          </a:prstGeom>
          <a:solidFill>
            <a:srgbClr val="3C78D8"/>
          </a:solidFill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 Table</a:t>
            </a:r>
          </a:p>
        </p:txBody>
      </p:sp>
      <p:sp>
        <p:nvSpPr>
          <p:cNvPr id="358" name="Shape 358"/>
          <p:cNvSpPr/>
          <p:nvPr/>
        </p:nvSpPr>
        <p:spPr>
          <a:xfrm>
            <a:off x="7467502" y="1938750"/>
            <a:ext cx="1058400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</a:p>
        </p:txBody>
      </p:sp>
      <p:cxnSp>
        <p:nvCxnSpPr>
          <p:cNvPr id="359" name="Shape 359"/>
          <p:cNvCxnSpPr>
            <a:stCxn id="358" idx="0"/>
            <a:endCxn id="358" idx="3"/>
          </p:cNvCxnSpPr>
          <p:nvPr/>
        </p:nvCxnSpPr>
        <p:spPr>
          <a:xfrm rot="-5400000" flipH="1">
            <a:off x="8127952" y="1807500"/>
            <a:ext cx="266700" cy="529200"/>
          </a:xfrm>
          <a:prstGeom prst="curvedConnector4">
            <a:avLst>
              <a:gd name="adj1" fmla="val -223097"/>
              <a:gd name="adj2" fmla="val 18227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Shape 339"/>
          <p:cNvSpPr/>
          <p:nvPr/>
        </p:nvSpPr>
        <p:spPr>
          <a:xfrm>
            <a:off x="42838" y="1977853"/>
            <a:ext cx="1011299" cy="74749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Recovery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</a:rPr>
              <a:t>State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Shape 344"/>
          <p:cNvCxnSpPr>
            <a:stCxn id="339" idx="1"/>
            <a:endCxn id="29" idx="0"/>
          </p:cNvCxnSpPr>
          <p:nvPr/>
        </p:nvCxnSpPr>
        <p:spPr>
          <a:xfrm flipH="1">
            <a:off x="548488" y="1738350"/>
            <a:ext cx="1259376" cy="23950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Shape 344"/>
          <p:cNvCxnSpPr>
            <a:stCxn id="27" idx="1"/>
            <a:endCxn id="29" idx="2"/>
          </p:cNvCxnSpPr>
          <p:nvPr/>
        </p:nvCxnSpPr>
        <p:spPr>
          <a:xfrm flipH="1" flipV="1">
            <a:off x="548488" y="2725350"/>
            <a:ext cx="670475" cy="3889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" name="Shape 344"/>
          <p:cNvCxnSpPr>
            <a:stCxn id="340" idx="1"/>
            <a:endCxn id="29" idx="2"/>
          </p:cNvCxnSpPr>
          <p:nvPr/>
        </p:nvCxnSpPr>
        <p:spPr>
          <a:xfrm flipH="1" flipV="1">
            <a:off x="548488" y="2725350"/>
            <a:ext cx="798422" cy="5783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4" name="Shape 344"/>
          <p:cNvCxnSpPr>
            <a:stCxn id="28" idx="1"/>
            <a:endCxn id="29" idx="2"/>
          </p:cNvCxnSpPr>
          <p:nvPr/>
        </p:nvCxnSpPr>
        <p:spPr>
          <a:xfrm flipH="1" flipV="1">
            <a:off x="548488" y="2725350"/>
            <a:ext cx="1140275" cy="18680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Shape 344"/>
          <p:cNvCxnSpPr>
            <a:endCxn id="29" idx="2"/>
          </p:cNvCxnSpPr>
          <p:nvPr/>
        </p:nvCxnSpPr>
        <p:spPr>
          <a:xfrm flipH="1" flipV="1">
            <a:off x="548488" y="2725350"/>
            <a:ext cx="1279366" cy="17838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" name="Picture 1" descr="lock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47" y="3086859"/>
            <a:ext cx="558278" cy="55827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6" name="Shape 366"/>
          <p:cNvSpPr/>
          <p:nvPr/>
        </p:nvSpPr>
        <p:spPr>
          <a:xfrm>
            <a:off x="2412222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P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021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" name="Shape 256"/>
          <p:cNvGrpSpPr/>
          <p:nvPr/>
        </p:nvGrpSpPr>
        <p:grpSpPr>
          <a:xfrm>
            <a:off x="287724" y="1152101"/>
            <a:ext cx="1219576" cy="369300"/>
            <a:chOff x="685800" y="1265825"/>
            <a:chExt cx="1219576" cy="369300"/>
          </a:xfrm>
        </p:grpSpPr>
        <p:cxnSp>
          <p:nvCxnSpPr>
            <p:cNvPr id="25" name="Shape 257"/>
            <p:cNvCxnSpPr/>
            <p:nvPr/>
          </p:nvCxnSpPr>
          <p:spPr>
            <a:xfrm>
              <a:off x="762376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" name="Shape 258"/>
            <p:cNvSpPr txBox="1"/>
            <p:nvPr/>
          </p:nvSpPr>
          <p:spPr>
            <a:xfrm>
              <a:off x="685800" y="1265825"/>
              <a:ext cx="12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2" name="Shape 240"/>
          <p:cNvGrpSpPr/>
          <p:nvPr/>
        </p:nvGrpSpPr>
        <p:grpSpPr>
          <a:xfrm>
            <a:off x="1497822" y="1380651"/>
            <a:ext cx="1524000" cy="369300"/>
            <a:chOff x="1981200" y="1494375"/>
            <a:chExt cx="1524000" cy="369300"/>
          </a:xfrm>
        </p:grpSpPr>
        <p:cxnSp>
          <p:nvCxnSpPr>
            <p:cNvPr id="43" name="Shape 241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" name="Shape 242"/>
            <p:cNvSpPr txBox="1"/>
            <p:nvPr/>
          </p:nvSpPr>
          <p:spPr>
            <a:xfrm>
              <a:off x="2209800" y="1494375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5" name="Shape 243"/>
          <p:cNvGrpSpPr/>
          <p:nvPr/>
        </p:nvGrpSpPr>
        <p:grpSpPr>
          <a:xfrm>
            <a:off x="3021822" y="1473748"/>
            <a:ext cx="2500237" cy="372561"/>
            <a:chOff x="3505200" y="1587472"/>
            <a:chExt cx="1524000" cy="372561"/>
          </a:xfrm>
        </p:grpSpPr>
        <p:cxnSp>
          <p:nvCxnSpPr>
            <p:cNvPr id="46" name="Shape 244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7" name="Shape 245"/>
            <p:cNvSpPr txBox="1"/>
            <p:nvPr/>
          </p:nvSpPr>
          <p:spPr>
            <a:xfrm>
              <a:off x="3958575" y="1587472"/>
              <a:ext cx="649023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ST</a:t>
              </a:r>
            </a:p>
          </p:txBody>
        </p:sp>
      </p:grpSp>
      <p:grpSp>
        <p:nvGrpSpPr>
          <p:cNvPr id="48" name="Shape 246"/>
          <p:cNvGrpSpPr/>
          <p:nvPr/>
        </p:nvGrpSpPr>
        <p:grpSpPr>
          <a:xfrm>
            <a:off x="3021821" y="1860101"/>
            <a:ext cx="2500238" cy="369325"/>
            <a:chOff x="3505199" y="1973825"/>
            <a:chExt cx="1524002" cy="369325"/>
          </a:xfrm>
        </p:grpSpPr>
        <p:cxnSp>
          <p:nvCxnSpPr>
            <p:cNvPr id="49" name="Shape 247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0" name="Shape 248"/>
            <p:cNvSpPr txBox="1"/>
            <p:nvPr/>
          </p:nvSpPr>
          <p:spPr>
            <a:xfrm>
              <a:off x="4026503" y="1973825"/>
              <a:ext cx="479535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ST=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Shape 249"/>
          <p:cNvGrpSpPr/>
          <p:nvPr/>
        </p:nvGrpSpPr>
        <p:grpSpPr>
          <a:xfrm>
            <a:off x="1436410" y="2088701"/>
            <a:ext cx="1657757" cy="369325"/>
            <a:chOff x="1919788" y="2202425"/>
            <a:chExt cx="1657757" cy="369325"/>
          </a:xfrm>
        </p:grpSpPr>
        <p:cxnSp>
          <p:nvCxnSpPr>
            <p:cNvPr id="52" name="Shape 250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3" name="Shape 251"/>
            <p:cNvSpPr txBox="1"/>
            <p:nvPr/>
          </p:nvSpPr>
          <p:spPr>
            <a:xfrm>
              <a:off x="1919788" y="2202425"/>
              <a:ext cx="1657757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TX(ST=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1,E=1)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Shape 263"/>
          <p:cNvGrpSpPr/>
          <p:nvPr/>
        </p:nvGrpSpPr>
        <p:grpSpPr>
          <a:xfrm>
            <a:off x="305453" y="2458026"/>
            <a:ext cx="1447800" cy="381000"/>
            <a:chOff x="769875" y="2571750"/>
            <a:chExt cx="1447800" cy="381000"/>
          </a:xfrm>
        </p:grpSpPr>
        <p:cxnSp>
          <p:nvCxnSpPr>
            <p:cNvPr id="55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6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1, 1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89988" y="3209981"/>
            <a:ext cx="5338826" cy="369862"/>
            <a:chOff x="1981201" y="3457070"/>
            <a:chExt cx="4724397" cy="369862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3265336" y="3457070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/>
                <a:t>Write(k1, v1</a:t>
              </a:r>
              <a:r>
                <a:rPr lang="en-US" sz="1800" b="1" dirty="0" smtClean="0"/>
                <a:t>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ST=1)</a:t>
              </a:r>
            </a:p>
          </p:txBody>
        </p:sp>
      </p:grpSp>
      <p:grpSp>
        <p:nvGrpSpPr>
          <p:cNvPr id="68" name="Shape 260"/>
          <p:cNvGrpSpPr/>
          <p:nvPr/>
        </p:nvGrpSpPr>
        <p:grpSpPr>
          <a:xfrm>
            <a:off x="258407" y="2945936"/>
            <a:ext cx="3330900" cy="369300"/>
            <a:chOff x="749620" y="3193025"/>
            <a:chExt cx="3330900" cy="369300"/>
          </a:xfrm>
        </p:grpSpPr>
        <p:cxnSp>
          <p:nvCxnSpPr>
            <p:cNvPr id="69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0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TX 1 W</a:t>
              </a:r>
              <a:r>
                <a:rPr lang="en-US" sz="1800" b="1" dirty="0" smtClean="0"/>
                <a:t>rite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(k1, v1)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6" name="Shape 366"/>
          <p:cNvSpPr/>
          <p:nvPr/>
        </p:nvSpPr>
        <p:spPr>
          <a:xfrm>
            <a:off x="2412222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P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021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89988" y="1310012"/>
            <a:ext cx="5338826" cy="369300"/>
            <a:chOff x="1981201" y="3499886"/>
            <a:chExt cx="4724397" cy="369300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600" b="1" dirty="0"/>
                <a:t>Write(</a:t>
              </a:r>
              <a:r>
                <a:rPr lang="en-US" sz="1600" b="1" dirty="0" smtClean="0"/>
                <a:t>k</a:t>
              </a:r>
              <a:r>
                <a:rPr lang="en-US" sz="1100" b="1" dirty="0" smtClean="0"/>
                <a:t>2</a:t>
              </a:r>
              <a:r>
                <a:rPr lang="en-US" sz="1600" b="1" dirty="0" smtClean="0"/>
                <a:t>, v</a:t>
              </a:r>
              <a:r>
                <a:rPr lang="en-US" sz="1100" b="1" dirty="0" smtClean="0"/>
                <a:t>2</a:t>
              </a:r>
              <a:r>
                <a:rPr lang="en-US" sz="1600" b="1" dirty="0" smtClean="0"/>
                <a:t>) 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sym typeface="Arial"/>
                </a:rPr>
                <a:t>ST=1)</a:t>
              </a:r>
            </a:p>
          </p:txBody>
        </p:sp>
      </p:grpSp>
      <p:grpSp>
        <p:nvGrpSpPr>
          <p:cNvPr id="68" name="Shape 260"/>
          <p:cNvGrpSpPr/>
          <p:nvPr/>
        </p:nvGrpSpPr>
        <p:grpSpPr>
          <a:xfrm>
            <a:off x="258407" y="1003151"/>
            <a:ext cx="3330900" cy="369300"/>
            <a:chOff x="749620" y="3193025"/>
            <a:chExt cx="3330900" cy="369300"/>
          </a:xfrm>
        </p:grpSpPr>
        <p:cxnSp>
          <p:nvCxnSpPr>
            <p:cNvPr id="69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0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600" b="1" i="0" u="none" strike="noStrike" cap="none" dirty="0" smtClean="0">
                  <a:solidFill>
                    <a:srgbClr val="000000"/>
                  </a:solidFill>
                  <a:sym typeface="Arial"/>
                </a:rPr>
                <a:t>W</a:t>
              </a:r>
              <a:r>
                <a:rPr lang="en-US" sz="1600" b="1" dirty="0" smtClean="0"/>
                <a:t>rite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(k</a:t>
              </a:r>
              <a:r>
                <a:rPr lang="en-US" sz="1100" b="1" i="0" u="none" strike="noStrike" cap="none" dirty="0" smtClean="0">
                  <a:solidFill>
                    <a:srgbClr val="000000"/>
                  </a:solidFill>
                  <a:sym typeface="Arial"/>
                </a:rPr>
                <a:t>2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sym typeface="Arial"/>
                </a:rPr>
                <a:t>, v</a:t>
              </a:r>
              <a:r>
                <a:rPr lang="en-US" sz="1100" b="1" i="0" u="none" strike="noStrike" cap="none" dirty="0" smtClean="0">
                  <a:solidFill>
                    <a:srgbClr val="000000"/>
                  </a:solidFill>
                  <a:sym typeface="Arial"/>
                </a:rPr>
                <a:t>2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sym typeface="Arial"/>
                </a:rPr>
                <a:t>)</a:t>
              </a:r>
              <a:endParaRPr lang="en-US" sz="16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349116" y="4810603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cxnSp>
        <p:nvCxnSpPr>
          <p:cNvPr id="60" name="Shape 286"/>
          <p:cNvCxnSpPr/>
          <p:nvPr/>
        </p:nvCxnSpPr>
        <p:spPr>
          <a:xfrm>
            <a:off x="1487922" y="2641969"/>
            <a:ext cx="152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1" name="Shape 287"/>
          <p:cNvSpPr txBox="1"/>
          <p:nvPr/>
        </p:nvSpPr>
        <p:spPr>
          <a:xfrm>
            <a:off x="1248733" y="2260969"/>
            <a:ext cx="2562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 1{k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lang="en-US"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298"/>
          <p:cNvGrpSpPr/>
          <p:nvPr/>
        </p:nvGrpSpPr>
        <p:grpSpPr>
          <a:xfrm>
            <a:off x="305928" y="1760994"/>
            <a:ext cx="1524000" cy="347626"/>
            <a:chOff x="789728" y="1233575"/>
            <a:chExt cx="1524000" cy="347626"/>
          </a:xfrm>
        </p:grpSpPr>
        <p:cxnSp>
          <p:nvCxnSpPr>
            <p:cNvPr id="72" name="Shape 299"/>
            <p:cNvCxnSpPr/>
            <p:nvPr/>
          </p:nvCxnSpPr>
          <p:spPr>
            <a:xfrm>
              <a:off x="838200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300"/>
            <p:cNvSpPr txBox="1"/>
            <p:nvPr/>
          </p:nvSpPr>
          <p:spPr>
            <a:xfrm>
              <a:off x="789728" y="1233575"/>
              <a:ext cx="15240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 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1</a:t>
              </a:r>
              <a:endPara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Shape 288"/>
          <p:cNvGrpSpPr/>
          <p:nvPr/>
        </p:nvGrpSpPr>
        <p:grpSpPr>
          <a:xfrm>
            <a:off x="3021821" y="2630269"/>
            <a:ext cx="2573557" cy="378831"/>
            <a:chOff x="3505200" y="1581201"/>
            <a:chExt cx="1589400" cy="378831"/>
          </a:xfrm>
        </p:grpSpPr>
        <p:cxnSp>
          <p:nvCxnSpPr>
            <p:cNvPr id="75" name="Shape 289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6" name="Shape 290"/>
            <p:cNvSpPr txBox="1"/>
            <p:nvPr/>
          </p:nvSpPr>
          <p:spPr>
            <a:xfrm>
              <a:off x="3810000" y="1581201"/>
              <a:ext cx="128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CT</a:t>
              </a:r>
            </a:p>
          </p:txBody>
        </p:sp>
      </p:grpSp>
      <p:grpSp>
        <p:nvGrpSpPr>
          <p:cNvPr id="77" name="Shape 291"/>
          <p:cNvGrpSpPr/>
          <p:nvPr/>
        </p:nvGrpSpPr>
        <p:grpSpPr>
          <a:xfrm>
            <a:off x="3021822" y="3016944"/>
            <a:ext cx="2487960" cy="369300"/>
            <a:chOff x="3505199" y="2014696"/>
            <a:chExt cx="1524002" cy="369300"/>
          </a:xfrm>
        </p:grpSpPr>
        <p:cxnSp>
          <p:nvCxnSpPr>
            <p:cNvPr id="78" name="Shape 292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9" name="Shape 293"/>
            <p:cNvSpPr txBox="1"/>
            <p:nvPr/>
          </p:nvSpPr>
          <p:spPr>
            <a:xfrm>
              <a:off x="3892877" y="2014696"/>
              <a:ext cx="9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CT=2</a:t>
              </a:r>
            </a:p>
          </p:txBody>
        </p:sp>
      </p:grpSp>
      <p:grpSp>
        <p:nvGrpSpPr>
          <p:cNvPr id="83" name="Shape 303"/>
          <p:cNvGrpSpPr/>
          <p:nvPr/>
        </p:nvGrpSpPr>
        <p:grpSpPr>
          <a:xfrm>
            <a:off x="3011922" y="3376536"/>
            <a:ext cx="5340892" cy="369300"/>
            <a:chOff x="1981200" y="1494373"/>
            <a:chExt cx="1524000" cy="369300"/>
          </a:xfrm>
        </p:grpSpPr>
        <p:cxnSp>
          <p:nvCxnSpPr>
            <p:cNvPr id="84" name="Shape 304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85" name="Shape 305"/>
            <p:cNvSpPr txBox="1"/>
            <p:nvPr/>
          </p:nvSpPr>
          <p:spPr>
            <a:xfrm>
              <a:off x="2288205" y="1494373"/>
              <a:ext cx="96223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Persist commit details 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TX 1</a:t>
              </a:r>
              <a:endPara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63" grpId="0" animBg="1"/>
      <p:bldP spid="64" grpId="0" animBg="1"/>
      <p:bldP spid="71" grpId="0"/>
      <p:bldP spid="59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" name="Shape 256"/>
          <p:cNvGrpSpPr/>
          <p:nvPr/>
        </p:nvGrpSpPr>
        <p:grpSpPr>
          <a:xfrm>
            <a:off x="287724" y="1152101"/>
            <a:ext cx="1219576" cy="369300"/>
            <a:chOff x="685800" y="1265825"/>
            <a:chExt cx="1219576" cy="369300"/>
          </a:xfrm>
        </p:grpSpPr>
        <p:cxnSp>
          <p:nvCxnSpPr>
            <p:cNvPr id="25" name="Shape 257"/>
            <p:cNvCxnSpPr/>
            <p:nvPr/>
          </p:nvCxnSpPr>
          <p:spPr>
            <a:xfrm>
              <a:off x="762376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6" name="Shape 258"/>
            <p:cNvSpPr txBox="1"/>
            <p:nvPr/>
          </p:nvSpPr>
          <p:spPr>
            <a:xfrm>
              <a:off x="685800" y="1265825"/>
              <a:ext cx="12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2" name="Shape 240"/>
          <p:cNvGrpSpPr/>
          <p:nvPr/>
        </p:nvGrpSpPr>
        <p:grpSpPr>
          <a:xfrm>
            <a:off x="1497822" y="1380651"/>
            <a:ext cx="2877396" cy="369300"/>
            <a:chOff x="1981200" y="1494375"/>
            <a:chExt cx="1524000" cy="369300"/>
          </a:xfrm>
        </p:grpSpPr>
        <p:cxnSp>
          <p:nvCxnSpPr>
            <p:cNvPr id="43" name="Shape 241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4" name="Shape 242"/>
            <p:cNvSpPr txBox="1"/>
            <p:nvPr/>
          </p:nvSpPr>
          <p:spPr>
            <a:xfrm>
              <a:off x="2209800" y="1494375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45" name="Shape 243"/>
          <p:cNvGrpSpPr/>
          <p:nvPr/>
        </p:nvGrpSpPr>
        <p:grpSpPr>
          <a:xfrm>
            <a:off x="4375217" y="1467476"/>
            <a:ext cx="1146841" cy="378833"/>
            <a:chOff x="3505200" y="1581200"/>
            <a:chExt cx="1524000" cy="378833"/>
          </a:xfrm>
        </p:grpSpPr>
        <p:cxnSp>
          <p:nvCxnSpPr>
            <p:cNvPr id="46" name="Shape 244"/>
            <p:cNvCxnSpPr/>
            <p:nvPr/>
          </p:nvCxnSpPr>
          <p:spPr>
            <a:xfrm>
              <a:off x="3505200" y="1960033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47" name="Shape 245"/>
            <p:cNvSpPr txBox="1"/>
            <p:nvPr/>
          </p:nvSpPr>
          <p:spPr>
            <a:xfrm>
              <a:off x="3536471" y="1581200"/>
              <a:ext cx="144052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 ST</a:t>
              </a:r>
            </a:p>
          </p:txBody>
        </p:sp>
      </p:grpSp>
      <p:grpSp>
        <p:nvGrpSpPr>
          <p:cNvPr id="48" name="Shape 246"/>
          <p:cNvGrpSpPr/>
          <p:nvPr/>
        </p:nvGrpSpPr>
        <p:grpSpPr>
          <a:xfrm>
            <a:off x="4375217" y="1912205"/>
            <a:ext cx="1146842" cy="369300"/>
            <a:chOff x="3505199" y="2025929"/>
            <a:chExt cx="1524002" cy="369300"/>
          </a:xfrm>
        </p:grpSpPr>
        <p:cxnSp>
          <p:nvCxnSpPr>
            <p:cNvPr id="49" name="Shape 247"/>
            <p:cNvCxnSpPr/>
            <p:nvPr/>
          </p:nvCxnSpPr>
          <p:spPr>
            <a:xfrm rot="10800000">
              <a:off x="3505199" y="23431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0" name="Shape 248"/>
            <p:cNvSpPr txBox="1"/>
            <p:nvPr/>
          </p:nvSpPr>
          <p:spPr>
            <a:xfrm>
              <a:off x="3662841" y="2025929"/>
              <a:ext cx="1314158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=3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Shape 249"/>
          <p:cNvGrpSpPr/>
          <p:nvPr/>
        </p:nvGrpSpPr>
        <p:grpSpPr>
          <a:xfrm>
            <a:off x="1497820" y="2147318"/>
            <a:ext cx="2877397" cy="369325"/>
            <a:chOff x="1981199" y="2202425"/>
            <a:chExt cx="1524002" cy="369325"/>
          </a:xfrm>
        </p:grpSpPr>
        <p:cxnSp>
          <p:nvCxnSpPr>
            <p:cNvPr id="52" name="Shape 250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3" name="Shape 251"/>
            <p:cNvSpPr txBox="1"/>
            <p:nvPr/>
          </p:nvSpPr>
          <p:spPr>
            <a:xfrm>
              <a:off x="2151125" y="2202425"/>
              <a:ext cx="12191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=3,E=3)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Shape 263"/>
          <p:cNvGrpSpPr/>
          <p:nvPr/>
        </p:nvGrpSpPr>
        <p:grpSpPr>
          <a:xfrm>
            <a:off x="305453" y="2458026"/>
            <a:ext cx="1447800" cy="381000"/>
            <a:chOff x="769875" y="2571750"/>
            <a:chExt cx="1447800" cy="381000"/>
          </a:xfrm>
        </p:grpSpPr>
        <p:cxnSp>
          <p:nvCxnSpPr>
            <p:cNvPr id="55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6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3,3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89988" y="3209009"/>
            <a:ext cx="5338826" cy="370834"/>
            <a:chOff x="1981201" y="3456098"/>
            <a:chExt cx="4724397" cy="370834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3153451" y="3456098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Read(k1)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=3)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grpSp>
        <p:nvGrpSpPr>
          <p:cNvPr id="68" name="Shape 260"/>
          <p:cNvGrpSpPr/>
          <p:nvPr/>
        </p:nvGrpSpPr>
        <p:grpSpPr>
          <a:xfrm>
            <a:off x="258407" y="2945936"/>
            <a:ext cx="3330900" cy="369300"/>
            <a:chOff x="749620" y="3193025"/>
            <a:chExt cx="3330900" cy="369300"/>
          </a:xfrm>
        </p:grpSpPr>
        <p:cxnSp>
          <p:nvCxnSpPr>
            <p:cNvPr id="69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0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dirty="0" smtClean="0"/>
                <a:t>TX 3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Read(k1)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62" name="Shape 252"/>
          <p:cNvGrpSpPr/>
          <p:nvPr/>
        </p:nvGrpSpPr>
        <p:grpSpPr>
          <a:xfrm>
            <a:off x="1489987" y="3570392"/>
            <a:ext cx="5338826" cy="385430"/>
            <a:chOff x="1981201" y="3499886"/>
            <a:chExt cx="4724397" cy="385430"/>
          </a:xfrm>
        </p:grpSpPr>
        <p:cxnSp>
          <p:nvCxnSpPr>
            <p:cNvPr id="71" name="Shape 253"/>
            <p:cNvCxnSpPr/>
            <p:nvPr/>
          </p:nvCxnSpPr>
          <p:spPr>
            <a:xfrm>
              <a:off x="1981201" y="3885316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97792" y="3589661"/>
            <a:ext cx="130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 (k1, v1, 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49116" y="4810603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503987" y="975896"/>
            <a:ext cx="6854992" cy="369300"/>
            <a:chOff x="1981201" y="3494948"/>
            <a:chExt cx="4724397" cy="369300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3590443" y="3494948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   Return TX1 CT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62" name="Shape 252"/>
          <p:cNvGrpSpPr/>
          <p:nvPr/>
        </p:nvGrpSpPr>
        <p:grpSpPr>
          <a:xfrm>
            <a:off x="1496151" y="1350134"/>
            <a:ext cx="6862827" cy="369300"/>
            <a:chOff x="1981201" y="3499886"/>
            <a:chExt cx="4724397" cy="369300"/>
          </a:xfrm>
        </p:grpSpPr>
        <p:cxnSp>
          <p:nvCxnSpPr>
            <p:cNvPr id="71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11356" y="1346393"/>
            <a:ext cx="104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   ! exist</a:t>
            </a:r>
            <a:endParaRPr lang="en-US" sz="1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349116" y="4758499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87" name="Shape 252"/>
          <p:cNvGrpSpPr/>
          <p:nvPr/>
        </p:nvGrpSpPr>
        <p:grpSpPr>
          <a:xfrm>
            <a:off x="1504826" y="2127924"/>
            <a:ext cx="6862827" cy="369300"/>
            <a:chOff x="1981201" y="3499886"/>
            <a:chExt cx="4724397" cy="369300"/>
          </a:xfrm>
        </p:grpSpPr>
        <p:cxnSp>
          <p:nvCxnSpPr>
            <p:cNvPr id="88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89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4606236" y="2115558"/>
            <a:ext cx="91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Invalid</a:t>
            </a:r>
            <a:endParaRPr lang="en-US" sz="1800" b="1" dirty="0"/>
          </a:p>
        </p:txBody>
      </p:sp>
      <p:grpSp>
        <p:nvGrpSpPr>
          <p:cNvPr id="91" name="Shape 252"/>
          <p:cNvGrpSpPr/>
          <p:nvPr/>
        </p:nvGrpSpPr>
        <p:grpSpPr>
          <a:xfrm>
            <a:off x="1517849" y="1719434"/>
            <a:ext cx="6854992" cy="369300"/>
            <a:chOff x="1981201" y="3499886"/>
            <a:chExt cx="4724397" cy="369300"/>
          </a:xfrm>
        </p:grpSpPr>
        <p:cxnSp>
          <p:nvCxnSpPr>
            <p:cNvPr id="92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93" name="Shape 254"/>
            <p:cNvSpPr txBox="1"/>
            <p:nvPr/>
          </p:nvSpPr>
          <p:spPr>
            <a:xfrm>
              <a:off x="3870302" y="3499886"/>
              <a:ext cx="1674115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Try invalidate</a:t>
              </a:r>
              <a:endParaRPr lang="en-US" sz="1800" b="1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725393" y="4656714"/>
            <a:ext cx="122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(1, -, invalid)</a:t>
            </a:r>
            <a:endParaRPr lang="en-US" dirty="0"/>
          </a:p>
        </p:txBody>
      </p:sp>
      <p:grpSp>
        <p:nvGrpSpPr>
          <p:cNvPr id="50" name="Shape 263"/>
          <p:cNvGrpSpPr/>
          <p:nvPr/>
        </p:nvGrpSpPr>
        <p:grpSpPr>
          <a:xfrm>
            <a:off x="305453" y="2445000"/>
            <a:ext cx="1447800" cy="381000"/>
            <a:chOff x="769875" y="2571750"/>
            <a:chExt cx="1447800" cy="381000"/>
          </a:xfrm>
        </p:grpSpPr>
        <p:cxnSp>
          <p:nvCxnSpPr>
            <p:cNvPr id="51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2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! exist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Shape 252"/>
          <p:cNvGrpSpPr/>
          <p:nvPr/>
        </p:nvGrpSpPr>
        <p:grpSpPr>
          <a:xfrm>
            <a:off x="1496501" y="3174770"/>
            <a:ext cx="5338826" cy="369300"/>
            <a:chOff x="1981201" y="3467450"/>
            <a:chExt cx="4724397" cy="369300"/>
          </a:xfrm>
        </p:grpSpPr>
        <p:cxnSp>
          <p:nvCxnSpPr>
            <p:cNvPr id="54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55" name="Shape 254"/>
            <p:cNvSpPr txBox="1"/>
            <p:nvPr/>
          </p:nvSpPr>
          <p:spPr>
            <a:xfrm>
              <a:off x="3163960" y="3467450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         Read(k2)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(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sym typeface="Arial"/>
                </a:rPr>
                <a:t>ST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=3)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grpSp>
        <p:nvGrpSpPr>
          <p:cNvPr id="56" name="Shape 252"/>
          <p:cNvGrpSpPr/>
          <p:nvPr/>
        </p:nvGrpSpPr>
        <p:grpSpPr>
          <a:xfrm>
            <a:off x="1496500" y="3592616"/>
            <a:ext cx="5338826" cy="369300"/>
            <a:chOff x="1981201" y="3499886"/>
            <a:chExt cx="4724397" cy="369300"/>
          </a:xfrm>
        </p:grpSpPr>
        <p:cxnSp>
          <p:nvCxnSpPr>
            <p:cNvPr id="68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9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750699" y="3583572"/>
            <a:ext cx="130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 (</a:t>
            </a:r>
            <a:r>
              <a:rPr lang="en-US" sz="1800" b="1" dirty="0" smtClean="0"/>
              <a:t>k2, v2, </a:t>
            </a:r>
            <a:r>
              <a:rPr lang="en-US" sz="1800" b="1" dirty="0"/>
              <a:t>1)</a:t>
            </a:r>
          </a:p>
        </p:txBody>
      </p:sp>
      <p:grpSp>
        <p:nvGrpSpPr>
          <p:cNvPr id="81" name="Shape 260"/>
          <p:cNvGrpSpPr/>
          <p:nvPr/>
        </p:nvGrpSpPr>
        <p:grpSpPr>
          <a:xfrm>
            <a:off x="276666" y="2846880"/>
            <a:ext cx="3330900" cy="369300"/>
            <a:chOff x="749620" y="3193025"/>
            <a:chExt cx="3330900" cy="369300"/>
          </a:xfrm>
        </p:grpSpPr>
        <p:cxnSp>
          <p:nvCxnSpPr>
            <p:cNvPr id="82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98" name="Shape 262"/>
            <p:cNvSpPr txBox="1"/>
            <p:nvPr/>
          </p:nvSpPr>
          <p:spPr>
            <a:xfrm>
              <a:off x="74962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sym typeface="Arial"/>
                </a:rPr>
                <a:t>TX 3 Read(k2)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1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2" grpId="0"/>
      <p:bldP spid="90" grpId="0"/>
      <p:bldP spid="97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287337" y="57150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he-IL" sz="2800" dirty="0" smtClean="0"/>
              <a:t> –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365" name="Shape 365"/>
          <p:cNvSpPr/>
          <p:nvPr/>
        </p:nvSpPr>
        <p:spPr>
          <a:xfrm>
            <a:off x="888222" y="676034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367" name="Shape 367"/>
          <p:cNvSpPr/>
          <p:nvPr/>
        </p:nvSpPr>
        <p:spPr>
          <a:xfrm>
            <a:off x="3765618" y="676034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 B</a:t>
            </a:r>
            <a:endParaRPr lang="en-US"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990614" y="676034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i="0" u="none" strike="noStrike" cap="none" dirty="0">
                <a:solidFill>
                  <a:schemeClr val="lt1"/>
                </a:solidFill>
                <a:sym typeface="Arial"/>
              </a:rPr>
              <a:t>/SC</a:t>
            </a:r>
          </a:p>
        </p:txBody>
      </p:sp>
      <p:sp>
        <p:nvSpPr>
          <p:cNvPr id="369" name="Shape 369"/>
          <p:cNvSpPr/>
          <p:nvPr/>
        </p:nvSpPr>
        <p:spPr>
          <a:xfrm>
            <a:off x="7590814" y="676034"/>
            <a:ext cx="15240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38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CommitTable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1497822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>
            <a:off x="4375218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6828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8352814" y="1086426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8" name="Shape 378"/>
          <p:cNvSpPr/>
          <p:nvPr/>
        </p:nvSpPr>
        <p:spPr>
          <a:xfrm>
            <a:off x="50022" y="680268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354822" y="1086426"/>
            <a:ext cx="9478" cy="288432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" name="Shape 313"/>
          <p:cNvSpPr/>
          <p:nvPr/>
        </p:nvSpPr>
        <p:spPr>
          <a:xfrm>
            <a:off x="5108697" y="680268"/>
            <a:ext cx="795489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</a:p>
        </p:txBody>
      </p:sp>
      <p:cxnSp>
        <p:nvCxnSpPr>
          <p:cNvPr id="58" name="Shape 318"/>
          <p:cNvCxnSpPr/>
          <p:nvPr/>
        </p:nvCxnSpPr>
        <p:spPr>
          <a:xfrm>
            <a:off x="5522059" y="1090660"/>
            <a:ext cx="0" cy="2889504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Flowchart: Magnetic Disk 57"/>
          <p:cNvSpPr/>
          <p:nvPr/>
        </p:nvSpPr>
        <p:spPr bwMode="auto">
          <a:xfrm>
            <a:off x="6292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Store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Flowchart: Magnetic Disk 57"/>
          <p:cNvSpPr/>
          <p:nvPr/>
        </p:nvSpPr>
        <p:spPr bwMode="auto">
          <a:xfrm>
            <a:off x="7816647" y="4033541"/>
            <a:ext cx="1072333" cy="11040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Commit T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able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" name="Shape 252"/>
          <p:cNvGrpSpPr/>
          <p:nvPr/>
        </p:nvGrpSpPr>
        <p:grpSpPr>
          <a:xfrm>
            <a:off x="1497822" y="1302315"/>
            <a:ext cx="6854992" cy="369300"/>
            <a:chOff x="1981201" y="3482292"/>
            <a:chExt cx="4724397" cy="369300"/>
          </a:xfrm>
        </p:grpSpPr>
        <p:cxnSp>
          <p:nvCxnSpPr>
            <p:cNvPr id="66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7" name="Shape 254"/>
            <p:cNvSpPr txBox="1"/>
            <p:nvPr/>
          </p:nvSpPr>
          <p:spPr>
            <a:xfrm>
              <a:off x="3364271" y="3482292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Return TX 1 CT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49116" y="4525525"/>
            <a:ext cx="98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1</a:t>
            </a:r>
            <a:r>
              <a:rPr lang="en-US" dirty="0" smtClean="0"/>
              <a:t>, v</a:t>
            </a:r>
            <a:r>
              <a:rPr lang="en-US" sz="1050" dirty="0" smtClean="0"/>
              <a:t>1</a:t>
            </a:r>
            <a:r>
              <a:rPr lang="en-US" dirty="0" smtClean="0"/>
              <a:t>, 1)</a:t>
            </a:r>
            <a:endParaRPr lang="en-US" dirty="0"/>
          </a:p>
        </p:txBody>
      </p:sp>
      <p:grpSp>
        <p:nvGrpSpPr>
          <p:cNvPr id="62" name="Shape 252"/>
          <p:cNvGrpSpPr/>
          <p:nvPr/>
        </p:nvGrpSpPr>
        <p:grpSpPr>
          <a:xfrm>
            <a:off x="1489986" y="1744694"/>
            <a:ext cx="6862827" cy="369300"/>
            <a:chOff x="1981201" y="3499886"/>
            <a:chExt cx="4724397" cy="369300"/>
          </a:xfrm>
        </p:grpSpPr>
        <p:cxnSp>
          <p:nvCxnSpPr>
            <p:cNvPr id="71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arrow" w="med" len="med"/>
              <a:tailEnd type="none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73" name="Shape 254"/>
            <p:cNvSpPr txBox="1"/>
            <p:nvPr/>
          </p:nvSpPr>
          <p:spPr>
            <a:xfrm>
              <a:off x="2901550" y="3499886"/>
              <a:ext cx="296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US" sz="1800" b="1" dirty="0" smtClean="0"/>
                <a:t> </a:t>
              </a:r>
              <a:endParaRPr lang="en-US" sz="18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782817" y="1744694"/>
            <a:ext cx="104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   ! exist</a:t>
            </a:r>
            <a:endParaRPr lang="en-US" sz="1800" b="1" dirty="0"/>
          </a:p>
        </p:txBody>
      </p:sp>
      <p:grpSp>
        <p:nvGrpSpPr>
          <p:cNvPr id="59" name="Shape 263"/>
          <p:cNvGrpSpPr/>
          <p:nvPr/>
        </p:nvGrpSpPr>
        <p:grpSpPr>
          <a:xfrm>
            <a:off x="305453" y="2054619"/>
            <a:ext cx="1447800" cy="381000"/>
            <a:chOff x="769875" y="2571750"/>
            <a:chExt cx="1447800" cy="381000"/>
          </a:xfrm>
        </p:grpSpPr>
        <p:cxnSp>
          <p:nvCxnSpPr>
            <p:cNvPr id="60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61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! exist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49116" y="4758499"/>
            <a:ext cx="986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(k</a:t>
            </a:r>
            <a:r>
              <a:rPr lang="en-US" sz="1050" dirty="0" smtClean="0"/>
              <a:t>2</a:t>
            </a:r>
            <a:r>
              <a:rPr lang="en-US" dirty="0" smtClean="0"/>
              <a:t>, v</a:t>
            </a:r>
            <a:r>
              <a:rPr lang="en-US" sz="1050" dirty="0" smtClean="0"/>
              <a:t>2</a:t>
            </a:r>
            <a:r>
              <a:rPr lang="en-US" dirty="0" smtClean="0"/>
              <a:t>, 1)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25393" y="4656714"/>
            <a:ext cx="1262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(1, 2, invalid)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387" y="222579"/>
            <a:ext cx="85212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High Availability</a:t>
            </a:r>
            <a:endParaRPr lang="en-US" sz="2800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72775" y="930050"/>
            <a:ext cx="8981100" cy="33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buFont typeface="Wingdings" charset="2"/>
              <a:buChar char="§"/>
            </a:pPr>
            <a:r>
              <a:rPr lang="en-US" sz="2800" b="1" dirty="0" smtClean="0">
                <a:solidFill>
                  <a:srgbClr val="30006C"/>
                </a:solidFill>
              </a:rPr>
              <a:t>No runtime overhead</a:t>
            </a:r>
            <a:r>
              <a:rPr lang="en-US" sz="2800" dirty="0" smtClean="0">
                <a:solidFill>
                  <a:srgbClr val="30006C"/>
                </a:solidFill>
              </a:rPr>
              <a:t> </a:t>
            </a:r>
            <a:r>
              <a:rPr lang="en-US" sz="2800" dirty="0" smtClean="0"/>
              <a:t>in mainstream execution</a:t>
            </a:r>
          </a:p>
          <a:p>
            <a:pPr marL="642937" lvl="1" indent="-342900">
              <a:buFont typeface="Arial"/>
              <a:buChar char="•"/>
            </a:pPr>
            <a:r>
              <a:rPr lang="en-US" sz="2400" dirty="0" smtClean="0"/>
              <a:t>Minor overhead after failover</a:t>
            </a:r>
          </a:p>
          <a:p>
            <a:pPr marL="642937" lvl="1" indent="-342900"/>
            <a:endParaRPr lang="en-US" sz="2400" dirty="0" smtClean="0"/>
          </a:p>
          <a:p>
            <a:pPr marL="419100" indent="-342900">
              <a:buFont typeface="Wingdings" charset="2"/>
              <a:buChar char="§"/>
            </a:pPr>
            <a:r>
              <a:rPr lang="en-US" sz="2800" dirty="0" smtClean="0"/>
              <a:t>TSO uses </a:t>
            </a:r>
            <a:r>
              <a:rPr lang="en-US" sz="2800" b="1" dirty="0" smtClean="0">
                <a:solidFill>
                  <a:srgbClr val="30006C"/>
                </a:solidFill>
              </a:rPr>
              <a:t>regular writes</a:t>
            </a:r>
          </a:p>
          <a:p>
            <a:pPr marL="533400" indent="-457200"/>
            <a:endParaRPr lang="en-US" sz="2400" dirty="0"/>
          </a:p>
          <a:p>
            <a:pPr marL="533400" indent="-457200">
              <a:buFont typeface="Wingdings" charset="2"/>
              <a:buChar char="§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Leases</a:t>
            </a:r>
            <a:r>
              <a:rPr lang="en-US" sz="2800" dirty="0" smtClean="0"/>
              <a:t> for leader election</a:t>
            </a:r>
          </a:p>
          <a:p>
            <a:pPr marL="642937" lvl="1" indent="-342900">
              <a:buFont typeface="Arial"/>
              <a:buChar char="•"/>
            </a:pPr>
            <a:r>
              <a:rPr lang="en-US" sz="2400" dirty="0" smtClean="0"/>
              <a:t>Lease status check before/after writing to Commit </a:t>
            </a:r>
            <a:r>
              <a:rPr lang="en-US" sz="2400" dirty="0"/>
              <a:t>T</a:t>
            </a:r>
            <a:r>
              <a:rPr lang="en-US" sz="2400" dirty="0" smtClean="0"/>
              <a:t>able</a:t>
            </a:r>
          </a:p>
          <a:p>
            <a:pPr marL="681037" lvl="1" indent="-381000">
              <a:lnSpc>
                <a:spcPct val="115000"/>
              </a:lnSpc>
            </a:pPr>
            <a:endParaRPr lang="en-US" sz="1400" dirty="0"/>
          </a:p>
          <a:p>
            <a: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None/>
            </a:pPr>
            <a:endParaRPr lang="en-US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09558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3200" dirty="0" err="1" smtClean="0"/>
              <a:t>Perf</a:t>
            </a:r>
            <a:r>
              <a:rPr lang="en-US" sz="3200" dirty="0" smtClean="0"/>
              <a:t>. Improvements: Read-Only </a:t>
            </a:r>
            <a:r>
              <a:rPr lang="en-US" sz="3200" dirty="0" err="1" smtClean="0"/>
              <a:t>Txs</a:t>
            </a:r>
            <a:endParaRPr lang="en-US" sz="3200" dirty="0"/>
          </a:p>
        </p:txBody>
      </p:sp>
      <p:sp>
        <p:nvSpPr>
          <p:cNvPr id="86" name="Shape 230"/>
          <p:cNvSpPr/>
          <p:nvPr/>
        </p:nvSpPr>
        <p:spPr>
          <a:xfrm>
            <a:off x="2616246" y="882340"/>
            <a:ext cx="13716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 Client</a:t>
            </a:r>
          </a:p>
        </p:txBody>
      </p:sp>
      <p:sp>
        <p:nvSpPr>
          <p:cNvPr id="87" name="Shape 231"/>
          <p:cNvSpPr/>
          <p:nvPr/>
        </p:nvSpPr>
        <p:spPr>
          <a:xfrm>
            <a:off x="4140246" y="882340"/>
            <a:ext cx="12192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TSO/TO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233"/>
          <p:cNvSpPr/>
          <p:nvPr/>
        </p:nvSpPr>
        <p:spPr>
          <a:xfrm>
            <a:off x="5664196" y="882340"/>
            <a:ext cx="1447800" cy="304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Table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/SC</a:t>
            </a:r>
          </a:p>
        </p:txBody>
      </p:sp>
      <p:cxnSp>
        <p:nvCxnSpPr>
          <p:cNvPr id="90" name="Shape 235"/>
          <p:cNvCxnSpPr/>
          <p:nvPr/>
        </p:nvCxnSpPr>
        <p:spPr>
          <a:xfrm flipH="1">
            <a:off x="3225844" y="1263340"/>
            <a:ext cx="2" cy="348208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1" name="Shape 236"/>
          <p:cNvCxnSpPr/>
          <p:nvPr/>
        </p:nvCxnSpPr>
        <p:spPr>
          <a:xfrm>
            <a:off x="4749846" y="1263340"/>
            <a:ext cx="1" cy="348208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" name="Shape 238"/>
          <p:cNvCxnSpPr/>
          <p:nvPr/>
        </p:nvCxnSpPr>
        <p:spPr>
          <a:xfrm flipH="1">
            <a:off x="6395972" y="1246850"/>
            <a:ext cx="2" cy="348208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94" name="Shape 240"/>
          <p:cNvGrpSpPr/>
          <p:nvPr/>
        </p:nvGrpSpPr>
        <p:grpSpPr>
          <a:xfrm>
            <a:off x="3225846" y="1386952"/>
            <a:ext cx="1524000" cy="369300"/>
            <a:chOff x="1981200" y="1494375"/>
            <a:chExt cx="1524000" cy="369300"/>
          </a:xfrm>
        </p:grpSpPr>
        <p:cxnSp>
          <p:nvCxnSpPr>
            <p:cNvPr id="95" name="Shape 241"/>
            <p:cNvCxnSpPr/>
            <p:nvPr/>
          </p:nvCxnSpPr>
          <p:spPr>
            <a:xfrm>
              <a:off x="1981200" y="1809750"/>
              <a:ext cx="1524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96" name="Shape 242"/>
            <p:cNvSpPr txBox="1"/>
            <p:nvPr/>
          </p:nvSpPr>
          <p:spPr>
            <a:xfrm>
              <a:off x="2209800" y="1494375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grpSp>
        <p:nvGrpSpPr>
          <p:cNvPr id="103" name="Shape 249"/>
          <p:cNvGrpSpPr/>
          <p:nvPr/>
        </p:nvGrpSpPr>
        <p:grpSpPr>
          <a:xfrm>
            <a:off x="3225845" y="1747457"/>
            <a:ext cx="1524002" cy="369325"/>
            <a:chOff x="1981199" y="2202425"/>
            <a:chExt cx="1524002" cy="369325"/>
          </a:xfrm>
        </p:grpSpPr>
        <p:cxnSp>
          <p:nvCxnSpPr>
            <p:cNvPr id="104" name="Shape 250"/>
            <p:cNvCxnSpPr/>
            <p:nvPr/>
          </p:nvCxnSpPr>
          <p:spPr>
            <a:xfrm rot="10800000">
              <a:off x="1981199" y="2571750"/>
              <a:ext cx="152400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05" name="Shape 251"/>
            <p:cNvSpPr txBox="1"/>
            <p:nvPr/>
          </p:nvSpPr>
          <p:spPr>
            <a:xfrm>
              <a:off x="2151125" y="2202425"/>
              <a:ext cx="12191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TX(ST=1)</a:t>
              </a:r>
            </a:p>
          </p:txBody>
        </p:sp>
      </p:grpSp>
      <p:grpSp>
        <p:nvGrpSpPr>
          <p:cNvPr id="106" name="Shape 252"/>
          <p:cNvGrpSpPr/>
          <p:nvPr/>
        </p:nvGrpSpPr>
        <p:grpSpPr>
          <a:xfrm>
            <a:off x="3225847" y="2924857"/>
            <a:ext cx="3368281" cy="369300"/>
            <a:chOff x="1981201" y="3487248"/>
            <a:chExt cx="5019704" cy="369300"/>
          </a:xfrm>
        </p:grpSpPr>
        <p:cxnSp>
          <p:nvCxnSpPr>
            <p:cNvPr id="107" name="Shape 253"/>
            <p:cNvCxnSpPr/>
            <p:nvPr/>
          </p:nvCxnSpPr>
          <p:spPr>
            <a:xfrm>
              <a:off x="1981201" y="3826932"/>
              <a:ext cx="4724397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08" name="Shape 254"/>
            <p:cNvSpPr txBox="1"/>
            <p:nvPr/>
          </p:nvSpPr>
          <p:spPr>
            <a:xfrm>
              <a:off x="2324140" y="3487248"/>
              <a:ext cx="46767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Ops for TX (ST=1)</a:t>
              </a:r>
            </a:p>
          </p:txBody>
        </p:sp>
      </p:grpSp>
      <p:sp>
        <p:nvSpPr>
          <p:cNvPr id="109" name="Shape 255"/>
          <p:cNvSpPr/>
          <p:nvPr/>
        </p:nvSpPr>
        <p:spPr>
          <a:xfrm>
            <a:off x="1509196" y="892416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rgbClr val="6F0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grpSp>
        <p:nvGrpSpPr>
          <p:cNvPr id="110" name="Shape 256"/>
          <p:cNvGrpSpPr/>
          <p:nvPr/>
        </p:nvGrpSpPr>
        <p:grpSpPr>
          <a:xfrm>
            <a:off x="1849078" y="1177359"/>
            <a:ext cx="1513779" cy="369300"/>
            <a:chOff x="838200" y="1240549"/>
            <a:chExt cx="1253348" cy="369300"/>
          </a:xfrm>
        </p:grpSpPr>
        <p:cxnSp>
          <p:nvCxnSpPr>
            <p:cNvPr id="111" name="Shape 257"/>
            <p:cNvCxnSpPr/>
            <p:nvPr/>
          </p:nvCxnSpPr>
          <p:spPr>
            <a:xfrm>
              <a:off x="838200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12" name="Shape 258"/>
            <p:cNvSpPr txBox="1"/>
            <p:nvPr/>
          </p:nvSpPr>
          <p:spPr>
            <a:xfrm>
              <a:off x="872348" y="1240549"/>
              <a:ext cx="121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 TX</a:t>
              </a:r>
            </a:p>
          </p:txBody>
        </p:sp>
      </p:grpSp>
      <p:cxnSp>
        <p:nvCxnSpPr>
          <p:cNvPr id="113" name="Shape 259"/>
          <p:cNvCxnSpPr/>
          <p:nvPr/>
        </p:nvCxnSpPr>
        <p:spPr>
          <a:xfrm flipH="1">
            <a:off x="1849078" y="1263340"/>
            <a:ext cx="2" cy="348208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14" name="Shape 260"/>
          <p:cNvGrpSpPr/>
          <p:nvPr/>
        </p:nvGrpSpPr>
        <p:grpSpPr>
          <a:xfrm>
            <a:off x="1598495" y="2567444"/>
            <a:ext cx="3919356" cy="369300"/>
            <a:chOff x="607450" y="3193025"/>
            <a:chExt cx="3330900" cy="369300"/>
          </a:xfrm>
        </p:grpSpPr>
        <p:cxnSp>
          <p:nvCxnSpPr>
            <p:cNvPr id="115" name="Shape 261"/>
            <p:cNvCxnSpPr/>
            <p:nvPr/>
          </p:nvCxnSpPr>
          <p:spPr>
            <a:xfrm rot="10800000" flipH="1">
              <a:off x="838200" y="3539066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16" name="Shape 262"/>
            <p:cNvSpPr txBox="1"/>
            <p:nvPr/>
          </p:nvSpPr>
          <p:spPr>
            <a:xfrm>
              <a:off x="607450" y="3193025"/>
              <a:ext cx="3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Ops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(in TX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context)</a:t>
              </a:r>
            </a:p>
          </p:txBody>
        </p:sp>
      </p:grpSp>
      <p:grpSp>
        <p:nvGrpSpPr>
          <p:cNvPr id="117" name="Shape 263"/>
          <p:cNvGrpSpPr/>
          <p:nvPr/>
        </p:nvGrpSpPr>
        <p:grpSpPr>
          <a:xfrm>
            <a:off x="1756458" y="2091506"/>
            <a:ext cx="1705864" cy="381000"/>
            <a:chOff x="769875" y="2571750"/>
            <a:chExt cx="1447800" cy="381000"/>
          </a:xfrm>
        </p:grpSpPr>
        <p:cxnSp>
          <p:nvCxnSpPr>
            <p:cNvPr id="118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19" name="Shape 265"/>
            <p:cNvSpPr txBox="1"/>
            <p:nvPr/>
          </p:nvSpPr>
          <p:spPr>
            <a:xfrm>
              <a:off x="769875" y="2571750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Context</a:t>
              </a:r>
            </a:p>
          </p:txBody>
        </p:sp>
      </p:grpSp>
      <p:grpSp>
        <p:nvGrpSpPr>
          <p:cNvPr id="120" name="Shape 266"/>
          <p:cNvGrpSpPr/>
          <p:nvPr/>
        </p:nvGrpSpPr>
        <p:grpSpPr>
          <a:xfrm>
            <a:off x="3225847" y="3324198"/>
            <a:ext cx="3313455" cy="369300"/>
            <a:chOff x="838199" y="3968736"/>
            <a:chExt cx="6153653" cy="369300"/>
          </a:xfrm>
        </p:grpSpPr>
        <p:cxnSp>
          <p:nvCxnSpPr>
            <p:cNvPr id="121" name="Shape 267"/>
            <p:cNvCxnSpPr/>
            <p:nvPr/>
          </p:nvCxnSpPr>
          <p:spPr>
            <a:xfrm rot="10800000">
              <a:off x="838199" y="4301067"/>
              <a:ext cx="58674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22" name="Shape 268"/>
            <p:cNvSpPr txBox="1"/>
            <p:nvPr/>
          </p:nvSpPr>
          <p:spPr>
            <a:xfrm>
              <a:off x="1139688" y="3968736"/>
              <a:ext cx="5852164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Results </a:t>
              </a: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Snapshot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Shape 256"/>
          <p:cNvGrpSpPr/>
          <p:nvPr/>
        </p:nvGrpSpPr>
        <p:grpSpPr>
          <a:xfrm>
            <a:off x="1830640" y="3725093"/>
            <a:ext cx="1721450" cy="369300"/>
            <a:chOff x="818860" y="1215273"/>
            <a:chExt cx="1465327" cy="369300"/>
          </a:xfrm>
        </p:grpSpPr>
        <p:cxnSp>
          <p:nvCxnSpPr>
            <p:cNvPr id="125" name="Shape 257"/>
            <p:cNvCxnSpPr/>
            <p:nvPr/>
          </p:nvCxnSpPr>
          <p:spPr>
            <a:xfrm>
              <a:off x="838200" y="1581201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26" name="Shape 258"/>
            <p:cNvSpPr txBox="1"/>
            <p:nvPr/>
          </p:nvSpPr>
          <p:spPr>
            <a:xfrm>
              <a:off x="818860" y="1215273"/>
              <a:ext cx="1465327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 TX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Shape 269"/>
          <p:cNvSpPr txBox="1"/>
          <p:nvPr/>
        </p:nvSpPr>
        <p:spPr>
          <a:xfrm>
            <a:off x="3243307" y="4119051"/>
            <a:ext cx="5027203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0000"/>
              </a:buClr>
              <a:buSzPct val="25000"/>
            </a:pPr>
            <a:r>
              <a:rPr lang="en-US" sz="1800" b="1" i="0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Writeset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is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∅, </a:t>
            </a:r>
            <a:r>
              <a:rPr lang="en-US" sz="1800" b="1" dirty="0" smtClean="0">
                <a:solidFill>
                  <a:srgbClr val="FF0000"/>
                </a:solidFill>
              </a:rPr>
              <a:t>so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no need to contact TSO!!!</a:t>
            </a:r>
            <a:endParaRPr lang="en-US"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Shape 263"/>
          <p:cNvGrpSpPr/>
          <p:nvPr/>
        </p:nvGrpSpPr>
        <p:grpSpPr>
          <a:xfrm>
            <a:off x="1836959" y="4203471"/>
            <a:ext cx="1960273" cy="386583"/>
            <a:chOff x="838199" y="2566167"/>
            <a:chExt cx="1625061" cy="386583"/>
          </a:xfrm>
        </p:grpSpPr>
        <p:cxnSp>
          <p:nvCxnSpPr>
            <p:cNvPr id="163" name="Shape 264"/>
            <p:cNvCxnSpPr/>
            <p:nvPr/>
          </p:nvCxnSpPr>
          <p:spPr>
            <a:xfrm rot="10800000">
              <a:off x="838199" y="2952750"/>
              <a:ext cx="11430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4" name="Shape 265"/>
            <p:cNvSpPr txBox="1"/>
            <p:nvPr/>
          </p:nvSpPr>
          <p:spPr>
            <a:xfrm>
              <a:off x="1015460" y="2566167"/>
              <a:ext cx="14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Success</a:t>
              </a:r>
              <a:endPara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9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197"/>
          <p:cNvSpPr/>
          <p:nvPr/>
        </p:nvSpPr>
        <p:spPr>
          <a:xfrm>
            <a:off x="4928827" y="2843383"/>
            <a:ext cx="1412706" cy="7293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195"/>
          <p:cNvSpPr/>
          <p:nvPr/>
        </p:nvSpPr>
        <p:spPr>
          <a:xfrm>
            <a:off x="7160764" y="1680800"/>
            <a:ext cx="1750465" cy="227911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</a:rPr>
              <a:t>HBase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3200" dirty="0" err="1" smtClean="0"/>
              <a:t>Perf</a:t>
            </a:r>
            <a:r>
              <a:rPr lang="en-US" sz="3200" dirty="0" smtClean="0"/>
              <a:t>. Improvements: Commit </a:t>
            </a:r>
            <a:r>
              <a:rPr lang="en-US" sz="3200" dirty="0"/>
              <a:t>Table Writes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62080" y="1885410"/>
            <a:ext cx="2428783" cy="1656579"/>
            <a:chOff x="1618304" y="1433550"/>
            <a:chExt cx="4535988" cy="2282977"/>
          </a:xfrm>
        </p:grpSpPr>
        <p:sp>
          <p:nvSpPr>
            <p:cNvPr id="26" name="Shape 196"/>
            <p:cNvSpPr/>
            <p:nvPr/>
          </p:nvSpPr>
          <p:spPr>
            <a:xfrm>
              <a:off x="1618304" y="1433550"/>
              <a:ext cx="1600200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2857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Omid Client</a:t>
              </a:r>
            </a:p>
          </p:txBody>
        </p:sp>
        <p:cxnSp>
          <p:nvCxnSpPr>
            <p:cNvPr id="27" name="Shape 201"/>
            <p:cNvCxnSpPr>
              <a:stCxn id="26" idx="2"/>
            </p:cNvCxnSpPr>
            <p:nvPr/>
          </p:nvCxnSpPr>
          <p:spPr>
            <a:xfrm>
              <a:off x="2418404" y="2043150"/>
              <a:ext cx="0" cy="682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" name="Rectangle 1"/>
            <p:cNvSpPr/>
            <p:nvPr/>
          </p:nvSpPr>
          <p:spPr>
            <a:xfrm>
              <a:off x="3110246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6671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24928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31353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13904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20329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28586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5011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2078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8503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26760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33185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12078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8503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6760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33185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3821047" y="2880069"/>
              <a:ext cx="2333245" cy="551042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" name="Group 3"/>
          <p:cNvGrpSpPr/>
          <p:nvPr/>
        </p:nvGrpSpPr>
        <p:grpSpPr>
          <a:xfrm>
            <a:off x="159012" y="1731350"/>
            <a:ext cx="4037687" cy="2228568"/>
            <a:chOff x="159012" y="976176"/>
            <a:chExt cx="7208471" cy="3244224"/>
          </a:xfrm>
        </p:grpSpPr>
        <p:sp>
          <p:nvSpPr>
            <p:cNvPr id="28" name="Shape 195"/>
            <p:cNvSpPr/>
            <p:nvPr/>
          </p:nvSpPr>
          <p:spPr>
            <a:xfrm>
              <a:off x="4242383" y="976176"/>
              <a:ext cx="3125100" cy="3244224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952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400" dirty="0" err="1">
                  <a:solidFill>
                    <a:schemeClr val="lt1"/>
                  </a:solidFill>
                </a:rPr>
                <a:t>HBase</a:t>
              </a:r>
              <a:endParaRPr 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29" name="Shape 197"/>
            <p:cNvSpPr/>
            <p:nvPr/>
          </p:nvSpPr>
          <p:spPr>
            <a:xfrm>
              <a:off x="159012" y="2710530"/>
              <a:ext cx="2522100" cy="1061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2857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TSO</a:t>
              </a:r>
              <a:endPara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Shape 204"/>
            <p:cNvCxnSpPr>
              <a:stCxn id="29" idx="3"/>
              <a:endCxn id="31" idx="1"/>
            </p:cNvCxnSpPr>
            <p:nvPr/>
          </p:nvCxnSpPr>
          <p:spPr>
            <a:xfrm>
              <a:off x="2681112" y="3241380"/>
              <a:ext cx="2257958" cy="34601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1" name="Shape 205"/>
            <p:cNvSpPr/>
            <p:nvPr/>
          </p:nvSpPr>
          <p:spPr>
            <a:xfrm>
              <a:off x="4939070" y="3147034"/>
              <a:ext cx="1730494" cy="88072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75FF"/>
                </a:gs>
                <a:gs pos="26000">
                  <a:srgbClr val="D975FF"/>
                </a:gs>
                <a:gs pos="100000">
                  <a:srgbClr val="CC94FD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Commit Table</a:t>
              </a:r>
            </a:p>
          </p:txBody>
        </p:sp>
        <p:sp>
          <p:nvSpPr>
            <p:cNvPr id="32" name="Shape 207"/>
            <p:cNvSpPr txBox="1"/>
            <p:nvPr/>
          </p:nvSpPr>
          <p:spPr>
            <a:xfrm>
              <a:off x="2594486" y="3385554"/>
              <a:ext cx="175411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 </a:t>
              </a:r>
              <a:r>
                <a:rPr lang="en-US" sz="14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96"/>
            <p:cNvSpPr/>
            <p:nvPr/>
          </p:nvSpPr>
          <p:spPr>
            <a:xfrm>
              <a:off x="619967" y="1200448"/>
              <a:ext cx="1600199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2857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Omid Client</a:t>
              </a:r>
            </a:p>
          </p:txBody>
        </p:sp>
        <p:cxnSp>
          <p:nvCxnSpPr>
            <p:cNvPr id="34" name="Shape 201"/>
            <p:cNvCxnSpPr>
              <a:stCxn id="33" idx="2"/>
              <a:endCxn id="29" idx="0"/>
            </p:cNvCxnSpPr>
            <p:nvPr/>
          </p:nvCxnSpPr>
          <p:spPr>
            <a:xfrm flipH="1">
              <a:off x="1420062" y="1810048"/>
              <a:ext cx="5" cy="900482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5" name="Rectangle 34"/>
            <p:cNvSpPr/>
            <p:nvPr/>
          </p:nvSpPr>
          <p:spPr>
            <a:xfrm>
              <a:off x="1741173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47598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55855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62280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66953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73378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81635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88060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177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4602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02859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09284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13957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20382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8639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35064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hape 205"/>
          <p:cNvSpPr/>
          <p:nvPr/>
        </p:nvSpPr>
        <p:spPr>
          <a:xfrm>
            <a:off x="7590863" y="3230780"/>
            <a:ext cx="969303" cy="64261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167"/>
          <p:cNvCxnSpPr/>
          <p:nvPr/>
        </p:nvCxnSpPr>
        <p:spPr>
          <a:xfrm>
            <a:off x="4544433" y="1067877"/>
            <a:ext cx="0" cy="358275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7" name="Shape 204"/>
          <p:cNvCxnSpPr/>
          <p:nvPr/>
        </p:nvCxnSpPr>
        <p:spPr>
          <a:xfrm>
            <a:off x="6341533" y="3111077"/>
            <a:ext cx="1249330" cy="36160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Shape 204"/>
          <p:cNvCxnSpPr/>
          <p:nvPr/>
        </p:nvCxnSpPr>
        <p:spPr>
          <a:xfrm>
            <a:off x="6341533" y="3267795"/>
            <a:ext cx="1249330" cy="33394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9" name="Shape 204"/>
          <p:cNvCxnSpPr/>
          <p:nvPr/>
        </p:nvCxnSpPr>
        <p:spPr>
          <a:xfrm>
            <a:off x="6341533" y="3428451"/>
            <a:ext cx="1249330" cy="33394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5" name="Shape 207"/>
          <p:cNvSpPr txBox="1"/>
          <p:nvPr/>
        </p:nvSpPr>
        <p:spPr>
          <a:xfrm>
            <a:off x="6268919" y="3619078"/>
            <a:ext cx="982531" cy="2536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677006" y="3244646"/>
            <a:ext cx="237962" cy="614516"/>
          </a:xfrm>
          <a:custGeom>
            <a:avLst/>
            <a:gdLst>
              <a:gd name="connsiteX0" fmla="*/ 349 w 237962"/>
              <a:gd name="connsiteY0" fmla="*/ 0 h 614516"/>
              <a:gd name="connsiteX1" fmla="*/ 213381 w 237962"/>
              <a:gd name="connsiteY1" fmla="*/ 139290 h 614516"/>
              <a:gd name="connsiteX2" fmla="*/ 349 w 237962"/>
              <a:gd name="connsiteY2" fmla="*/ 270387 h 614516"/>
              <a:gd name="connsiteX3" fmla="*/ 237962 w 237962"/>
              <a:gd name="connsiteY3" fmla="*/ 385096 h 614516"/>
              <a:gd name="connsiteX4" fmla="*/ 349 w 237962"/>
              <a:gd name="connsiteY4" fmla="*/ 508000 h 614516"/>
              <a:gd name="connsiteX5" fmla="*/ 180607 w 237962"/>
              <a:gd name="connsiteY5" fmla="*/ 614516 h 61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2" h="614516">
                <a:moveTo>
                  <a:pt x="349" y="0"/>
                </a:moveTo>
                <a:cubicBezTo>
                  <a:pt x="106865" y="47113"/>
                  <a:pt x="213381" y="94226"/>
                  <a:pt x="213381" y="139290"/>
                </a:cubicBezTo>
                <a:cubicBezTo>
                  <a:pt x="213381" y="184354"/>
                  <a:pt x="-3748" y="229419"/>
                  <a:pt x="349" y="270387"/>
                </a:cubicBezTo>
                <a:cubicBezTo>
                  <a:pt x="4446" y="311355"/>
                  <a:pt x="237962" y="345494"/>
                  <a:pt x="237962" y="385096"/>
                </a:cubicBezTo>
                <a:cubicBezTo>
                  <a:pt x="237962" y="424698"/>
                  <a:pt x="9908" y="469763"/>
                  <a:pt x="349" y="508000"/>
                </a:cubicBezTo>
                <a:cubicBezTo>
                  <a:pt x="-9210" y="546237"/>
                  <a:pt x="180607" y="614516"/>
                  <a:pt x="180607" y="6145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890386" y="3234731"/>
            <a:ext cx="237962" cy="614516"/>
          </a:xfrm>
          <a:custGeom>
            <a:avLst/>
            <a:gdLst>
              <a:gd name="connsiteX0" fmla="*/ 349 w 237962"/>
              <a:gd name="connsiteY0" fmla="*/ 0 h 614516"/>
              <a:gd name="connsiteX1" fmla="*/ 213381 w 237962"/>
              <a:gd name="connsiteY1" fmla="*/ 139290 h 614516"/>
              <a:gd name="connsiteX2" fmla="*/ 349 w 237962"/>
              <a:gd name="connsiteY2" fmla="*/ 270387 h 614516"/>
              <a:gd name="connsiteX3" fmla="*/ 237962 w 237962"/>
              <a:gd name="connsiteY3" fmla="*/ 385096 h 614516"/>
              <a:gd name="connsiteX4" fmla="*/ 349 w 237962"/>
              <a:gd name="connsiteY4" fmla="*/ 508000 h 614516"/>
              <a:gd name="connsiteX5" fmla="*/ 180607 w 237962"/>
              <a:gd name="connsiteY5" fmla="*/ 614516 h 61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2" h="614516">
                <a:moveTo>
                  <a:pt x="349" y="0"/>
                </a:moveTo>
                <a:cubicBezTo>
                  <a:pt x="106865" y="47113"/>
                  <a:pt x="213381" y="94226"/>
                  <a:pt x="213381" y="139290"/>
                </a:cubicBezTo>
                <a:cubicBezTo>
                  <a:pt x="213381" y="184354"/>
                  <a:pt x="-3748" y="229419"/>
                  <a:pt x="349" y="270387"/>
                </a:cubicBezTo>
                <a:cubicBezTo>
                  <a:pt x="4446" y="311355"/>
                  <a:pt x="237962" y="345494"/>
                  <a:pt x="237962" y="385096"/>
                </a:cubicBezTo>
                <a:cubicBezTo>
                  <a:pt x="237962" y="424698"/>
                  <a:pt x="9908" y="469763"/>
                  <a:pt x="349" y="508000"/>
                </a:cubicBezTo>
                <a:cubicBezTo>
                  <a:pt x="-9210" y="546237"/>
                  <a:pt x="180607" y="614516"/>
                  <a:pt x="180607" y="6145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067368" y="3223787"/>
            <a:ext cx="237962" cy="614516"/>
          </a:xfrm>
          <a:custGeom>
            <a:avLst/>
            <a:gdLst>
              <a:gd name="connsiteX0" fmla="*/ 349 w 237962"/>
              <a:gd name="connsiteY0" fmla="*/ 0 h 614516"/>
              <a:gd name="connsiteX1" fmla="*/ 213381 w 237962"/>
              <a:gd name="connsiteY1" fmla="*/ 139290 h 614516"/>
              <a:gd name="connsiteX2" fmla="*/ 349 w 237962"/>
              <a:gd name="connsiteY2" fmla="*/ 270387 h 614516"/>
              <a:gd name="connsiteX3" fmla="*/ 237962 w 237962"/>
              <a:gd name="connsiteY3" fmla="*/ 385096 h 614516"/>
              <a:gd name="connsiteX4" fmla="*/ 349 w 237962"/>
              <a:gd name="connsiteY4" fmla="*/ 508000 h 614516"/>
              <a:gd name="connsiteX5" fmla="*/ 180607 w 237962"/>
              <a:gd name="connsiteY5" fmla="*/ 614516 h 61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2" h="614516">
                <a:moveTo>
                  <a:pt x="349" y="0"/>
                </a:moveTo>
                <a:cubicBezTo>
                  <a:pt x="106865" y="47113"/>
                  <a:pt x="213381" y="94226"/>
                  <a:pt x="213381" y="139290"/>
                </a:cubicBezTo>
                <a:cubicBezTo>
                  <a:pt x="213381" y="184354"/>
                  <a:pt x="-3748" y="229419"/>
                  <a:pt x="349" y="270387"/>
                </a:cubicBezTo>
                <a:cubicBezTo>
                  <a:pt x="4446" y="311355"/>
                  <a:pt x="237962" y="345494"/>
                  <a:pt x="237962" y="385096"/>
                </a:cubicBezTo>
                <a:cubicBezTo>
                  <a:pt x="237962" y="424698"/>
                  <a:pt x="9908" y="469763"/>
                  <a:pt x="349" y="508000"/>
                </a:cubicBezTo>
                <a:cubicBezTo>
                  <a:pt x="-9210" y="546237"/>
                  <a:pt x="180607" y="614516"/>
                  <a:pt x="180607" y="6145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245997" y="3234731"/>
            <a:ext cx="237962" cy="614516"/>
          </a:xfrm>
          <a:custGeom>
            <a:avLst/>
            <a:gdLst>
              <a:gd name="connsiteX0" fmla="*/ 349 w 237962"/>
              <a:gd name="connsiteY0" fmla="*/ 0 h 614516"/>
              <a:gd name="connsiteX1" fmla="*/ 213381 w 237962"/>
              <a:gd name="connsiteY1" fmla="*/ 139290 h 614516"/>
              <a:gd name="connsiteX2" fmla="*/ 349 w 237962"/>
              <a:gd name="connsiteY2" fmla="*/ 270387 h 614516"/>
              <a:gd name="connsiteX3" fmla="*/ 237962 w 237962"/>
              <a:gd name="connsiteY3" fmla="*/ 385096 h 614516"/>
              <a:gd name="connsiteX4" fmla="*/ 349 w 237962"/>
              <a:gd name="connsiteY4" fmla="*/ 508000 h 614516"/>
              <a:gd name="connsiteX5" fmla="*/ 180607 w 237962"/>
              <a:gd name="connsiteY5" fmla="*/ 614516 h 61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962" h="614516">
                <a:moveTo>
                  <a:pt x="349" y="0"/>
                </a:moveTo>
                <a:cubicBezTo>
                  <a:pt x="106865" y="47113"/>
                  <a:pt x="213381" y="94226"/>
                  <a:pt x="213381" y="139290"/>
                </a:cubicBezTo>
                <a:cubicBezTo>
                  <a:pt x="213381" y="184354"/>
                  <a:pt x="-3748" y="229419"/>
                  <a:pt x="349" y="270387"/>
                </a:cubicBezTo>
                <a:cubicBezTo>
                  <a:pt x="4446" y="311355"/>
                  <a:pt x="237962" y="345494"/>
                  <a:pt x="237962" y="385096"/>
                </a:cubicBezTo>
                <a:cubicBezTo>
                  <a:pt x="237962" y="424698"/>
                  <a:pt x="9908" y="469763"/>
                  <a:pt x="349" y="508000"/>
                </a:cubicBezTo>
                <a:cubicBezTo>
                  <a:pt x="-9210" y="546237"/>
                  <a:pt x="180607" y="614516"/>
                  <a:pt x="180607" y="6145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3" grpId="0" animBg="1"/>
      <p:bldP spid="54" grpId="0" animBg="1"/>
      <p:bldP spid="85" grpId="0"/>
      <p:bldP spid="8" grpId="0" animBg="1"/>
      <p:bldP spid="59" grpId="0" animBg="1"/>
      <p:bldP spid="6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30700" y="1086825"/>
            <a:ext cx="8698200" cy="2157000"/>
          </a:xfrm>
          <a:prstGeom prst="rect">
            <a:avLst/>
          </a:prstGeom>
          <a:ln w="38100" cmpd="sng"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New Big data </a:t>
            </a:r>
            <a:r>
              <a:rPr lang="en-US" sz="2400" dirty="0" smtClean="0"/>
              <a:t>apps </a:t>
            </a:r>
            <a:r>
              <a:rPr lang="en-US" sz="2400" dirty="0"/>
              <a:t>→ new requirements: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 dirty="0"/>
              <a:t>Low-latency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 dirty="0"/>
              <a:t>Incremental data processing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 dirty="0"/>
              <a:t>e.g. </a:t>
            </a:r>
            <a:r>
              <a:rPr lang="en-US" sz="2400" dirty="0" smtClean="0"/>
              <a:t>Percolator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Multiple clients updating same </a:t>
            </a:r>
            <a:r>
              <a:rPr lang="en-US" sz="2400" dirty="0" smtClean="0"/>
              <a:t>data </a:t>
            </a:r>
            <a:r>
              <a:rPr lang="en-US" sz="2400" dirty="0"/>
              <a:t>concurrently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 b="1" dirty="0"/>
              <a:t>Problem</a:t>
            </a:r>
            <a:r>
              <a:rPr lang="en-US" sz="2400" dirty="0"/>
              <a:t>: </a:t>
            </a:r>
            <a:r>
              <a:rPr lang="en-US" sz="2400" dirty="0" smtClean="0"/>
              <a:t>Conflicts/Inconsistencies </a:t>
            </a:r>
            <a:r>
              <a:rPr lang="en-US" sz="2400" dirty="0"/>
              <a:t>may </a:t>
            </a:r>
            <a:r>
              <a:rPr lang="en-US" sz="2400" dirty="0" smtClean="0"/>
              <a:t>arise</a:t>
            </a:r>
            <a:endParaRPr lang="en-US" sz="2400" dirty="0"/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400" b="1" dirty="0"/>
              <a:t>Solution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30006C"/>
                </a:solidFill>
              </a:rPr>
              <a:t>Transactional Access to Data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387" y="191954"/>
            <a:ext cx="85212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Background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195"/>
          <p:cNvSpPr/>
          <p:nvPr/>
        </p:nvSpPr>
        <p:spPr>
          <a:xfrm>
            <a:off x="7160764" y="1680800"/>
            <a:ext cx="1750465" cy="2279117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952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</a:rPr>
              <a:t>HBase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7590863" y="3230780"/>
            <a:ext cx="969303" cy="64261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75FF"/>
              </a:gs>
              <a:gs pos="26000">
                <a:srgbClr val="D975FF"/>
              </a:gs>
              <a:gs pos="100000">
                <a:srgbClr val="CC94FD"/>
              </a:gs>
            </a:gsLst>
            <a:path path="circle">
              <a:fillToRect l="100000" t="100000"/>
            </a:path>
            <a:tileRect r="-100000" b="-100000"/>
          </a:gradFill>
          <a:ln w="25400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197"/>
          <p:cNvSpPr/>
          <p:nvPr/>
        </p:nvSpPr>
        <p:spPr>
          <a:xfrm>
            <a:off x="4928827" y="2843383"/>
            <a:ext cx="1412706" cy="7293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TSO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3200" dirty="0" err="1" smtClean="0"/>
              <a:t>Perf</a:t>
            </a:r>
            <a:r>
              <a:rPr lang="en-US" sz="3200" dirty="0" smtClean="0"/>
              <a:t>. Improvements: Commit </a:t>
            </a:r>
            <a:r>
              <a:rPr lang="en-US" sz="3200" dirty="0"/>
              <a:t>Table Writes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62080" y="1885410"/>
            <a:ext cx="2428783" cy="1656579"/>
            <a:chOff x="1618304" y="1433550"/>
            <a:chExt cx="4535988" cy="2282977"/>
          </a:xfrm>
        </p:grpSpPr>
        <p:sp>
          <p:nvSpPr>
            <p:cNvPr id="26" name="Shape 196"/>
            <p:cNvSpPr/>
            <p:nvPr/>
          </p:nvSpPr>
          <p:spPr>
            <a:xfrm>
              <a:off x="1618304" y="1433550"/>
              <a:ext cx="1600200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2857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Omid Client</a:t>
              </a:r>
            </a:p>
          </p:txBody>
        </p:sp>
        <p:cxnSp>
          <p:nvCxnSpPr>
            <p:cNvPr id="27" name="Shape 201"/>
            <p:cNvCxnSpPr>
              <a:stCxn id="26" idx="2"/>
            </p:cNvCxnSpPr>
            <p:nvPr/>
          </p:nvCxnSpPr>
          <p:spPr>
            <a:xfrm>
              <a:off x="2418404" y="2043150"/>
              <a:ext cx="0" cy="682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" name="Rectangle 1"/>
            <p:cNvSpPr/>
            <p:nvPr/>
          </p:nvSpPr>
          <p:spPr>
            <a:xfrm>
              <a:off x="3110246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6671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24928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31353" y="3603130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13904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20329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28586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5011" y="3417028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2078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8503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26760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33185" y="2880069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12078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8503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26760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33185" y="3061717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3821047" y="2880069"/>
              <a:ext cx="2333245" cy="551042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4" name="Group 3"/>
          <p:cNvGrpSpPr/>
          <p:nvPr/>
        </p:nvGrpSpPr>
        <p:grpSpPr>
          <a:xfrm>
            <a:off x="159012" y="1731350"/>
            <a:ext cx="4037687" cy="2228568"/>
            <a:chOff x="159012" y="976176"/>
            <a:chExt cx="7208471" cy="3244224"/>
          </a:xfrm>
        </p:grpSpPr>
        <p:sp>
          <p:nvSpPr>
            <p:cNvPr id="28" name="Shape 195"/>
            <p:cNvSpPr/>
            <p:nvPr/>
          </p:nvSpPr>
          <p:spPr>
            <a:xfrm>
              <a:off x="4242383" y="976176"/>
              <a:ext cx="3125100" cy="3244224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952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400" dirty="0" err="1">
                  <a:solidFill>
                    <a:schemeClr val="lt1"/>
                  </a:solidFill>
                </a:rPr>
                <a:t>HBase</a:t>
              </a:r>
              <a:endParaRPr 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29" name="Shape 197"/>
            <p:cNvSpPr/>
            <p:nvPr/>
          </p:nvSpPr>
          <p:spPr>
            <a:xfrm>
              <a:off x="159012" y="2710530"/>
              <a:ext cx="2522100" cy="1061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2857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TSO</a:t>
              </a:r>
              <a:endPara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Shape 204"/>
            <p:cNvCxnSpPr>
              <a:stCxn id="29" idx="3"/>
              <a:endCxn id="31" idx="1"/>
            </p:cNvCxnSpPr>
            <p:nvPr/>
          </p:nvCxnSpPr>
          <p:spPr>
            <a:xfrm>
              <a:off x="2681112" y="3241380"/>
              <a:ext cx="2257958" cy="34601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1" name="Shape 205"/>
            <p:cNvSpPr/>
            <p:nvPr/>
          </p:nvSpPr>
          <p:spPr>
            <a:xfrm>
              <a:off x="4939070" y="3147034"/>
              <a:ext cx="1730494" cy="88072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75FF"/>
                </a:gs>
                <a:gs pos="26000">
                  <a:srgbClr val="D975FF"/>
                </a:gs>
                <a:gs pos="100000">
                  <a:srgbClr val="CC94FD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Commit Table</a:t>
              </a:r>
            </a:p>
          </p:txBody>
        </p:sp>
        <p:sp>
          <p:nvSpPr>
            <p:cNvPr id="32" name="Shape 207"/>
            <p:cNvSpPr txBox="1"/>
            <p:nvPr/>
          </p:nvSpPr>
          <p:spPr>
            <a:xfrm>
              <a:off x="2594486" y="3385554"/>
              <a:ext cx="175411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 </a:t>
              </a:r>
              <a:r>
                <a:rPr lang="en-US" sz="14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96"/>
            <p:cNvSpPr/>
            <p:nvPr/>
          </p:nvSpPr>
          <p:spPr>
            <a:xfrm>
              <a:off x="619967" y="1200448"/>
              <a:ext cx="1600199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8500C0"/>
                </a:gs>
                <a:gs pos="100000">
                  <a:srgbClr val="CC94FD"/>
                </a:gs>
              </a:gsLst>
              <a:lin ang="16200000" scaled="0"/>
            </a:gradFill>
            <a:ln w="28575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Omid Client</a:t>
              </a:r>
            </a:p>
          </p:txBody>
        </p:sp>
        <p:cxnSp>
          <p:nvCxnSpPr>
            <p:cNvPr id="34" name="Shape 201"/>
            <p:cNvCxnSpPr>
              <a:stCxn id="33" idx="2"/>
              <a:endCxn id="29" idx="0"/>
            </p:cNvCxnSpPr>
            <p:nvPr/>
          </p:nvCxnSpPr>
          <p:spPr>
            <a:xfrm flipH="1">
              <a:off x="1420062" y="1810048"/>
              <a:ext cx="5" cy="900482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35" name="Rectangle 34"/>
            <p:cNvSpPr/>
            <p:nvPr/>
          </p:nvSpPr>
          <p:spPr>
            <a:xfrm>
              <a:off x="1741173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47598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55855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62280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66953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73378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81635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88060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177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4602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02859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09284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13957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20382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8639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35064" y="2933395"/>
              <a:ext cx="106425" cy="1133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hape 167"/>
          <p:cNvCxnSpPr/>
          <p:nvPr/>
        </p:nvCxnSpPr>
        <p:spPr>
          <a:xfrm>
            <a:off x="4544433" y="1067877"/>
            <a:ext cx="0" cy="358275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7" name="Shape 204"/>
          <p:cNvCxnSpPr/>
          <p:nvPr/>
        </p:nvCxnSpPr>
        <p:spPr>
          <a:xfrm>
            <a:off x="6341533" y="3111077"/>
            <a:ext cx="1249330" cy="36160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Shape 204"/>
          <p:cNvCxnSpPr/>
          <p:nvPr/>
        </p:nvCxnSpPr>
        <p:spPr>
          <a:xfrm>
            <a:off x="6341533" y="3267795"/>
            <a:ext cx="1249330" cy="33394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9" name="Shape 204"/>
          <p:cNvCxnSpPr/>
          <p:nvPr/>
        </p:nvCxnSpPr>
        <p:spPr>
          <a:xfrm>
            <a:off x="6341533" y="3428451"/>
            <a:ext cx="1249330" cy="33394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5" name="Shape 207"/>
          <p:cNvSpPr txBox="1"/>
          <p:nvPr/>
        </p:nvSpPr>
        <p:spPr>
          <a:xfrm>
            <a:off x="6268919" y="3619078"/>
            <a:ext cx="982531" cy="2536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32281" y="3255004"/>
            <a:ext cx="421976" cy="278791"/>
            <a:chOff x="7632281" y="3263198"/>
            <a:chExt cx="421976" cy="278791"/>
          </a:xfrm>
        </p:grpSpPr>
        <p:sp>
          <p:nvSpPr>
            <p:cNvPr id="55" name="Shape 205"/>
            <p:cNvSpPr/>
            <p:nvPr/>
          </p:nvSpPr>
          <p:spPr>
            <a:xfrm>
              <a:off x="7632281" y="3263198"/>
              <a:ext cx="421976" cy="2787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75FF"/>
                </a:gs>
                <a:gs pos="26000">
                  <a:srgbClr val="D975FF"/>
                </a:gs>
                <a:gs pos="100000">
                  <a:srgbClr val="CC94FD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endParaRPr lang="en-US" sz="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636371" y="327586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718951" y="327001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805799" y="3274919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7902502" y="3280763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097838" y="3250379"/>
            <a:ext cx="421976" cy="278791"/>
            <a:chOff x="7632281" y="3263198"/>
            <a:chExt cx="421976" cy="278791"/>
          </a:xfrm>
        </p:grpSpPr>
        <p:sp>
          <p:nvSpPr>
            <p:cNvPr id="74" name="Shape 205"/>
            <p:cNvSpPr/>
            <p:nvPr/>
          </p:nvSpPr>
          <p:spPr>
            <a:xfrm>
              <a:off x="7632281" y="3263198"/>
              <a:ext cx="421976" cy="2787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75FF"/>
                </a:gs>
                <a:gs pos="26000">
                  <a:srgbClr val="D975FF"/>
                </a:gs>
                <a:gs pos="100000">
                  <a:srgbClr val="CC94FD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endParaRPr lang="en-US" sz="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7636371" y="327586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7718951" y="327001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7805799" y="3274919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7902502" y="3280763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36371" y="3567812"/>
            <a:ext cx="421976" cy="278791"/>
            <a:chOff x="7632281" y="3263198"/>
            <a:chExt cx="421976" cy="278791"/>
          </a:xfrm>
        </p:grpSpPr>
        <p:sp>
          <p:nvSpPr>
            <p:cNvPr id="80" name="Shape 205"/>
            <p:cNvSpPr/>
            <p:nvPr/>
          </p:nvSpPr>
          <p:spPr>
            <a:xfrm>
              <a:off x="7632281" y="3263198"/>
              <a:ext cx="421976" cy="2787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75FF"/>
                </a:gs>
                <a:gs pos="26000">
                  <a:srgbClr val="D975FF"/>
                </a:gs>
                <a:gs pos="100000">
                  <a:srgbClr val="CC94FD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endParaRPr lang="en-US" sz="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7636371" y="327586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718951" y="327001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7805799" y="3274919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7902502" y="3280763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101928" y="3563187"/>
            <a:ext cx="421976" cy="278791"/>
            <a:chOff x="7632281" y="3263198"/>
            <a:chExt cx="421976" cy="278791"/>
          </a:xfrm>
        </p:grpSpPr>
        <p:sp>
          <p:nvSpPr>
            <p:cNvPr id="87" name="Shape 205"/>
            <p:cNvSpPr/>
            <p:nvPr/>
          </p:nvSpPr>
          <p:spPr>
            <a:xfrm>
              <a:off x="7632281" y="3263198"/>
              <a:ext cx="421976" cy="2787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75FF"/>
                </a:gs>
                <a:gs pos="26000">
                  <a:srgbClr val="D975FF"/>
                </a:gs>
                <a:gs pos="100000">
                  <a:srgbClr val="CC94FD"/>
                </a:gs>
              </a:gsLst>
              <a:path path="circle">
                <a:fillToRect l="100000" t="100000"/>
              </a:path>
              <a:tileRect r="-100000" b="-100000"/>
            </a:gradFill>
            <a:ln w="25400" cap="flat" cmpd="sng">
              <a:solidFill>
                <a:srgbClr val="7800A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endParaRPr lang="en-US" sz="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7636371" y="327586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718951" y="3270011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05799" y="3274919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7902502" y="3280763"/>
              <a:ext cx="139639" cy="249226"/>
            </a:xfrm>
            <a:custGeom>
              <a:avLst/>
              <a:gdLst>
                <a:gd name="connsiteX0" fmla="*/ 349 w 237962"/>
                <a:gd name="connsiteY0" fmla="*/ 0 h 614516"/>
                <a:gd name="connsiteX1" fmla="*/ 213381 w 237962"/>
                <a:gd name="connsiteY1" fmla="*/ 139290 h 614516"/>
                <a:gd name="connsiteX2" fmla="*/ 349 w 237962"/>
                <a:gd name="connsiteY2" fmla="*/ 270387 h 614516"/>
                <a:gd name="connsiteX3" fmla="*/ 237962 w 237962"/>
                <a:gd name="connsiteY3" fmla="*/ 385096 h 614516"/>
                <a:gd name="connsiteX4" fmla="*/ 349 w 237962"/>
                <a:gd name="connsiteY4" fmla="*/ 508000 h 614516"/>
                <a:gd name="connsiteX5" fmla="*/ 180607 w 237962"/>
                <a:gd name="connsiteY5" fmla="*/ 614516 h 61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62" h="614516">
                  <a:moveTo>
                    <a:pt x="349" y="0"/>
                  </a:moveTo>
                  <a:cubicBezTo>
                    <a:pt x="106865" y="47113"/>
                    <a:pt x="213381" y="94226"/>
                    <a:pt x="213381" y="139290"/>
                  </a:cubicBezTo>
                  <a:cubicBezTo>
                    <a:pt x="213381" y="184354"/>
                    <a:pt x="-3748" y="229419"/>
                    <a:pt x="349" y="270387"/>
                  </a:cubicBezTo>
                  <a:cubicBezTo>
                    <a:pt x="4446" y="311355"/>
                    <a:pt x="237962" y="345494"/>
                    <a:pt x="237962" y="385096"/>
                  </a:cubicBezTo>
                  <a:cubicBezTo>
                    <a:pt x="237962" y="424698"/>
                    <a:pt x="9908" y="469763"/>
                    <a:pt x="349" y="508000"/>
                  </a:cubicBezTo>
                  <a:cubicBezTo>
                    <a:pt x="-9210" y="546237"/>
                    <a:pt x="180607" y="614516"/>
                    <a:pt x="180607" y="61451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79350"/>
              </p:ext>
            </p:extLst>
          </p:nvPr>
        </p:nvGraphicFramePr>
        <p:xfrm>
          <a:off x="692786" y="653937"/>
          <a:ext cx="7577158" cy="441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hape 194"/>
          <p:cNvSpPr txBox="1">
            <a:spLocks noGrp="1"/>
          </p:cNvSpPr>
          <p:nvPr>
            <p:ph type="title"/>
          </p:nvPr>
        </p:nvSpPr>
        <p:spPr>
          <a:xfrm>
            <a:off x="159012" y="104725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sz="3200" dirty="0" err="1" smtClean="0"/>
              <a:t>Omid</a:t>
            </a:r>
            <a:r>
              <a:rPr lang="en-US" sz="3200" dirty="0" smtClean="0"/>
              <a:t> Throughput with Improvements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97" y="155178"/>
            <a:ext cx="8521064" cy="812480"/>
          </a:xfrm>
        </p:spPr>
        <p:txBody>
          <a:bodyPr/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72" y="853037"/>
            <a:ext cx="8301989" cy="3560832"/>
          </a:xfrm>
        </p:spPr>
        <p:txBody>
          <a:bodyPr/>
          <a:lstStyle/>
          <a:p>
            <a:pPr marL="419100" indent="-342900">
              <a:buFont typeface="Wingdings" charset="2"/>
              <a:buChar char="§"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Transactions in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NoSQL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42937" lvl="1" indent="-342900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cases in incremental big data </a:t>
            </a:r>
            <a:r>
              <a:rPr lang="en-US" sz="2400" dirty="0" smtClean="0"/>
              <a:t>processing</a:t>
            </a:r>
          </a:p>
          <a:p>
            <a:pPr marL="642937" lvl="1" indent="-342900">
              <a:buFont typeface="Arial"/>
              <a:buChar char="•"/>
            </a:pPr>
            <a:r>
              <a:rPr lang="en-US" sz="2400" i="1" dirty="0" smtClean="0">
                <a:solidFill>
                  <a:srgbClr val="30006C"/>
                </a:solidFill>
              </a:rPr>
              <a:t>Snapshot Isolation</a:t>
            </a:r>
            <a:r>
              <a:rPr lang="en-US" sz="2400" dirty="0" smtClean="0"/>
              <a:t>: Scalable </a:t>
            </a:r>
            <a:r>
              <a:rPr lang="en-US" sz="2400" dirty="0"/>
              <a:t>consistency </a:t>
            </a:r>
            <a:r>
              <a:rPr lang="en-US" sz="2400" dirty="0" smtClean="0"/>
              <a:t>model</a:t>
            </a:r>
          </a:p>
          <a:p>
            <a:pPr marL="533400" indent="-457200">
              <a:buFont typeface="Wingdings" charset="2"/>
              <a:buChar char="§"/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Omid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642937" lvl="1" indent="-342900">
              <a:buFont typeface="Arial"/>
              <a:buChar char="•"/>
            </a:pPr>
            <a:r>
              <a:rPr lang="en-US" sz="2400" dirty="0"/>
              <a:t>Web-scale</a:t>
            </a:r>
            <a:r>
              <a:rPr lang="en-US" sz="2400" dirty="0" smtClean="0"/>
              <a:t> TPS for </a:t>
            </a:r>
            <a:r>
              <a:rPr lang="en-US" sz="2400" dirty="0" err="1" smtClean="0"/>
              <a:t>HBase</a:t>
            </a:r>
            <a:endParaRPr lang="en-US" sz="2400" dirty="0" smtClean="0"/>
          </a:p>
          <a:p>
            <a:pPr marL="642937" lvl="1" indent="-342900">
              <a:buFont typeface="Arial"/>
              <a:buChar char="•"/>
            </a:pPr>
            <a:r>
              <a:rPr lang="en-US" sz="2400" dirty="0" smtClean="0"/>
              <a:t>Reliable and </a:t>
            </a:r>
            <a:r>
              <a:rPr lang="en-US" sz="2400" dirty="0" err="1" smtClean="0"/>
              <a:t>performant</a:t>
            </a:r>
            <a:endParaRPr lang="en-US" sz="2400" dirty="0" smtClean="0"/>
          </a:p>
          <a:p>
            <a:pPr marL="642937" lvl="1" indent="-342900">
              <a:buFont typeface="Arial"/>
              <a:buChar char="•"/>
            </a:pPr>
            <a:r>
              <a:rPr lang="en-US" sz="2400" dirty="0"/>
              <a:t>Battle-</a:t>
            </a:r>
            <a:r>
              <a:rPr lang="en-US" sz="2400" dirty="0" smtClean="0"/>
              <a:t>tested</a:t>
            </a:r>
          </a:p>
          <a:p>
            <a:pPr marL="642937" lvl="1" indent="-342900">
              <a:buFont typeface="Arial"/>
              <a:buChar char="•"/>
            </a:pPr>
            <a:r>
              <a:rPr lang="en-US" sz="2400" dirty="0" smtClean="0"/>
              <a:t>                          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://omid.incubator.apache.org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pPr marL="642937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4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80" y="4142406"/>
            <a:ext cx="21812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omid_logo_cropped.png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77" y="86983"/>
            <a:ext cx="1896525" cy="88496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97" y="155178"/>
            <a:ext cx="8521064" cy="812480"/>
          </a:xfrm>
        </p:spPr>
        <p:txBody>
          <a:bodyPr/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  <p:pic>
        <p:nvPicPr>
          <p:cNvPr id="6" name="Picture 5" descr="omid_logo_cropped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02" y="1799541"/>
            <a:ext cx="1896525" cy="88496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Summit SJ (June 29th 2016)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4" y="4750632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2302" y="2692196"/>
            <a:ext cx="447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hlinkClick r:id="rId4"/>
              </a:rPr>
              <a:t>@</a:t>
            </a:r>
            <a:r>
              <a:rPr lang="en-US" sz="2400" b="1" dirty="0" err="1" smtClean="0">
                <a:hlinkClick r:id="rId4"/>
              </a:rPr>
              <a:t>ApacheOmid</a:t>
            </a:r>
            <a:endParaRPr lang="en-US" sz="2400" b="1" dirty="0" smtClean="0"/>
          </a:p>
          <a:p>
            <a:pPr algn="ctr"/>
            <a:r>
              <a:rPr lang="en-US" sz="2400" b="1" dirty="0" smtClean="0">
                <a:hlinkClick r:id="rId5"/>
              </a:rPr>
              <a:t>Apache </a:t>
            </a:r>
            <a:r>
              <a:rPr lang="en-US" sz="2400" b="1" dirty="0" err="1" smtClean="0">
                <a:hlinkClick r:id="rId5"/>
              </a:rPr>
              <a:t>Omid</a:t>
            </a:r>
            <a:r>
              <a:rPr lang="en-US" sz="2400" b="1" dirty="0" smtClean="0">
                <a:hlinkClick r:id="rId5"/>
              </a:rPr>
              <a:t> Incubator Page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030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62975" y="1145600"/>
            <a:ext cx="8539055" cy="324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 smtClean="0"/>
              <a:t>Transaction </a:t>
            </a:r>
            <a:r>
              <a:rPr lang="en-US" sz="2400" dirty="0"/>
              <a:t>→ Abstract </a:t>
            </a:r>
            <a:r>
              <a:rPr lang="en-US" sz="2400" dirty="0" err="1" smtClean="0"/>
              <a:t>UoW</a:t>
            </a:r>
            <a:r>
              <a:rPr lang="en-US" sz="2400" dirty="0" smtClean="0"/>
              <a:t> to </a:t>
            </a:r>
            <a:r>
              <a:rPr lang="en-US" sz="2400" dirty="0"/>
              <a:t>manage data with </a:t>
            </a:r>
            <a:r>
              <a:rPr lang="en-US" sz="2400" dirty="0" smtClean="0"/>
              <a:t>certain guarantees</a:t>
            </a:r>
          </a:p>
          <a:p>
            <a:pPr marL="914400" lvl="1" indent="-381000">
              <a:buSzPct val="100000"/>
            </a:pP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38761D"/>
                </a:solidFill>
              </a:rPr>
              <a:t>C</a:t>
            </a:r>
            <a:r>
              <a:rPr lang="en-US" sz="2000" b="1" dirty="0">
                <a:solidFill>
                  <a:srgbClr val="F1C232"/>
                </a:solidFill>
              </a:rPr>
              <a:t>I</a:t>
            </a:r>
            <a:r>
              <a:rPr lang="en-US" sz="2000" b="1" dirty="0">
                <a:solidFill>
                  <a:srgbClr val="3C78D8"/>
                </a:solidFill>
              </a:rPr>
              <a:t>D</a:t>
            </a:r>
          </a:p>
          <a:p>
            <a:pPr marL="914400" lvl="1" indent="-381000">
              <a:buSzPct val="100000"/>
            </a:pPr>
            <a:r>
              <a:rPr lang="en-US" sz="2000" dirty="0"/>
              <a:t>Relational </a:t>
            </a:r>
            <a:r>
              <a:rPr lang="en-US" sz="2000" dirty="0" smtClean="0"/>
              <a:t>databases</a:t>
            </a:r>
          </a:p>
          <a:p>
            <a:pPr marL="457200" indent="-381000">
              <a:buSzPct val="100000"/>
            </a:pPr>
            <a:r>
              <a:rPr lang="en-US" sz="2400" dirty="0"/>
              <a:t>Big data → </a:t>
            </a:r>
            <a:r>
              <a:rPr lang="en-US" sz="2400" dirty="0" err="1"/>
              <a:t>NoSQL</a:t>
            </a:r>
            <a:r>
              <a:rPr lang="en-US" sz="2400" dirty="0"/>
              <a:t> </a:t>
            </a:r>
            <a:r>
              <a:rPr lang="en-US" sz="2400" dirty="0" err="1"/>
              <a:t>datastores</a:t>
            </a:r>
            <a:r>
              <a:rPr lang="en-US" sz="2400" dirty="0"/>
              <a:t> → Transactions in </a:t>
            </a:r>
            <a:r>
              <a:rPr lang="en-US" sz="2400" dirty="0" err="1"/>
              <a:t>NoSQL</a:t>
            </a:r>
            <a:endParaRPr lang="en-US" sz="2400" dirty="0"/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US" dirty="0"/>
          </a:p>
          <a:p>
            <a:pPr marL="690563" indent="-381000">
              <a:buSzPct val="100000"/>
            </a:pPr>
            <a:endParaRPr lang="en-US" sz="2400" dirty="0" smtClean="0"/>
          </a:p>
        </p:txBody>
      </p:sp>
      <p:sp>
        <p:nvSpPr>
          <p:cNvPr id="116" name="Shape 116"/>
          <p:cNvSpPr txBox="1"/>
          <p:nvPr/>
        </p:nvSpPr>
        <p:spPr>
          <a:xfrm>
            <a:off x="4428481" y="3206534"/>
            <a:ext cx="4174389" cy="1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Relaxed Guarantees: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e.g. </a:t>
            </a:r>
            <a:r>
              <a:rPr lang="en-US" sz="2000" dirty="0" smtClean="0">
                <a:solidFill>
                  <a:schemeClr val="dk1"/>
                </a:solidFill>
              </a:rPr>
              <a:t>Atomicity, Consistency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Shape 107"/>
          <p:cNvSpPr txBox="1">
            <a:spLocks/>
          </p:cNvSpPr>
          <p:nvPr/>
        </p:nvSpPr>
        <p:spPr>
          <a:xfrm>
            <a:off x="311387" y="191954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200" dirty="0" smtClean="0"/>
              <a:t>Background</a:t>
            </a:r>
            <a:endParaRPr lang="en-US" sz="3600" dirty="0"/>
          </a:p>
        </p:txBody>
      </p:sp>
      <p:sp>
        <p:nvSpPr>
          <p:cNvPr id="7" name="Shape 116"/>
          <p:cNvSpPr txBox="1"/>
          <p:nvPr/>
        </p:nvSpPr>
        <p:spPr>
          <a:xfrm>
            <a:off x="1004521" y="3227644"/>
            <a:ext cx="3168900" cy="13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 smtClean="0">
                <a:solidFill>
                  <a:schemeClr val="dk1"/>
                </a:solidFill>
              </a:rPr>
              <a:t>Hard to Scale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 dirty="0" smtClean="0">
                <a:solidFill>
                  <a:schemeClr val="dk1"/>
                </a:solidFill>
              </a:rPr>
              <a:t>Data partition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 dirty="0" smtClean="0">
                <a:solidFill>
                  <a:schemeClr val="dk1"/>
                </a:solidFill>
              </a:rPr>
              <a:t>Data replication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Summit SJ (June 29th 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6295" y="909767"/>
            <a:ext cx="8807136" cy="25475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50900" indent="-342900">
              <a:buClr>
                <a:schemeClr val="accent1"/>
              </a:buClr>
              <a:buSzPct val="100000"/>
            </a:pPr>
            <a:r>
              <a:rPr lang="en-US" sz="2400" b="1" dirty="0" smtClean="0">
                <a:solidFill>
                  <a:srgbClr val="3A007F"/>
                </a:solidFill>
                <a:highlight>
                  <a:srgbClr val="FFFFFF"/>
                </a:highlight>
              </a:rPr>
              <a:t>Flexible</a:t>
            </a:r>
            <a:endParaRPr lang="en-US" sz="2400" b="1" dirty="0">
              <a:solidFill>
                <a:srgbClr val="3A007F"/>
              </a:solidFill>
              <a:highlight>
                <a:srgbClr val="FFFFFF"/>
              </a:highlight>
            </a:endParaRPr>
          </a:p>
          <a:p>
            <a:pPr marL="850900" indent="-342900">
              <a:buClr>
                <a:schemeClr val="accent1"/>
              </a:buClr>
              <a:buSzPct val="100000"/>
            </a:pPr>
            <a:r>
              <a:rPr lang="en-US" sz="2400" b="1" dirty="0">
                <a:solidFill>
                  <a:srgbClr val="3A007F"/>
                </a:solidFill>
                <a:highlight>
                  <a:srgbClr val="FFFFFF"/>
                </a:highlight>
              </a:rPr>
              <a:t>R</a:t>
            </a:r>
            <a:r>
              <a:rPr lang="en-US" sz="2400" b="1" dirty="0" smtClean="0">
                <a:solidFill>
                  <a:srgbClr val="3A007F"/>
                </a:solidFill>
                <a:highlight>
                  <a:srgbClr val="FFFFFF"/>
                </a:highlight>
              </a:rPr>
              <a:t>eliable</a:t>
            </a:r>
            <a:endParaRPr lang="en-US" sz="2400" b="1" dirty="0">
              <a:solidFill>
                <a:srgbClr val="3A007F"/>
              </a:solidFill>
              <a:highlight>
                <a:srgbClr val="FFFFFF"/>
              </a:highlight>
            </a:endParaRPr>
          </a:p>
          <a:p>
            <a:pPr marL="850900" indent="-342900">
              <a:buClr>
                <a:schemeClr val="accent1"/>
              </a:buClr>
              <a:buSzPct val="100000"/>
            </a:pPr>
            <a:r>
              <a:rPr lang="en-US" sz="2400" b="1" dirty="0">
                <a:solidFill>
                  <a:srgbClr val="3A007F"/>
                </a:solidFill>
                <a:highlight>
                  <a:srgbClr val="FFFFFF"/>
                </a:highlight>
              </a:rPr>
              <a:t>H</a:t>
            </a:r>
            <a:r>
              <a:rPr lang="en-US" sz="2400" b="1" dirty="0" smtClean="0">
                <a:solidFill>
                  <a:srgbClr val="3A007F"/>
                </a:solidFill>
                <a:highlight>
                  <a:srgbClr val="FFFFFF"/>
                </a:highlight>
              </a:rPr>
              <a:t>igh </a:t>
            </a:r>
            <a:r>
              <a:rPr lang="en-US" sz="2400" b="1" dirty="0" err="1" smtClean="0">
                <a:solidFill>
                  <a:srgbClr val="3A007F"/>
                </a:solidFill>
                <a:highlight>
                  <a:srgbClr val="FFFFFF"/>
                </a:highlight>
              </a:rPr>
              <a:t>Performant</a:t>
            </a:r>
            <a:r>
              <a:rPr lang="en-US" sz="2400" b="1" dirty="0" smtClean="0">
                <a:solidFill>
                  <a:srgbClr val="3A007F"/>
                </a:solidFill>
                <a:highlight>
                  <a:srgbClr val="FFFFFF"/>
                </a:highlight>
              </a:rPr>
              <a:t> </a:t>
            </a:r>
            <a:endParaRPr lang="en-US" sz="2400" b="1" dirty="0">
              <a:solidFill>
                <a:srgbClr val="3A007F"/>
              </a:solidFill>
              <a:highlight>
                <a:srgbClr val="FFFFFF"/>
              </a:highlight>
            </a:endParaRPr>
          </a:p>
          <a:p>
            <a:pPr marL="850900" indent="-342900">
              <a:buClr>
                <a:schemeClr val="accent1"/>
              </a:buClr>
              <a:buSzPct val="100000"/>
            </a:pPr>
            <a:r>
              <a:rPr lang="en-US" sz="2400" b="1" dirty="0" smtClean="0">
                <a:solidFill>
                  <a:srgbClr val="3A007F"/>
                </a:solidFill>
                <a:highlight>
                  <a:srgbClr val="FFFFFF"/>
                </a:highlight>
              </a:rPr>
              <a:t>Scalable </a:t>
            </a:r>
            <a:endParaRPr lang="en-US" sz="2400" b="1" dirty="0">
              <a:solidFill>
                <a:srgbClr val="3A007F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s-IS" sz="2800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…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OLTP framework</a:t>
            </a:r>
            <a:r>
              <a:rPr lang="en-US" sz="2800" dirty="0" smtClean="0">
                <a:highlight>
                  <a:srgbClr val="FFFFFF"/>
                </a:highlight>
              </a:rPr>
              <a:t> </a:t>
            </a:r>
            <a:r>
              <a:rPr lang="en-US" sz="2800" dirty="0">
                <a:highlight>
                  <a:srgbClr val="FFFFFF"/>
                </a:highlight>
              </a:rPr>
              <a:t>that allows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</a:rPr>
              <a:t>BigData</a:t>
            </a:r>
            <a:r>
              <a:rPr lang="en-US" sz="2800" dirty="0">
                <a:highlight>
                  <a:srgbClr val="FFFFFF"/>
                </a:highlight>
              </a:rPr>
              <a:t> apps to execute </a:t>
            </a:r>
            <a:r>
              <a:rPr lang="en-US" sz="2800" b="1" dirty="0">
                <a:solidFill>
                  <a:srgbClr val="3A007F"/>
                </a:solidFill>
                <a:highlight>
                  <a:srgbClr val="FFFFFF"/>
                </a:highlight>
              </a:rPr>
              <a:t>ACID transactions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highlight>
                  <a:srgbClr val="FFFFFF"/>
                </a:highlight>
              </a:rPr>
              <a:t>on top of </a:t>
            </a:r>
            <a:r>
              <a:rPr lang="en-US" sz="2800" b="1" dirty="0" err="1">
                <a:solidFill>
                  <a:srgbClr val="3A007F"/>
                </a:solidFill>
                <a:highlight>
                  <a:srgbClr val="FFFFFF"/>
                </a:highlight>
              </a:rPr>
              <a:t>HBase</a:t>
            </a:r>
            <a:endParaRPr lang="en-US" sz="2800" b="1" dirty="0">
              <a:solidFill>
                <a:srgbClr val="3A007F"/>
              </a:solidFill>
              <a:highlight>
                <a:srgbClr val="FFFFFF"/>
              </a:highlight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0" y="4020336"/>
            <a:ext cx="2576537" cy="6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257898" y="3738374"/>
            <a:ext cx="5487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+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628163" y="3738374"/>
            <a:ext cx="5487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/>
              <a:t>=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304113" y="3791724"/>
            <a:ext cx="2886900" cy="6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Consistency in</a:t>
            </a:r>
            <a:endParaRPr lang="en-US" sz="2800" b="1" dirty="0">
              <a:solidFill>
                <a:srgbClr val="CC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BigData</a:t>
            </a:r>
            <a:r>
              <a:rPr lang="en-US" sz="2800" b="1" dirty="0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 Apps</a:t>
            </a:r>
          </a:p>
        </p:txBody>
      </p:sp>
      <p:sp>
        <p:nvSpPr>
          <p:cNvPr id="9" name="Shape 107"/>
          <p:cNvSpPr txBox="1">
            <a:spLocks/>
          </p:cNvSpPr>
          <p:nvPr/>
        </p:nvSpPr>
        <p:spPr>
          <a:xfrm>
            <a:off x="311387" y="191954"/>
            <a:ext cx="8521200" cy="8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200" dirty="0" err="1" smtClean="0"/>
              <a:t>Omid</a:t>
            </a:r>
            <a:r>
              <a:rPr lang="en-US" sz="3200" dirty="0" smtClean="0"/>
              <a:t> is a</a:t>
            </a:r>
            <a:r>
              <a:rPr lang="is-IS" sz="3200" dirty="0" smtClean="0"/>
              <a:t>…</a:t>
            </a:r>
            <a:endParaRPr lang="en-US" sz="3600" dirty="0"/>
          </a:p>
        </p:txBody>
      </p:sp>
      <p:pic>
        <p:nvPicPr>
          <p:cNvPr id="10" name="Picture 9" descr="omid_logo_cropped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4" y="3932790"/>
            <a:ext cx="2113654" cy="98628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dirty="0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387" y="127797"/>
            <a:ext cx="85212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Why </a:t>
            </a:r>
            <a:r>
              <a:rPr lang="en-US" sz="3200" dirty="0" smtClean="0"/>
              <a:t>use </a:t>
            </a:r>
            <a:r>
              <a:rPr lang="en-US" sz="3200" dirty="0" err="1" smtClean="0"/>
              <a:t>Omid</a:t>
            </a:r>
            <a:r>
              <a:rPr lang="en-US" sz="3200" dirty="0"/>
              <a:t>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72775" y="746805"/>
            <a:ext cx="8981100" cy="339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Simplifies development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apps requiring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consistency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-US" sz="1800" dirty="0"/>
              <a:t>Multi-row/multi-table </a:t>
            </a:r>
            <a:r>
              <a:rPr lang="en-US" sz="1800" dirty="0" smtClean="0"/>
              <a:t>transactions on </a:t>
            </a:r>
            <a:r>
              <a:rPr lang="en-US" sz="1800" dirty="0" err="1"/>
              <a:t>HBase</a:t>
            </a:r>
            <a:endParaRPr lang="en-US" sz="1800" dirty="0"/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-US" sz="1800" dirty="0"/>
              <a:t>Simple &amp; well-known </a:t>
            </a:r>
            <a:r>
              <a:rPr lang="en-US" sz="1800" dirty="0" smtClean="0"/>
              <a:t>interface</a:t>
            </a:r>
          </a:p>
          <a:p>
            <a:pPr marL="419100" indent="-342900">
              <a:lnSpc>
                <a:spcPct val="115000"/>
              </a:lnSpc>
              <a:buSzPct val="100000"/>
            </a:pPr>
            <a:r>
              <a:rPr lang="en-US" b="1" dirty="0" smtClean="0">
                <a:solidFill>
                  <a:srgbClr val="30006C"/>
                </a:solidFill>
              </a:rPr>
              <a:t>Good performance &amp; reliability</a:t>
            </a:r>
          </a:p>
          <a:p>
            <a:pPr marL="419100" indent="-342900">
              <a:lnSpc>
                <a:spcPct val="115000"/>
              </a:lnSpc>
              <a:buSzPct val="100000"/>
            </a:pPr>
            <a:r>
              <a:rPr lang="en-US" b="1" dirty="0">
                <a:solidFill>
                  <a:srgbClr val="30006C"/>
                </a:solidFill>
              </a:rPr>
              <a:t>Lock-</a:t>
            </a:r>
            <a:r>
              <a:rPr lang="en-US" b="1" dirty="0" smtClean="0">
                <a:solidFill>
                  <a:srgbClr val="30006C"/>
                </a:solidFill>
              </a:rPr>
              <a:t>free</a:t>
            </a:r>
          </a:p>
          <a:p>
            <a:pPr marL="419100" indent="-342900">
              <a:lnSpc>
                <a:spcPct val="115000"/>
              </a:lnSpc>
              <a:buSzPct val="100000"/>
            </a:pPr>
            <a:r>
              <a:rPr lang="en-US" b="1" dirty="0" smtClean="0">
                <a:solidFill>
                  <a:srgbClr val="30006C"/>
                </a:solidFill>
              </a:rPr>
              <a:t>Snapshot Isolation</a:t>
            </a:r>
          </a:p>
          <a:p>
            <a:pPr marL="419100" lvl="1" indent="-342900">
              <a:lnSpc>
                <a:spcPct val="115000"/>
              </a:lnSpc>
              <a:buSzPct val="100000"/>
              <a:buFont typeface="Wingdings"/>
              <a:buChar char="§"/>
            </a:pPr>
            <a:r>
              <a:rPr lang="en-US" sz="2000" b="1" dirty="0" err="1" smtClean="0">
                <a:solidFill>
                  <a:srgbClr val="30006C"/>
                </a:solidFill>
              </a:rPr>
              <a:t>HBase</a:t>
            </a:r>
            <a:r>
              <a:rPr lang="en-US" sz="2000" b="1" dirty="0" smtClean="0">
                <a:solidFill>
                  <a:srgbClr val="30006C"/>
                </a:solidFill>
              </a:rPr>
              <a:t> </a:t>
            </a:r>
            <a:r>
              <a:rPr lang="en-US" sz="2000" b="1" dirty="0">
                <a:solidFill>
                  <a:srgbClr val="30006C"/>
                </a:solidFill>
              </a:rPr>
              <a:t>is </a:t>
            </a:r>
            <a:r>
              <a:rPr lang="en-US" sz="2000" b="1" dirty="0" smtClean="0">
                <a:solidFill>
                  <a:srgbClr val="30006C"/>
                </a:solidFill>
              </a:rPr>
              <a:t>a </a:t>
            </a:r>
            <a:r>
              <a:rPr lang="en-US" sz="2000" b="1" dirty="0" err="1" smtClean="0">
                <a:solidFill>
                  <a:srgbClr val="30006C"/>
                </a:solidFill>
              </a:rPr>
              <a:t>blackbox</a:t>
            </a:r>
            <a:endParaRPr lang="en-US" sz="2000" b="1" dirty="0" smtClean="0">
              <a:solidFill>
                <a:srgbClr val="30006C"/>
              </a:solidFill>
            </a:endParaRPr>
          </a:p>
          <a:p>
            <a:pPr marL="914400" lvl="1" indent="-368300">
              <a:buSzPct val="100000"/>
            </a:pPr>
            <a:r>
              <a:rPr lang="en-US" sz="1800" dirty="0"/>
              <a:t>No </a:t>
            </a:r>
            <a:r>
              <a:rPr lang="en-US" sz="1800" dirty="0" err="1" smtClean="0"/>
              <a:t>HBase</a:t>
            </a:r>
            <a:r>
              <a:rPr lang="en-US" sz="1800" dirty="0" smtClean="0"/>
              <a:t> code modification</a:t>
            </a:r>
            <a:endParaRPr lang="en-US" sz="1800" dirty="0"/>
          </a:p>
          <a:p>
            <a:pPr marL="914400" lvl="1" indent="-368300">
              <a:buSzPct val="100000"/>
            </a:pPr>
            <a:r>
              <a:rPr lang="en-US" sz="1800" dirty="0"/>
              <a:t>No changes on table </a:t>
            </a:r>
            <a:r>
              <a:rPr lang="en-US" sz="1800" dirty="0" smtClean="0"/>
              <a:t>schemas</a:t>
            </a:r>
          </a:p>
          <a:p>
            <a:pPr marL="419100" lvl="1" indent="-342900">
              <a:lnSpc>
                <a:spcPct val="115000"/>
              </a:lnSpc>
              <a:buSzPct val="100000"/>
              <a:buFont typeface="Wingdings"/>
              <a:buChar char="§"/>
            </a:pPr>
            <a:r>
              <a:rPr lang="en-US" sz="2000" b="1" dirty="0">
                <a:solidFill>
                  <a:srgbClr val="30006C"/>
                </a:solidFill>
              </a:rPr>
              <a:t>Used successfully at Yahoo</a:t>
            </a:r>
          </a:p>
          <a:p>
            <a: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None/>
            </a:pPr>
            <a:endParaRPr lang="en-US" sz="1800" dirty="0" smtClean="0"/>
          </a:p>
        </p:txBody>
      </p:sp>
      <p:pic>
        <p:nvPicPr>
          <p:cNvPr id="142" name="Shape 1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691" y="1792575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187" y="3016537"/>
            <a:ext cx="21812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387" y="199879"/>
            <a:ext cx="8521199" cy="81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Snapshot Isolation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6575" y="3292850"/>
            <a:ext cx="9284700" cy="131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▪"/>
            </a:pPr>
            <a:r>
              <a:rPr lang="en-US" sz="2400" dirty="0"/>
              <a:t>Transaction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T2 overlaps in ti</a:t>
            </a:r>
            <a:r>
              <a:rPr lang="en-US" sz="2400" dirty="0"/>
              <a:t>me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with T1 </a:t>
            </a:r>
            <a:r>
              <a:rPr lang="en-US" sz="2400" dirty="0"/>
              <a:t>&amp;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T3, but spatially:</a:t>
            </a:r>
          </a:p>
          <a:p>
            <a:pPr marL="914400" marR="0" lvl="1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T1 ∩ T2 = ∅</a:t>
            </a:r>
          </a:p>
          <a:p>
            <a:pPr marL="914400" marR="0" lvl="1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T2 ∩ T3 = { R4 }  Transactions T2 and T3 conflict</a:t>
            </a:r>
          </a:p>
          <a:p>
            <a:pPr marL="457200" marR="0" lvl="0" indent="-254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Transaction T4 does not </a:t>
            </a:r>
            <a:r>
              <a:rPr lang="en-US" sz="24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conflicts</a:t>
            </a:r>
            <a:b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678162" y="1368379"/>
            <a:ext cx="7924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5" name="Shape 165"/>
          <p:cNvCxnSpPr/>
          <p:nvPr/>
        </p:nvCxnSpPr>
        <p:spPr>
          <a:xfrm>
            <a:off x="1135362" y="949279"/>
            <a:ext cx="0" cy="20002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6" name="Shape 166"/>
          <p:cNvSpPr txBox="1"/>
          <p:nvPr/>
        </p:nvSpPr>
        <p:spPr>
          <a:xfrm>
            <a:off x="520380" y="1016467"/>
            <a:ext cx="8820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TxId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5631162" y="968329"/>
            <a:ext cx="0" cy="20002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8" name="Shape 168"/>
          <p:cNvSpPr txBox="1"/>
          <p:nvPr/>
        </p:nvSpPr>
        <p:spPr>
          <a:xfrm>
            <a:off x="730958" y="1475841"/>
            <a:ext cx="5397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30958" y="1864222"/>
            <a:ext cx="539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30958" y="2256889"/>
            <a:ext cx="539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30958" y="2637888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506977" y="987375"/>
            <a:ext cx="1676399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Overlap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631174" y="987375"/>
            <a:ext cx="32745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Spatial Overlap (WriteSet)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287762" y="1692230"/>
            <a:ext cx="4190999" cy="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>
            <a:off x="1287762" y="2073230"/>
            <a:ext cx="4190999" cy="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1287762" y="2454230"/>
            <a:ext cx="4190999" cy="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1287762" y="2835230"/>
            <a:ext cx="4190999" cy="0"/>
          </a:xfrm>
          <a:prstGeom prst="straightConnector1">
            <a:avLst/>
          </a:prstGeom>
          <a:noFill/>
          <a:ln w="25400" cap="flat" cmpd="sng">
            <a:solidFill>
              <a:srgbClr val="ECBA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1592562" y="1692230"/>
            <a:ext cx="1143000" cy="0"/>
          </a:xfrm>
          <a:prstGeom prst="straightConnector1">
            <a:avLst/>
          </a:prstGeom>
          <a:noFill/>
          <a:ln w="34925" cap="flat" cmpd="sng">
            <a:solidFill>
              <a:srgbClr val="C731FE"/>
            </a:solidFill>
            <a:prstDash val="solid"/>
            <a:round/>
            <a:headEnd type="oval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/>
          <p:nvPr/>
        </p:nvCxnSpPr>
        <p:spPr>
          <a:xfrm>
            <a:off x="2202163" y="2073230"/>
            <a:ext cx="1981199" cy="0"/>
          </a:xfrm>
          <a:prstGeom prst="straightConnector1">
            <a:avLst/>
          </a:prstGeom>
          <a:noFill/>
          <a:ln w="34925" cap="flat" cmpd="sng">
            <a:solidFill>
              <a:srgbClr val="C731FE"/>
            </a:solidFill>
            <a:prstDash val="solid"/>
            <a:round/>
            <a:headEnd type="oval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/>
          <p:nvPr/>
        </p:nvCxnSpPr>
        <p:spPr>
          <a:xfrm>
            <a:off x="3040363" y="2454230"/>
            <a:ext cx="838199" cy="0"/>
          </a:xfrm>
          <a:prstGeom prst="straightConnector1">
            <a:avLst/>
          </a:prstGeom>
          <a:noFill/>
          <a:ln w="34925" cap="flat" cmpd="sng">
            <a:solidFill>
              <a:srgbClr val="C731FE"/>
            </a:solidFill>
            <a:prstDash val="solid"/>
            <a:round/>
            <a:headEnd type="oval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/>
          <p:nvPr/>
        </p:nvCxnSpPr>
        <p:spPr>
          <a:xfrm>
            <a:off x="4564362" y="2835230"/>
            <a:ext cx="838199" cy="0"/>
          </a:xfrm>
          <a:prstGeom prst="straightConnector1">
            <a:avLst/>
          </a:prstGeom>
          <a:noFill/>
          <a:ln w="34925" cap="flat" cmpd="sng">
            <a:solidFill>
              <a:srgbClr val="C731FE"/>
            </a:solidFill>
            <a:prstDash val="solid"/>
            <a:round/>
            <a:headEnd type="oval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Shape 182"/>
          <p:cNvSpPr txBox="1"/>
          <p:nvPr/>
        </p:nvSpPr>
        <p:spPr>
          <a:xfrm>
            <a:off x="6088362" y="2618298"/>
            <a:ext cx="22410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   R2  </a:t>
            </a:r>
            <a:r>
              <a:rPr lang="en-US" sz="1800" b="1" dirty="0"/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   R4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088362" y="2225630"/>
            <a:ext cx="22410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  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096198" y="1844630"/>
            <a:ext cx="22332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R2	     </a:t>
            </a:r>
            <a:r>
              <a:rPr lang="en-US" sz="1800" b="1"/>
              <a:t>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096198" y="1463629"/>
            <a:ext cx="2233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	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86" name="Shape 186"/>
          <p:cNvSpPr/>
          <p:nvPr/>
        </p:nvSpPr>
        <p:spPr>
          <a:xfrm>
            <a:off x="2202163" y="1456248"/>
            <a:ext cx="533399" cy="781049"/>
          </a:xfrm>
          <a:prstGeom prst="rect">
            <a:avLst/>
          </a:prstGeom>
          <a:solidFill>
            <a:srgbClr val="ECBAFF">
              <a:alpha val="41960"/>
            </a:srgbClr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040363" y="1890111"/>
            <a:ext cx="838199" cy="781049"/>
          </a:xfrm>
          <a:prstGeom prst="rect">
            <a:avLst/>
          </a:prstGeom>
          <a:solidFill>
            <a:srgbClr val="ECBAFF">
              <a:alpha val="41960"/>
            </a:srgbClr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494850" y="1725300"/>
            <a:ext cx="519300" cy="9210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454787" y="1950075"/>
            <a:ext cx="7739953" cy="287478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Sieve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87337" y="179436"/>
            <a:ext cx="85212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Use Cases: </a:t>
            </a:r>
            <a:r>
              <a:rPr lang="en-US" sz="3200" dirty="0" smtClean="0"/>
              <a:t>Sieve @ Yahoo</a:t>
            </a:r>
            <a:endParaRPr lang="en-US" sz="3200" dirty="0"/>
          </a:p>
        </p:txBody>
      </p:sp>
      <p:sp>
        <p:nvSpPr>
          <p:cNvPr id="4" name="Flowchart: Magnetic Disk 57"/>
          <p:cNvSpPr/>
          <p:nvPr/>
        </p:nvSpPr>
        <p:spPr bwMode="auto">
          <a:xfrm>
            <a:off x="5337584" y="3580880"/>
            <a:ext cx="1072333" cy="1104028"/>
          </a:xfrm>
          <a:prstGeom prst="flowChartMagneticDisk">
            <a:avLst/>
          </a:prstGeom>
          <a:ln w="28575" cmpd="sng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HBase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loud 1"/>
          <p:cNvSpPr/>
          <p:nvPr/>
        </p:nvSpPr>
        <p:spPr>
          <a:xfrm>
            <a:off x="85841" y="969713"/>
            <a:ext cx="1321456" cy="892469"/>
          </a:xfrm>
          <a:prstGeom prst="cloud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11224" y="2314921"/>
            <a:ext cx="1089772" cy="56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00275" y="2314921"/>
            <a:ext cx="1089772" cy="56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85710" y="2310370"/>
            <a:ext cx="1269090" cy="56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12" name="Shape 196"/>
          <p:cNvSpPr/>
          <p:nvPr/>
        </p:nvSpPr>
        <p:spPr>
          <a:xfrm>
            <a:off x="2545061" y="3832221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7057" y="2310370"/>
            <a:ext cx="1269090" cy="56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Feeder</a:t>
            </a:r>
            <a:endParaRPr lang="en-US" dirty="0"/>
          </a:p>
        </p:txBody>
      </p:sp>
      <p:cxnSp>
        <p:nvCxnSpPr>
          <p:cNvPr id="14" name="Shape 201"/>
          <p:cNvCxnSpPr>
            <a:stCxn id="2" idx="1"/>
            <a:endCxn id="3" idx="1"/>
          </p:cNvCxnSpPr>
          <p:nvPr/>
        </p:nvCxnSpPr>
        <p:spPr>
          <a:xfrm rot="16200000" flipH="1">
            <a:off x="560458" y="2047342"/>
            <a:ext cx="736877" cy="364655"/>
          </a:xfrm>
          <a:prstGeom prst="bentConnector2">
            <a:avLst/>
          </a:prstGeom>
          <a:noFill/>
          <a:ln w="571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" name="Shape 201"/>
          <p:cNvCxnSpPr>
            <a:stCxn id="3" idx="2"/>
          </p:cNvCxnSpPr>
          <p:nvPr/>
        </p:nvCxnSpPr>
        <p:spPr>
          <a:xfrm>
            <a:off x="1656110" y="2881296"/>
            <a:ext cx="1390102" cy="9509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" name="Shape 201"/>
          <p:cNvCxnSpPr>
            <a:stCxn id="10" idx="2"/>
            <a:endCxn id="12" idx="0"/>
          </p:cNvCxnSpPr>
          <p:nvPr/>
        </p:nvCxnSpPr>
        <p:spPr>
          <a:xfrm>
            <a:off x="3345161" y="2881296"/>
            <a:ext cx="0" cy="9509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Shape 201"/>
          <p:cNvCxnSpPr>
            <a:stCxn id="11" idx="2"/>
          </p:cNvCxnSpPr>
          <p:nvPr/>
        </p:nvCxnSpPr>
        <p:spPr>
          <a:xfrm flipH="1">
            <a:off x="3543903" y="2876745"/>
            <a:ext cx="1476352" cy="9554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hape 201"/>
          <p:cNvCxnSpPr>
            <a:stCxn id="13" idx="2"/>
          </p:cNvCxnSpPr>
          <p:nvPr/>
        </p:nvCxnSpPr>
        <p:spPr>
          <a:xfrm flipH="1">
            <a:off x="3981528" y="2876745"/>
            <a:ext cx="2830074" cy="9554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" name="Shape 201"/>
          <p:cNvCxnSpPr>
            <a:stCxn id="3" idx="3"/>
            <a:endCxn id="10" idx="1"/>
          </p:cNvCxnSpPr>
          <p:nvPr/>
        </p:nvCxnSpPr>
        <p:spPr>
          <a:xfrm>
            <a:off x="2200996" y="2598109"/>
            <a:ext cx="5992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hape 201"/>
          <p:cNvCxnSpPr>
            <a:stCxn id="10" idx="3"/>
            <a:endCxn id="11" idx="1"/>
          </p:cNvCxnSpPr>
          <p:nvPr/>
        </p:nvCxnSpPr>
        <p:spPr>
          <a:xfrm flipV="1">
            <a:off x="3890047" y="2593558"/>
            <a:ext cx="495663" cy="45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" name="Shape 201"/>
          <p:cNvCxnSpPr>
            <a:stCxn id="11" idx="3"/>
            <a:endCxn id="13" idx="1"/>
          </p:cNvCxnSpPr>
          <p:nvPr/>
        </p:nvCxnSpPr>
        <p:spPr>
          <a:xfrm>
            <a:off x="5654800" y="2593558"/>
            <a:ext cx="52225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2" name="Shape 204"/>
          <p:cNvCxnSpPr>
            <a:stCxn id="12" idx="3"/>
            <a:endCxn id="4" idx="2"/>
          </p:cNvCxnSpPr>
          <p:nvPr/>
        </p:nvCxnSpPr>
        <p:spPr>
          <a:xfrm flipV="1">
            <a:off x="4145261" y="4132894"/>
            <a:ext cx="1192323" cy="41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Cube 144"/>
          <p:cNvSpPr/>
          <p:nvPr/>
        </p:nvSpPr>
        <p:spPr>
          <a:xfrm>
            <a:off x="7276588" y="892470"/>
            <a:ext cx="1278551" cy="943969"/>
          </a:xfrm>
          <a:prstGeom prst="cube">
            <a:avLst/>
          </a:prstGeom>
          <a:gradFill flip="none" rotWithShape="1">
            <a:gsLst>
              <a:gs pos="0">
                <a:schemeClr val="accent5"/>
              </a:gs>
              <a:gs pos="5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</a:t>
            </a:r>
          </a:p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57" name="Shape 201"/>
          <p:cNvCxnSpPr>
            <a:stCxn id="13" idx="3"/>
            <a:endCxn id="145" idx="3"/>
          </p:cNvCxnSpPr>
          <p:nvPr/>
        </p:nvCxnSpPr>
        <p:spPr>
          <a:xfrm flipV="1">
            <a:off x="7446147" y="1836439"/>
            <a:ext cx="351720" cy="757119"/>
          </a:xfrm>
          <a:prstGeom prst="bentConnector2">
            <a:avLst/>
          </a:prstGeom>
          <a:noFill/>
          <a:ln w="57150" cap="flat" cmpd="sng">
            <a:solidFill>
              <a:schemeClr val="accent5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Shape 201"/>
          <p:cNvCxnSpPr/>
          <p:nvPr/>
        </p:nvCxnSpPr>
        <p:spPr>
          <a:xfrm>
            <a:off x="2662312" y="1274491"/>
            <a:ext cx="5992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2" name="TextBox 151"/>
          <p:cNvSpPr txBox="1"/>
          <p:nvPr/>
        </p:nvSpPr>
        <p:spPr>
          <a:xfrm>
            <a:off x="3329385" y="1103440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cxnSp>
        <p:nvCxnSpPr>
          <p:cNvPr id="63" name="Shape 201"/>
          <p:cNvCxnSpPr/>
          <p:nvPr/>
        </p:nvCxnSpPr>
        <p:spPr>
          <a:xfrm>
            <a:off x="2662312" y="1518904"/>
            <a:ext cx="5992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3356398" y="1365015"/>
            <a:ext cx="2120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Transactional Data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453581" y="3215633"/>
            <a:ext cx="7739953" cy="1782295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Hive </a:t>
            </a:r>
            <a:r>
              <a:rPr lang="en-US" sz="3200" b="1" dirty="0" err="1" smtClean="0">
                <a:solidFill>
                  <a:schemeClr val="accent6"/>
                </a:solidFill>
              </a:rPr>
              <a:t>Metastore</a:t>
            </a:r>
            <a:r>
              <a:rPr lang="en-US" sz="3200" b="1" dirty="0" smtClean="0">
                <a:solidFill>
                  <a:schemeClr val="accent6"/>
                </a:solidFill>
              </a:rPr>
              <a:t> Thrift Server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87337" y="179436"/>
            <a:ext cx="8521200" cy="8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Use Cases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Flowchart: Magnetic Disk 57"/>
          <p:cNvSpPr/>
          <p:nvPr/>
        </p:nvSpPr>
        <p:spPr bwMode="auto">
          <a:xfrm>
            <a:off x="2583158" y="991836"/>
            <a:ext cx="1072333" cy="1104028"/>
          </a:xfrm>
          <a:prstGeom prst="flowChartMagneticDisk">
            <a:avLst/>
          </a:prstGeom>
          <a:ln w="28575" cmpd="sng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HBase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3800" y="3584293"/>
            <a:ext cx="1980411" cy="56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HBaseStore</a:t>
            </a:r>
            <a:endParaRPr lang="en-US" dirty="0"/>
          </a:p>
        </p:txBody>
      </p:sp>
      <p:sp>
        <p:nvSpPr>
          <p:cNvPr id="12" name="Shape 196"/>
          <p:cNvSpPr/>
          <p:nvPr/>
        </p:nvSpPr>
        <p:spPr>
          <a:xfrm>
            <a:off x="1153806" y="2311326"/>
            <a:ext cx="1600200" cy="6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500C0"/>
              </a:gs>
              <a:gs pos="100000">
                <a:srgbClr val="CC94FD"/>
              </a:gs>
            </a:gsLst>
            <a:lin ang="16200000" scaled="0"/>
          </a:gradFill>
          <a:ln w="28575" cap="flat" cmpd="sng">
            <a:solidFill>
              <a:srgbClr val="7800A7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Omid</a:t>
            </a: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201"/>
          <p:cNvCxnSpPr>
            <a:stCxn id="3" idx="0"/>
            <a:endCxn id="12" idx="2"/>
          </p:cNvCxnSpPr>
          <p:nvPr/>
        </p:nvCxnSpPr>
        <p:spPr>
          <a:xfrm flipH="1" flipV="1">
            <a:off x="1953906" y="2920926"/>
            <a:ext cx="800100" cy="6633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" name="Shape 201"/>
          <p:cNvCxnSpPr>
            <a:endCxn id="4" idx="3"/>
          </p:cNvCxnSpPr>
          <p:nvPr/>
        </p:nvCxnSpPr>
        <p:spPr>
          <a:xfrm flipH="1" flipV="1">
            <a:off x="3119325" y="2095864"/>
            <a:ext cx="1" cy="14884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Hadoop Summit SJ (June 29th 2016)</a:t>
            </a:r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53" y="110893"/>
            <a:ext cx="868402" cy="781562"/>
          </a:xfrm>
          <a:prstGeom prst="rect">
            <a:avLst/>
          </a:prstGeom>
        </p:spPr>
      </p:pic>
      <p:pic>
        <p:nvPicPr>
          <p:cNvPr id="28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562" y="112845"/>
            <a:ext cx="1613071" cy="820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hape 201"/>
          <p:cNvCxnSpPr>
            <a:stCxn id="12" idx="0"/>
            <a:endCxn id="4" idx="2"/>
          </p:cNvCxnSpPr>
          <p:nvPr/>
        </p:nvCxnSpPr>
        <p:spPr>
          <a:xfrm flipV="1">
            <a:off x="1953906" y="1543850"/>
            <a:ext cx="629252" cy="7674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" name="Rounded Rectangle 47"/>
          <p:cNvSpPr/>
          <p:nvPr/>
        </p:nvSpPr>
        <p:spPr>
          <a:xfrm>
            <a:off x="4838224" y="3584293"/>
            <a:ext cx="1980411" cy="5663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ObjectStore</a:t>
            </a:r>
            <a:endParaRPr lang="en-US" dirty="0"/>
          </a:p>
        </p:txBody>
      </p:sp>
      <p:sp>
        <p:nvSpPr>
          <p:cNvPr id="49" name="Flowchart: Magnetic Disk 57"/>
          <p:cNvSpPr/>
          <p:nvPr/>
        </p:nvSpPr>
        <p:spPr bwMode="auto">
          <a:xfrm>
            <a:off x="5285484" y="1013553"/>
            <a:ext cx="1072333" cy="1104028"/>
          </a:xfrm>
          <a:prstGeom prst="flowChartMagneticDisk">
            <a:avLst/>
          </a:prstGeom>
          <a:gradFill flip="none" rotWithShape="1">
            <a:gsLst>
              <a:gs pos="0">
                <a:schemeClr val="accent5"/>
              </a:gs>
              <a:gs pos="50000">
                <a:srgbClr val="3366FF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8575" cmpd="sng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Relational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</a:pP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0" name="Shape 201"/>
          <p:cNvCxnSpPr>
            <a:stCxn id="48" idx="0"/>
            <a:endCxn id="49" idx="3"/>
          </p:cNvCxnSpPr>
          <p:nvPr/>
        </p:nvCxnSpPr>
        <p:spPr>
          <a:xfrm flipH="1" flipV="1">
            <a:off x="5821651" y="2117581"/>
            <a:ext cx="6779" cy="14667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" name="Slide Number Placeholder 3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</a:pPr>
            <a:endParaRPr lang="en-US" sz="700" b="0" i="0" u="none" strike="noStrike" cap="none" smtClean="0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994" y="475063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1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</p:bldLst>
  </p:timing>
</p:sld>
</file>

<file path=ppt/theme/theme1.xml><?xml version="1.0" encoding="utf-8"?>
<a:theme xmlns:a="http://schemas.openxmlformats.org/drawingml/2006/main" name="Custom Theme">
  <a:themeElements>
    <a:clrScheme name="Yahoo 1309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400090"/>
      </a:accent1>
      <a:accent2>
        <a:srgbClr val="0000FF"/>
      </a:accent2>
      <a:accent3>
        <a:srgbClr val="7A00A7"/>
      </a:accent3>
      <a:accent4>
        <a:srgbClr val="7300FF"/>
      </a:accent4>
      <a:accent5>
        <a:srgbClr val="0082FF"/>
      </a:accent5>
      <a:accent6>
        <a:srgbClr val="9600FF"/>
      </a:accent6>
      <a:hlink>
        <a:srgbClr val="400090"/>
      </a:hlink>
      <a:folHlink>
        <a:srgbClr val="7A00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Yahoo 1309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400090"/>
      </a:accent1>
      <a:accent2>
        <a:srgbClr val="0000FF"/>
      </a:accent2>
      <a:accent3>
        <a:srgbClr val="7A00A7"/>
      </a:accent3>
      <a:accent4>
        <a:srgbClr val="7300FF"/>
      </a:accent4>
      <a:accent5>
        <a:srgbClr val="0082FF"/>
      </a:accent5>
      <a:accent6>
        <a:srgbClr val="9600FF"/>
      </a:accent6>
      <a:hlink>
        <a:srgbClr val="400090"/>
      </a:hlink>
      <a:folHlink>
        <a:srgbClr val="7A00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1855</Words>
  <Application>Microsoft Macintosh PowerPoint</Application>
  <PresentationFormat>On-screen Show (16:9)</PresentationFormat>
  <Paragraphs>834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Custom Theme</vt:lpstr>
      <vt:lpstr>Custom Theme</vt:lpstr>
      <vt:lpstr>Omid: A Transactional Framework for HBase</vt:lpstr>
      <vt:lpstr>Outline</vt:lpstr>
      <vt:lpstr>Background</vt:lpstr>
      <vt:lpstr>PowerPoint Presentation</vt:lpstr>
      <vt:lpstr>PowerPoint Presentation</vt:lpstr>
      <vt:lpstr>Why use Omid?</vt:lpstr>
      <vt:lpstr>Snapshot Isolation</vt:lpstr>
      <vt:lpstr>Use Cases: Sieve @ Yahoo</vt:lpstr>
      <vt:lpstr>Use Cases:</vt:lpstr>
      <vt:lpstr>Architectural Components</vt:lpstr>
      <vt:lpstr>Client APIs</vt:lpstr>
      <vt:lpstr>TX Management (Begin TX phase)</vt:lpstr>
      <vt:lpstr>TX Management (Commit TX Phase)</vt:lpstr>
      <vt:lpstr>TX Management (Complete TX Phase)</vt:lpstr>
      <vt:lpstr>High Availability</vt:lpstr>
      <vt:lpstr>High Availability</vt:lpstr>
      <vt:lpstr>High Availability – Failing Scenario </vt:lpstr>
      <vt:lpstr>High Availability – Failing Scenario </vt:lpstr>
      <vt:lpstr>High Availability – Failing Scenario </vt:lpstr>
      <vt:lpstr>High Availability – Failing Scenario </vt:lpstr>
      <vt:lpstr>High Availability</vt:lpstr>
      <vt:lpstr>High Availability – Solution</vt:lpstr>
      <vt:lpstr>High Availability – Solution</vt:lpstr>
      <vt:lpstr>High Availability – Solution</vt:lpstr>
      <vt:lpstr>High Availability – Solution</vt:lpstr>
      <vt:lpstr>High Availability – Solution</vt:lpstr>
      <vt:lpstr>High Availability</vt:lpstr>
      <vt:lpstr>Perf. Improvements: Read-Only Txs</vt:lpstr>
      <vt:lpstr>Perf. Improvements: Commit Table Writes</vt:lpstr>
      <vt:lpstr>Perf. Improvements: Commit Table Writes</vt:lpstr>
      <vt:lpstr>Omid Throughput with Improvements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Omid: A Transactional Framework for HBase</dc:title>
  <cp:lastModifiedBy>Yahoo! Inc.</cp:lastModifiedBy>
  <cp:revision>367</cp:revision>
  <dcterms:modified xsi:type="dcterms:W3CDTF">2016-06-30T06:57:00Z</dcterms:modified>
</cp:coreProperties>
</file>